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67"/>
  </p:notesMasterIdLst>
  <p:sldIdLst>
    <p:sldId id="400" r:id="rId2"/>
    <p:sldId id="401" r:id="rId3"/>
    <p:sldId id="257" r:id="rId4"/>
    <p:sldId id="402" r:id="rId5"/>
    <p:sldId id="260" r:id="rId6"/>
    <p:sldId id="261" r:id="rId7"/>
    <p:sldId id="262" r:id="rId8"/>
    <p:sldId id="341" r:id="rId9"/>
    <p:sldId id="342" r:id="rId10"/>
    <p:sldId id="343" r:id="rId11"/>
    <p:sldId id="344" r:id="rId12"/>
    <p:sldId id="345" r:id="rId13"/>
    <p:sldId id="346" r:id="rId14"/>
    <p:sldId id="347" r:id="rId15"/>
    <p:sldId id="348" r:id="rId16"/>
    <p:sldId id="349" r:id="rId17"/>
    <p:sldId id="350" r:id="rId18"/>
    <p:sldId id="351" r:id="rId19"/>
    <p:sldId id="352" r:id="rId20"/>
    <p:sldId id="353" r:id="rId21"/>
    <p:sldId id="354" r:id="rId22"/>
    <p:sldId id="355" r:id="rId23"/>
    <p:sldId id="356" r:id="rId24"/>
    <p:sldId id="357" r:id="rId25"/>
    <p:sldId id="358" r:id="rId26"/>
    <p:sldId id="359" r:id="rId27"/>
    <p:sldId id="360" r:id="rId28"/>
    <p:sldId id="361" r:id="rId29"/>
    <p:sldId id="362" r:id="rId30"/>
    <p:sldId id="363" r:id="rId31"/>
    <p:sldId id="364" r:id="rId32"/>
    <p:sldId id="365" r:id="rId33"/>
    <p:sldId id="366" r:id="rId34"/>
    <p:sldId id="367" r:id="rId35"/>
    <p:sldId id="368" r:id="rId36"/>
    <p:sldId id="369" r:id="rId37"/>
    <p:sldId id="370" r:id="rId38"/>
    <p:sldId id="371" r:id="rId39"/>
    <p:sldId id="372" r:id="rId40"/>
    <p:sldId id="373" r:id="rId41"/>
    <p:sldId id="374" r:id="rId42"/>
    <p:sldId id="375" r:id="rId43"/>
    <p:sldId id="376" r:id="rId44"/>
    <p:sldId id="377" r:id="rId45"/>
    <p:sldId id="378" r:id="rId46"/>
    <p:sldId id="389" r:id="rId47"/>
    <p:sldId id="390" r:id="rId48"/>
    <p:sldId id="391" r:id="rId49"/>
    <p:sldId id="392" r:id="rId50"/>
    <p:sldId id="393" r:id="rId51"/>
    <p:sldId id="394" r:id="rId52"/>
    <p:sldId id="395" r:id="rId53"/>
    <p:sldId id="396" r:id="rId54"/>
    <p:sldId id="397" r:id="rId55"/>
    <p:sldId id="398" r:id="rId56"/>
    <p:sldId id="379" r:id="rId57"/>
    <p:sldId id="380" r:id="rId58"/>
    <p:sldId id="381" r:id="rId59"/>
    <p:sldId id="382" r:id="rId60"/>
    <p:sldId id="383" r:id="rId61"/>
    <p:sldId id="384" r:id="rId62"/>
    <p:sldId id="385" r:id="rId63"/>
    <p:sldId id="386" r:id="rId64"/>
    <p:sldId id="387" r:id="rId65"/>
    <p:sldId id="388" r:id="rId6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r" defTabSz="914400" rtl="1" eaLnBrk="1" latinLnBrk="0" hangingPunct="1">
      <a:defRPr kern="1200">
        <a:solidFill>
          <a:schemeClr val="tx1"/>
        </a:solidFill>
        <a:latin typeface="Calibri" panose="020F0502020204030204" pitchFamily="34" charset="0"/>
        <a:ea typeface="+mn-ea"/>
        <a:cs typeface="+mn-cs"/>
      </a:defRPr>
    </a:lvl6pPr>
    <a:lvl7pPr marL="2743200" algn="r" defTabSz="914400" rtl="1" eaLnBrk="1" latinLnBrk="0" hangingPunct="1">
      <a:defRPr kern="1200">
        <a:solidFill>
          <a:schemeClr val="tx1"/>
        </a:solidFill>
        <a:latin typeface="Calibri" panose="020F0502020204030204" pitchFamily="34" charset="0"/>
        <a:ea typeface="+mn-ea"/>
        <a:cs typeface="+mn-cs"/>
      </a:defRPr>
    </a:lvl7pPr>
    <a:lvl8pPr marL="3200400" algn="r" defTabSz="914400" rtl="1" eaLnBrk="1" latinLnBrk="0" hangingPunct="1">
      <a:defRPr kern="1200">
        <a:solidFill>
          <a:schemeClr val="tx1"/>
        </a:solidFill>
        <a:latin typeface="Calibri" panose="020F0502020204030204" pitchFamily="34" charset="0"/>
        <a:ea typeface="+mn-ea"/>
        <a:cs typeface="+mn-cs"/>
      </a:defRPr>
    </a:lvl8pPr>
    <a:lvl9pPr marL="3657600" algn="r" defTabSz="914400" rtl="1"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FF"/>
    <a:srgbClr val="00FF00"/>
    <a:srgbClr val="CCCCFF"/>
    <a:srgbClr val="800080"/>
    <a:srgbClr val="FFCCFF"/>
    <a:srgbClr val="1C1CE2"/>
    <a:srgbClr val="1818BE"/>
    <a:srgbClr val="99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51" autoAdjust="0"/>
    <p:restoredTop sz="94660"/>
  </p:normalViewPr>
  <p:slideViewPr>
    <p:cSldViewPr>
      <p:cViewPr varScale="1">
        <p:scale>
          <a:sx n="75" d="100"/>
          <a:sy n="75" d="100"/>
        </p:scale>
        <p:origin x="1080" y="6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defRPr>
            </a:lvl1pPr>
          </a:lstStyle>
          <a:p>
            <a:pPr>
              <a:defRPr/>
            </a:pPr>
            <a:fld id="{B220E526-BBFE-436F-A49C-2334FA4DC6E8}" type="datetimeFigureOut">
              <a:rPr lang="en-US"/>
              <a:pPr>
                <a:defRPr/>
              </a:pPr>
              <a:t>12/3/2020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7575B515-DD0D-4E21-9792-F0027EE0BE06}" type="slidenum">
              <a:rPr lang="en-US" altLang="fa-IR"/>
              <a:pPr/>
              <a:t>‹#›</a:t>
            </a:fld>
            <a:endParaRPr lang="en-US" altLang="fa-IR"/>
          </a:p>
        </p:txBody>
      </p:sp>
    </p:spTree>
    <p:extLst>
      <p:ext uri="{BB962C8B-B14F-4D97-AF65-F5344CB8AC3E}">
        <p14:creationId xmlns:p14="http://schemas.microsoft.com/office/powerpoint/2010/main" val="323080003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fa-IR" altLang="fa-IR" smtClean="0"/>
          </a:p>
        </p:txBody>
      </p:sp>
      <p:sp>
        <p:nvSpPr>
          <p:cNvPr id="4100"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algn="l" rtl="0" fontAlgn="base">
              <a:spcBef>
                <a:spcPct val="0"/>
              </a:spcBef>
              <a:spcAft>
                <a:spcPct val="0"/>
              </a:spcAft>
              <a:defRPr>
                <a:solidFill>
                  <a:schemeClr val="tx1"/>
                </a:solidFill>
                <a:latin typeface="Calibri" panose="020F0502020204030204" pitchFamily="34" charset="0"/>
              </a:defRPr>
            </a:lvl6pPr>
            <a:lvl7pPr marL="2971800" indent="-228600" algn="l" rtl="0" fontAlgn="base">
              <a:spcBef>
                <a:spcPct val="0"/>
              </a:spcBef>
              <a:spcAft>
                <a:spcPct val="0"/>
              </a:spcAft>
              <a:defRPr>
                <a:solidFill>
                  <a:schemeClr val="tx1"/>
                </a:solidFill>
                <a:latin typeface="Calibri" panose="020F0502020204030204" pitchFamily="34" charset="0"/>
              </a:defRPr>
            </a:lvl7pPr>
            <a:lvl8pPr marL="3429000" indent="-228600" algn="l" rtl="0" fontAlgn="base">
              <a:spcBef>
                <a:spcPct val="0"/>
              </a:spcBef>
              <a:spcAft>
                <a:spcPct val="0"/>
              </a:spcAft>
              <a:defRPr>
                <a:solidFill>
                  <a:schemeClr val="tx1"/>
                </a:solidFill>
                <a:latin typeface="Calibri" panose="020F0502020204030204" pitchFamily="34" charset="0"/>
              </a:defRPr>
            </a:lvl8pPr>
            <a:lvl9pPr marL="3886200" indent="-228600" algn="l" rtl="0" fontAlgn="base">
              <a:spcBef>
                <a:spcPct val="0"/>
              </a:spcBef>
              <a:spcAft>
                <a:spcPct val="0"/>
              </a:spcAft>
              <a:defRPr>
                <a:solidFill>
                  <a:schemeClr val="tx1"/>
                </a:solidFill>
                <a:latin typeface="Calibri" panose="020F0502020204030204" pitchFamily="34" charset="0"/>
              </a:defRPr>
            </a:lvl9pPr>
          </a:lstStyle>
          <a:p>
            <a:fld id="{0418EBEC-9549-4256-91FA-2A4A20BF0C1A}" type="slidenum">
              <a:rPr lang="en-US" altLang="fa-IR"/>
              <a:pPr/>
              <a:t>1</a:t>
            </a:fld>
            <a:endParaRPr lang="en-US" altLang="fa-IR"/>
          </a:p>
        </p:txBody>
      </p:sp>
    </p:spTree>
    <p:extLst>
      <p:ext uri="{BB962C8B-B14F-4D97-AF65-F5344CB8AC3E}">
        <p14:creationId xmlns:p14="http://schemas.microsoft.com/office/powerpoint/2010/main" val="10588697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fa-IR" altLang="fa-IR" smtClean="0"/>
          </a:p>
        </p:txBody>
      </p:sp>
      <p:sp>
        <p:nvSpPr>
          <p:cNvPr id="6148"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algn="l" rtl="0" fontAlgn="base">
              <a:spcBef>
                <a:spcPct val="0"/>
              </a:spcBef>
              <a:spcAft>
                <a:spcPct val="0"/>
              </a:spcAft>
              <a:defRPr>
                <a:solidFill>
                  <a:schemeClr val="tx1"/>
                </a:solidFill>
                <a:latin typeface="Calibri" panose="020F0502020204030204" pitchFamily="34" charset="0"/>
              </a:defRPr>
            </a:lvl6pPr>
            <a:lvl7pPr marL="2971800" indent="-228600" algn="l" rtl="0" fontAlgn="base">
              <a:spcBef>
                <a:spcPct val="0"/>
              </a:spcBef>
              <a:spcAft>
                <a:spcPct val="0"/>
              </a:spcAft>
              <a:defRPr>
                <a:solidFill>
                  <a:schemeClr val="tx1"/>
                </a:solidFill>
                <a:latin typeface="Calibri" panose="020F0502020204030204" pitchFamily="34" charset="0"/>
              </a:defRPr>
            </a:lvl7pPr>
            <a:lvl8pPr marL="3429000" indent="-228600" algn="l" rtl="0" fontAlgn="base">
              <a:spcBef>
                <a:spcPct val="0"/>
              </a:spcBef>
              <a:spcAft>
                <a:spcPct val="0"/>
              </a:spcAft>
              <a:defRPr>
                <a:solidFill>
                  <a:schemeClr val="tx1"/>
                </a:solidFill>
                <a:latin typeface="Calibri" panose="020F0502020204030204" pitchFamily="34" charset="0"/>
              </a:defRPr>
            </a:lvl8pPr>
            <a:lvl9pPr marL="3886200" indent="-228600" algn="l" rtl="0" fontAlgn="base">
              <a:spcBef>
                <a:spcPct val="0"/>
              </a:spcBef>
              <a:spcAft>
                <a:spcPct val="0"/>
              </a:spcAft>
              <a:defRPr>
                <a:solidFill>
                  <a:schemeClr val="tx1"/>
                </a:solidFill>
                <a:latin typeface="Calibri" panose="020F0502020204030204" pitchFamily="34" charset="0"/>
              </a:defRPr>
            </a:lvl9pPr>
          </a:lstStyle>
          <a:p>
            <a:fld id="{0214210C-E9C1-4DCC-BADA-820B75681F1C}" type="slidenum">
              <a:rPr lang="en-US" altLang="fa-IR"/>
              <a:pPr/>
              <a:t>2</a:t>
            </a:fld>
            <a:endParaRPr lang="en-US" altLang="fa-IR"/>
          </a:p>
        </p:txBody>
      </p:sp>
    </p:spTree>
    <p:extLst>
      <p:ext uri="{BB962C8B-B14F-4D97-AF65-F5344CB8AC3E}">
        <p14:creationId xmlns:p14="http://schemas.microsoft.com/office/powerpoint/2010/main" val="30662558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fa-IR" altLang="fa-IR" smtClean="0"/>
          </a:p>
        </p:txBody>
      </p:sp>
      <p:sp>
        <p:nvSpPr>
          <p:cNvPr id="8196"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algn="l" rtl="0" fontAlgn="base">
              <a:spcBef>
                <a:spcPct val="0"/>
              </a:spcBef>
              <a:spcAft>
                <a:spcPct val="0"/>
              </a:spcAft>
              <a:defRPr>
                <a:solidFill>
                  <a:schemeClr val="tx1"/>
                </a:solidFill>
                <a:latin typeface="Calibri" panose="020F0502020204030204" pitchFamily="34" charset="0"/>
              </a:defRPr>
            </a:lvl6pPr>
            <a:lvl7pPr marL="2971800" indent="-228600" algn="l" rtl="0" fontAlgn="base">
              <a:spcBef>
                <a:spcPct val="0"/>
              </a:spcBef>
              <a:spcAft>
                <a:spcPct val="0"/>
              </a:spcAft>
              <a:defRPr>
                <a:solidFill>
                  <a:schemeClr val="tx1"/>
                </a:solidFill>
                <a:latin typeface="Calibri" panose="020F0502020204030204" pitchFamily="34" charset="0"/>
              </a:defRPr>
            </a:lvl7pPr>
            <a:lvl8pPr marL="3429000" indent="-228600" algn="l" rtl="0" fontAlgn="base">
              <a:spcBef>
                <a:spcPct val="0"/>
              </a:spcBef>
              <a:spcAft>
                <a:spcPct val="0"/>
              </a:spcAft>
              <a:defRPr>
                <a:solidFill>
                  <a:schemeClr val="tx1"/>
                </a:solidFill>
                <a:latin typeface="Calibri" panose="020F0502020204030204" pitchFamily="34" charset="0"/>
              </a:defRPr>
            </a:lvl8pPr>
            <a:lvl9pPr marL="3886200" indent="-228600" algn="l" rtl="0" fontAlgn="base">
              <a:spcBef>
                <a:spcPct val="0"/>
              </a:spcBef>
              <a:spcAft>
                <a:spcPct val="0"/>
              </a:spcAft>
              <a:defRPr>
                <a:solidFill>
                  <a:schemeClr val="tx1"/>
                </a:solidFill>
                <a:latin typeface="Calibri" panose="020F0502020204030204" pitchFamily="34" charset="0"/>
              </a:defRPr>
            </a:lvl9pPr>
          </a:lstStyle>
          <a:p>
            <a:fld id="{6B3F831F-699D-4819-83BD-82E85DD398A9}" type="slidenum">
              <a:rPr lang="en-US" altLang="fa-IR"/>
              <a:pPr/>
              <a:t>3</a:t>
            </a:fld>
            <a:endParaRPr lang="en-US" altLang="fa-IR"/>
          </a:p>
        </p:txBody>
      </p:sp>
    </p:spTree>
    <p:extLst>
      <p:ext uri="{BB962C8B-B14F-4D97-AF65-F5344CB8AC3E}">
        <p14:creationId xmlns:p14="http://schemas.microsoft.com/office/powerpoint/2010/main" val="1415356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fa-IR" altLang="fa-IR" smtClean="0"/>
          </a:p>
        </p:txBody>
      </p:sp>
      <p:sp>
        <p:nvSpPr>
          <p:cNvPr id="10244"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algn="l" rtl="0" fontAlgn="base">
              <a:spcBef>
                <a:spcPct val="0"/>
              </a:spcBef>
              <a:spcAft>
                <a:spcPct val="0"/>
              </a:spcAft>
              <a:defRPr>
                <a:solidFill>
                  <a:schemeClr val="tx1"/>
                </a:solidFill>
                <a:latin typeface="Calibri" panose="020F0502020204030204" pitchFamily="34" charset="0"/>
              </a:defRPr>
            </a:lvl6pPr>
            <a:lvl7pPr marL="2971800" indent="-228600" algn="l" rtl="0" fontAlgn="base">
              <a:spcBef>
                <a:spcPct val="0"/>
              </a:spcBef>
              <a:spcAft>
                <a:spcPct val="0"/>
              </a:spcAft>
              <a:defRPr>
                <a:solidFill>
                  <a:schemeClr val="tx1"/>
                </a:solidFill>
                <a:latin typeface="Calibri" panose="020F0502020204030204" pitchFamily="34" charset="0"/>
              </a:defRPr>
            </a:lvl7pPr>
            <a:lvl8pPr marL="3429000" indent="-228600" algn="l" rtl="0" fontAlgn="base">
              <a:spcBef>
                <a:spcPct val="0"/>
              </a:spcBef>
              <a:spcAft>
                <a:spcPct val="0"/>
              </a:spcAft>
              <a:defRPr>
                <a:solidFill>
                  <a:schemeClr val="tx1"/>
                </a:solidFill>
                <a:latin typeface="Calibri" panose="020F0502020204030204" pitchFamily="34" charset="0"/>
              </a:defRPr>
            </a:lvl8pPr>
            <a:lvl9pPr marL="3886200" indent="-228600" algn="l" rtl="0" fontAlgn="base">
              <a:spcBef>
                <a:spcPct val="0"/>
              </a:spcBef>
              <a:spcAft>
                <a:spcPct val="0"/>
              </a:spcAft>
              <a:defRPr>
                <a:solidFill>
                  <a:schemeClr val="tx1"/>
                </a:solidFill>
                <a:latin typeface="Calibri" panose="020F0502020204030204" pitchFamily="34" charset="0"/>
              </a:defRPr>
            </a:lvl9pPr>
          </a:lstStyle>
          <a:p>
            <a:fld id="{69B80CD4-70E0-4253-B466-40F2B604324A}" type="slidenum">
              <a:rPr lang="en-US" altLang="fa-IR"/>
              <a:pPr/>
              <a:t>4</a:t>
            </a:fld>
            <a:endParaRPr lang="en-US" altLang="fa-IR"/>
          </a:p>
        </p:txBody>
      </p:sp>
    </p:spTree>
    <p:extLst>
      <p:ext uri="{BB962C8B-B14F-4D97-AF65-F5344CB8AC3E}">
        <p14:creationId xmlns:p14="http://schemas.microsoft.com/office/powerpoint/2010/main" val="11337652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fa-IR" altLang="fa-IR" smtClean="0"/>
          </a:p>
        </p:txBody>
      </p:sp>
      <p:sp>
        <p:nvSpPr>
          <p:cNvPr id="12292"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algn="l" rtl="0" fontAlgn="base">
              <a:spcBef>
                <a:spcPct val="0"/>
              </a:spcBef>
              <a:spcAft>
                <a:spcPct val="0"/>
              </a:spcAft>
              <a:defRPr>
                <a:solidFill>
                  <a:schemeClr val="tx1"/>
                </a:solidFill>
                <a:latin typeface="Calibri" panose="020F0502020204030204" pitchFamily="34" charset="0"/>
              </a:defRPr>
            </a:lvl6pPr>
            <a:lvl7pPr marL="2971800" indent="-228600" algn="l" rtl="0" fontAlgn="base">
              <a:spcBef>
                <a:spcPct val="0"/>
              </a:spcBef>
              <a:spcAft>
                <a:spcPct val="0"/>
              </a:spcAft>
              <a:defRPr>
                <a:solidFill>
                  <a:schemeClr val="tx1"/>
                </a:solidFill>
                <a:latin typeface="Calibri" panose="020F0502020204030204" pitchFamily="34" charset="0"/>
              </a:defRPr>
            </a:lvl7pPr>
            <a:lvl8pPr marL="3429000" indent="-228600" algn="l" rtl="0" fontAlgn="base">
              <a:spcBef>
                <a:spcPct val="0"/>
              </a:spcBef>
              <a:spcAft>
                <a:spcPct val="0"/>
              </a:spcAft>
              <a:defRPr>
                <a:solidFill>
                  <a:schemeClr val="tx1"/>
                </a:solidFill>
                <a:latin typeface="Calibri" panose="020F0502020204030204" pitchFamily="34" charset="0"/>
              </a:defRPr>
            </a:lvl8pPr>
            <a:lvl9pPr marL="3886200" indent="-228600" algn="l" rtl="0" fontAlgn="base">
              <a:spcBef>
                <a:spcPct val="0"/>
              </a:spcBef>
              <a:spcAft>
                <a:spcPct val="0"/>
              </a:spcAft>
              <a:defRPr>
                <a:solidFill>
                  <a:schemeClr val="tx1"/>
                </a:solidFill>
                <a:latin typeface="Calibri" panose="020F0502020204030204" pitchFamily="34" charset="0"/>
              </a:defRPr>
            </a:lvl9pPr>
          </a:lstStyle>
          <a:p>
            <a:fld id="{B0A62B76-D4EC-4EF3-BC97-F235C505D9BE}" type="slidenum">
              <a:rPr lang="en-US" altLang="fa-IR"/>
              <a:pPr/>
              <a:t>5</a:t>
            </a:fld>
            <a:endParaRPr lang="en-US" altLang="fa-IR"/>
          </a:p>
        </p:txBody>
      </p:sp>
    </p:spTree>
    <p:extLst>
      <p:ext uri="{BB962C8B-B14F-4D97-AF65-F5344CB8AC3E}">
        <p14:creationId xmlns:p14="http://schemas.microsoft.com/office/powerpoint/2010/main" val="39163717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fa-IR" altLang="fa-IR" smtClean="0"/>
          </a:p>
        </p:txBody>
      </p:sp>
      <p:sp>
        <p:nvSpPr>
          <p:cNvPr id="14340"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algn="l" rtl="0" fontAlgn="base">
              <a:spcBef>
                <a:spcPct val="0"/>
              </a:spcBef>
              <a:spcAft>
                <a:spcPct val="0"/>
              </a:spcAft>
              <a:defRPr>
                <a:solidFill>
                  <a:schemeClr val="tx1"/>
                </a:solidFill>
                <a:latin typeface="Calibri" panose="020F0502020204030204" pitchFamily="34" charset="0"/>
              </a:defRPr>
            </a:lvl6pPr>
            <a:lvl7pPr marL="2971800" indent="-228600" algn="l" rtl="0" fontAlgn="base">
              <a:spcBef>
                <a:spcPct val="0"/>
              </a:spcBef>
              <a:spcAft>
                <a:spcPct val="0"/>
              </a:spcAft>
              <a:defRPr>
                <a:solidFill>
                  <a:schemeClr val="tx1"/>
                </a:solidFill>
                <a:latin typeface="Calibri" panose="020F0502020204030204" pitchFamily="34" charset="0"/>
              </a:defRPr>
            </a:lvl7pPr>
            <a:lvl8pPr marL="3429000" indent="-228600" algn="l" rtl="0" fontAlgn="base">
              <a:spcBef>
                <a:spcPct val="0"/>
              </a:spcBef>
              <a:spcAft>
                <a:spcPct val="0"/>
              </a:spcAft>
              <a:defRPr>
                <a:solidFill>
                  <a:schemeClr val="tx1"/>
                </a:solidFill>
                <a:latin typeface="Calibri" panose="020F0502020204030204" pitchFamily="34" charset="0"/>
              </a:defRPr>
            </a:lvl8pPr>
            <a:lvl9pPr marL="3886200" indent="-228600" algn="l" rtl="0" fontAlgn="base">
              <a:spcBef>
                <a:spcPct val="0"/>
              </a:spcBef>
              <a:spcAft>
                <a:spcPct val="0"/>
              </a:spcAft>
              <a:defRPr>
                <a:solidFill>
                  <a:schemeClr val="tx1"/>
                </a:solidFill>
                <a:latin typeface="Calibri" panose="020F0502020204030204" pitchFamily="34" charset="0"/>
              </a:defRPr>
            </a:lvl9pPr>
          </a:lstStyle>
          <a:p>
            <a:fld id="{8B5C51C8-50A2-4605-B4C3-4E37E619D236}" type="slidenum">
              <a:rPr lang="en-US" altLang="fa-IR"/>
              <a:pPr/>
              <a:t>6</a:t>
            </a:fld>
            <a:endParaRPr lang="en-US" altLang="fa-IR"/>
          </a:p>
        </p:txBody>
      </p:sp>
    </p:spTree>
    <p:extLst>
      <p:ext uri="{BB962C8B-B14F-4D97-AF65-F5344CB8AC3E}">
        <p14:creationId xmlns:p14="http://schemas.microsoft.com/office/powerpoint/2010/main" val="29093422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fa-IR" altLang="fa-IR" smtClean="0"/>
          </a:p>
        </p:txBody>
      </p:sp>
      <p:sp>
        <p:nvSpPr>
          <p:cNvPr id="16388"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algn="l" rtl="0" fontAlgn="base">
              <a:spcBef>
                <a:spcPct val="0"/>
              </a:spcBef>
              <a:spcAft>
                <a:spcPct val="0"/>
              </a:spcAft>
              <a:defRPr>
                <a:solidFill>
                  <a:schemeClr val="tx1"/>
                </a:solidFill>
                <a:latin typeface="Calibri" panose="020F0502020204030204" pitchFamily="34" charset="0"/>
              </a:defRPr>
            </a:lvl6pPr>
            <a:lvl7pPr marL="2971800" indent="-228600" algn="l" rtl="0" fontAlgn="base">
              <a:spcBef>
                <a:spcPct val="0"/>
              </a:spcBef>
              <a:spcAft>
                <a:spcPct val="0"/>
              </a:spcAft>
              <a:defRPr>
                <a:solidFill>
                  <a:schemeClr val="tx1"/>
                </a:solidFill>
                <a:latin typeface="Calibri" panose="020F0502020204030204" pitchFamily="34" charset="0"/>
              </a:defRPr>
            </a:lvl7pPr>
            <a:lvl8pPr marL="3429000" indent="-228600" algn="l" rtl="0" fontAlgn="base">
              <a:spcBef>
                <a:spcPct val="0"/>
              </a:spcBef>
              <a:spcAft>
                <a:spcPct val="0"/>
              </a:spcAft>
              <a:defRPr>
                <a:solidFill>
                  <a:schemeClr val="tx1"/>
                </a:solidFill>
                <a:latin typeface="Calibri" panose="020F0502020204030204" pitchFamily="34" charset="0"/>
              </a:defRPr>
            </a:lvl8pPr>
            <a:lvl9pPr marL="3886200" indent="-228600" algn="l" rtl="0" fontAlgn="base">
              <a:spcBef>
                <a:spcPct val="0"/>
              </a:spcBef>
              <a:spcAft>
                <a:spcPct val="0"/>
              </a:spcAft>
              <a:defRPr>
                <a:solidFill>
                  <a:schemeClr val="tx1"/>
                </a:solidFill>
                <a:latin typeface="Calibri" panose="020F0502020204030204" pitchFamily="34" charset="0"/>
              </a:defRPr>
            </a:lvl9pPr>
          </a:lstStyle>
          <a:p>
            <a:fld id="{BE0F86B9-5517-4E93-9B0B-8D25BE48D696}" type="slidenum">
              <a:rPr lang="en-US" altLang="fa-IR"/>
              <a:pPr/>
              <a:t>7</a:t>
            </a:fld>
            <a:endParaRPr lang="en-US" altLang="fa-IR"/>
          </a:p>
        </p:txBody>
      </p:sp>
    </p:spTree>
    <p:extLst>
      <p:ext uri="{BB962C8B-B14F-4D97-AF65-F5344CB8AC3E}">
        <p14:creationId xmlns:p14="http://schemas.microsoft.com/office/powerpoint/2010/main" val="13966483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fa-IR" altLang="fa-IR" smtClean="0"/>
          </a:p>
        </p:txBody>
      </p:sp>
      <p:sp>
        <p:nvSpPr>
          <p:cNvPr id="57348"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algn="l" rtl="0" fontAlgn="base">
              <a:spcBef>
                <a:spcPct val="0"/>
              </a:spcBef>
              <a:spcAft>
                <a:spcPct val="0"/>
              </a:spcAft>
              <a:defRPr>
                <a:solidFill>
                  <a:schemeClr val="tx1"/>
                </a:solidFill>
                <a:latin typeface="Calibri" panose="020F0502020204030204" pitchFamily="34" charset="0"/>
              </a:defRPr>
            </a:lvl6pPr>
            <a:lvl7pPr marL="2971800" indent="-228600" algn="l" rtl="0" fontAlgn="base">
              <a:spcBef>
                <a:spcPct val="0"/>
              </a:spcBef>
              <a:spcAft>
                <a:spcPct val="0"/>
              </a:spcAft>
              <a:defRPr>
                <a:solidFill>
                  <a:schemeClr val="tx1"/>
                </a:solidFill>
                <a:latin typeface="Calibri" panose="020F0502020204030204" pitchFamily="34" charset="0"/>
              </a:defRPr>
            </a:lvl7pPr>
            <a:lvl8pPr marL="3429000" indent="-228600" algn="l" rtl="0" fontAlgn="base">
              <a:spcBef>
                <a:spcPct val="0"/>
              </a:spcBef>
              <a:spcAft>
                <a:spcPct val="0"/>
              </a:spcAft>
              <a:defRPr>
                <a:solidFill>
                  <a:schemeClr val="tx1"/>
                </a:solidFill>
                <a:latin typeface="Calibri" panose="020F0502020204030204" pitchFamily="34" charset="0"/>
              </a:defRPr>
            </a:lvl8pPr>
            <a:lvl9pPr marL="3886200" indent="-228600" algn="l" rtl="0" fontAlgn="base">
              <a:spcBef>
                <a:spcPct val="0"/>
              </a:spcBef>
              <a:spcAft>
                <a:spcPct val="0"/>
              </a:spcAft>
              <a:defRPr>
                <a:solidFill>
                  <a:schemeClr val="tx1"/>
                </a:solidFill>
                <a:latin typeface="Calibri" panose="020F0502020204030204" pitchFamily="34" charset="0"/>
              </a:defRPr>
            </a:lvl9pPr>
          </a:lstStyle>
          <a:p>
            <a:fld id="{DA9E701F-CB6F-433B-92FE-8C119AB62078}" type="slidenum">
              <a:rPr lang="en-US" altLang="fa-IR"/>
              <a:pPr/>
              <a:t>46</a:t>
            </a:fld>
            <a:endParaRPr lang="en-US" altLang="fa-IR"/>
          </a:p>
        </p:txBody>
      </p:sp>
    </p:spTree>
    <p:extLst>
      <p:ext uri="{BB962C8B-B14F-4D97-AF65-F5344CB8AC3E}">
        <p14:creationId xmlns:p14="http://schemas.microsoft.com/office/powerpoint/2010/main" val="13861727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fa-IR" altLang="fa-IR" smtClean="0"/>
          </a:p>
        </p:txBody>
      </p:sp>
      <p:sp>
        <p:nvSpPr>
          <p:cNvPr id="68612"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algn="l" rtl="0" fontAlgn="base">
              <a:spcBef>
                <a:spcPct val="0"/>
              </a:spcBef>
              <a:spcAft>
                <a:spcPct val="0"/>
              </a:spcAft>
              <a:defRPr>
                <a:solidFill>
                  <a:schemeClr val="tx1"/>
                </a:solidFill>
                <a:latin typeface="Calibri" panose="020F0502020204030204" pitchFamily="34" charset="0"/>
              </a:defRPr>
            </a:lvl6pPr>
            <a:lvl7pPr marL="2971800" indent="-228600" algn="l" rtl="0" fontAlgn="base">
              <a:spcBef>
                <a:spcPct val="0"/>
              </a:spcBef>
              <a:spcAft>
                <a:spcPct val="0"/>
              </a:spcAft>
              <a:defRPr>
                <a:solidFill>
                  <a:schemeClr val="tx1"/>
                </a:solidFill>
                <a:latin typeface="Calibri" panose="020F0502020204030204" pitchFamily="34" charset="0"/>
              </a:defRPr>
            </a:lvl7pPr>
            <a:lvl8pPr marL="3429000" indent="-228600" algn="l" rtl="0" fontAlgn="base">
              <a:spcBef>
                <a:spcPct val="0"/>
              </a:spcBef>
              <a:spcAft>
                <a:spcPct val="0"/>
              </a:spcAft>
              <a:defRPr>
                <a:solidFill>
                  <a:schemeClr val="tx1"/>
                </a:solidFill>
                <a:latin typeface="Calibri" panose="020F0502020204030204" pitchFamily="34" charset="0"/>
              </a:defRPr>
            </a:lvl8pPr>
            <a:lvl9pPr marL="3886200" indent="-228600" algn="l" rtl="0" fontAlgn="base">
              <a:spcBef>
                <a:spcPct val="0"/>
              </a:spcBef>
              <a:spcAft>
                <a:spcPct val="0"/>
              </a:spcAft>
              <a:defRPr>
                <a:solidFill>
                  <a:schemeClr val="tx1"/>
                </a:solidFill>
                <a:latin typeface="Calibri" panose="020F0502020204030204" pitchFamily="34" charset="0"/>
              </a:defRPr>
            </a:lvl9pPr>
          </a:lstStyle>
          <a:p>
            <a:fld id="{389D8958-0F54-43B9-9596-4270634C1D0B}" type="slidenum">
              <a:rPr lang="en-US" altLang="fa-IR"/>
              <a:pPr/>
              <a:t>56</a:t>
            </a:fld>
            <a:endParaRPr lang="en-US" altLang="fa-IR"/>
          </a:p>
        </p:txBody>
      </p:sp>
    </p:spTree>
    <p:extLst>
      <p:ext uri="{BB962C8B-B14F-4D97-AF65-F5344CB8AC3E}">
        <p14:creationId xmlns:p14="http://schemas.microsoft.com/office/powerpoint/2010/main" val="7680215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Slide Number Placeholder 5"/>
          <p:cNvSpPr>
            <a:spLocks noGrp="1"/>
          </p:cNvSpPr>
          <p:nvPr>
            <p:ph type="sldNum" sz="quarter" idx="10"/>
          </p:nvPr>
        </p:nvSpPr>
        <p:spPr>
          <a:ln/>
        </p:spPr>
        <p:txBody>
          <a:bodyPr/>
          <a:lstStyle>
            <a:lvl1pPr>
              <a:defRPr/>
            </a:lvl1pPr>
          </a:lstStyle>
          <a:p>
            <a:fld id="{7B1CDFA4-6CF6-4842-A8E2-9B3E5FD5ECFD}" type="slidenum">
              <a:rPr lang="en-US" altLang="fa-IR"/>
              <a:pPr/>
              <a:t>‹#›</a:t>
            </a:fld>
            <a:endParaRPr lang="en-US" altLang="fa-IR"/>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Date Placeholder 3"/>
          <p:cNvSpPr>
            <a:spLocks noGrp="1"/>
          </p:cNvSpPr>
          <p:nvPr>
            <p:ph type="dt" sz="half" idx="12"/>
          </p:nvPr>
        </p:nvSpPr>
        <p:spPr/>
        <p:txBody>
          <a:bodyPr/>
          <a:lstStyle>
            <a:lvl1pPr>
              <a:defRPr/>
            </a:lvl1pPr>
          </a:lstStyle>
          <a:p>
            <a:pPr>
              <a:defRPr/>
            </a:pPr>
            <a:fld id="{8FDA9D04-2D87-4CAD-B88A-AD5A60593FA2}" type="datetimeFigureOut">
              <a:rPr lang="en-US"/>
              <a:pPr>
                <a:defRPr/>
              </a:pPr>
              <a:t>12/3/2020</a:t>
            </a:fld>
            <a:endParaRPr lang="en-US"/>
          </a:p>
        </p:txBody>
      </p:sp>
    </p:spTree>
    <p:extLst>
      <p:ext uri="{BB962C8B-B14F-4D97-AF65-F5344CB8AC3E}">
        <p14:creationId xmlns:p14="http://schemas.microsoft.com/office/powerpoint/2010/main" val="22857195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a:ln/>
        </p:spPr>
        <p:txBody>
          <a:bodyPr/>
          <a:lstStyle>
            <a:lvl1pPr>
              <a:defRPr/>
            </a:lvl1pPr>
          </a:lstStyle>
          <a:p>
            <a:fld id="{D3D547FC-2DF4-4270-81A1-870179828EEA}" type="slidenum">
              <a:rPr lang="en-US" altLang="fa-IR"/>
              <a:pPr/>
              <a:t>‹#›</a:t>
            </a:fld>
            <a:endParaRPr lang="en-US" altLang="fa-IR"/>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Date Placeholder 3"/>
          <p:cNvSpPr>
            <a:spLocks noGrp="1"/>
          </p:cNvSpPr>
          <p:nvPr>
            <p:ph type="dt" sz="half" idx="12"/>
          </p:nvPr>
        </p:nvSpPr>
        <p:spPr/>
        <p:txBody>
          <a:bodyPr/>
          <a:lstStyle>
            <a:lvl1pPr>
              <a:defRPr/>
            </a:lvl1pPr>
          </a:lstStyle>
          <a:p>
            <a:pPr>
              <a:defRPr/>
            </a:pPr>
            <a:fld id="{E740D5EB-5CCB-4F4B-8B57-6A000415BA25}" type="datetimeFigureOut">
              <a:rPr lang="en-US"/>
              <a:pPr>
                <a:defRPr/>
              </a:pPr>
              <a:t>12/3/2020</a:t>
            </a:fld>
            <a:endParaRPr lang="en-US"/>
          </a:p>
        </p:txBody>
      </p:sp>
    </p:spTree>
    <p:extLst>
      <p:ext uri="{BB962C8B-B14F-4D97-AF65-F5344CB8AC3E}">
        <p14:creationId xmlns:p14="http://schemas.microsoft.com/office/powerpoint/2010/main" val="7548136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a:ln/>
        </p:spPr>
        <p:txBody>
          <a:bodyPr/>
          <a:lstStyle>
            <a:lvl1pPr>
              <a:defRPr/>
            </a:lvl1pPr>
          </a:lstStyle>
          <a:p>
            <a:fld id="{32153B59-FF1C-4F80-946C-5F2F70F0A66D}" type="slidenum">
              <a:rPr lang="en-US" altLang="fa-IR"/>
              <a:pPr/>
              <a:t>‹#›</a:t>
            </a:fld>
            <a:endParaRPr lang="en-US" altLang="fa-IR"/>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Date Placeholder 3"/>
          <p:cNvSpPr>
            <a:spLocks noGrp="1"/>
          </p:cNvSpPr>
          <p:nvPr>
            <p:ph type="dt" sz="half" idx="12"/>
          </p:nvPr>
        </p:nvSpPr>
        <p:spPr/>
        <p:txBody>
          <a:bodyPr/>
          <a:lstStyle>
            <a:lvl1pPr>
              <a:defRPr/>
            </a:lvl1pPr>
          </a:lstStyle>
          <a:p>
            <a:pPr>
              <a:defRPr/>
            </a:pPr>
            <a:fld id="{5080FA02-4244-40FD-B518-00417B39E0D3}" type="datetimeFigureOut">
              <a:rPr lang="en-US"/>
              <a:pPr>
                <a:defRPr/>
              </a:pPr>
              <a:t>12/3/2020</a:t>
            </a:fld>
            <a:endParaRPr lang="en-US"/>
          </a:p>
        </p:txBody>
      </p:sp>
    </p:spTree>
    <p:extLst>
      <p:ext uri="{BB962C8B-B14F-4D97-AF65-F5344CB8AC3E}">
        <p14:creationId xmlns:p14="http://schemas.microsoft.com/office/powerpoint/2010/main" val="2196863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a:ln/>
        </p:spPr>
        <p:txBody>
          <a:bodyPr/>
          <a:lstStyle>
            <a:lvl1pPr>
              <a:defRPr/>
            </a:lvl1pPr>
          </a:lstStyle>
          <a:p>
            <a:fld id="{454665F2-BBD5-42A3-B0BD-9245C95E7598}" type="slidenum">
              <a:rPr lang="en-US" altLang="fa-IR"/>
              <a:pPr/>
              <a:t>‹#›</a:t>
            </a:fld>
            <a:endParaRPr lang="en-US" altLang="fa-IR"/>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Date Placeholder 3"/>
          <p:cNvSpPr>
            <a:spLocks noGrp="1"/>
          </p:cNvSpPr>
          <p:nvPr>
            <p:ph type="dt" sz="half" idx="12"/>
          </p:nvPr>
        </p:nvSpPr>
        <p:spPr/>
        <p:txBody>
          <a:bodyPr/>
          <a:lstStyle>
            <a:lvl1pPr>
              <a:defRPr/>
            </a:lvl1pPr>
          </a:lstStyle>
          <a:p>
            <a:pPr>
              <a:defRPr/>
            </a:pPr>
            <a:fld id="{D81892D0-4058-450A-A65C-32CCE181CD87}" type="datetimeFigureOut">
              <a:rPr lang="en-US"/>
              <a:pPr>
                <a:defRPr/>
              </a:pPr>
              <a:t>12/3/2020</a:t>
            </a:fld>
            <a:endParaRPr lang="en-US"/>
          </a:p>
        </p:txBody>
      </p:sp>
    </p:spTree>
    <p:extLst>
      <p:ext uri="{BB962C8B-B14F-4D97-AF65-F5344CB8AC3E}">
        <p14:creationId xmlns:p14="http://schemas.microsoft.com/office/powerpoint/2010/main" val="34369266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Slide Number Placeholder 5"/>
          <p:cNvSpPr>
            <a:spLocks noGrp="1"/>
          </p:cNvSpPr>
          <p:nvPr>
            <p:ph type="sldNum" sz="quarter" idx="10"/>
          </p:nvPr>
        </p:nvSpPr>
        <p:spPr>
          <a:ln/>
        </p:spPr>
        <p:txBody>
          <a:bodyPr/>
          <a:lstStyle>
            <a:lvl1pPr>
              <a:defRPr/>
            </a:lvl1pPr>
          </a:lstStyle>
          <a:p>
            <a:fld id="{D9EE94F3-DC8B-4245-B63C-EDC94A3A264D}" type="slidenum">
              <a:rPr lang="en-US" altLang="fa-IR"/>
              <a:pPr/>
              <a:t>‹#›</a:t>
            </a:fld>
            <a:endParaRPr lang="en-US" altLang="fa-IR"/>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Date Placeholder 3"/>
          <p:cNvSpPr>
            <a:spLocks noGrp="1"/>
          </p:cNvSpPr>
          <p:nvPr>
            <p:ph type="dt" sz="half" idx="12"/>
          </p:nvPr>
        </p:nvSpPr>
        <p:spPr/>
        <p:txBody>
          <a:bodyPr/>
          <a:lstStyle>
            <a:lvl1pPr>
              <a:defRPr/>
            </a:lvl1pPr>
          </a:lstStyle>
          <a:p>
            <a:pPr>
              <a:defRPr/>
            </a:pPr>
            <a:fld id="{C8F412D8-CB1F-4C75-B8C3-7837119CF87D}" type="datetimeFigureOut">
              <a:rPr lang="en-US"/>
              <a:pPr>
                <a:defRPr/>
              </a:pPr>
              <a:t>12/3/2020</a:t>
            </a:fld>
            <a:endParaRPr lang="en-US"/>
          </a:p>
        </p:txBody>
      </p:sp>
    </p:spTree>
    <p:extLst>
      <p:ext uri="{BB962C8B-B14F-4D97-AF65-F5344CB8AC3E}">
        <p14:creationId xmlns:p14="http://schemas.microsoft.com/office/powerpoint/2010/main" val="2762980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5"/>
          <p:cNvSpPr>
            <a:spLocks noGrp="1"/>
          </p:cNvSpPr>
          <p:nvPr>
            <p:ph type="sldNum" sz="quarter" idx="10"/>
          </p:nvPr>
        </p:nvSpPr>
        <p:spPr>
          <a:ln/>
        </p:spPr>
        <p:txBody>
          <a:bodyPr/>
          <a:lstStyle>
            <a:lvl1pPr>
              <a:defRPr/>
            </a:lvl1pPr>
          </a:lstStyle>
          <a:p>
            <a:fld id="{E0C24515-8927-45BA-9D6F-2F44D14891B8}" type="slidenum">
              <a:rPr lang="en-US" altLang="fa-IR"/>
              <a:pPr/>
              <a:t>‹#›</a:t>
            </a:fld>
            <a:endParaRPr lang="en-US" altLang="fa-IR"/>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Date Placeholder 3"/>
          <p:cNvSpPr>
            <a:spLocks noGrp="1"/>
          </p:cNvSpPr>
          <p:nvPr>
            <p:ph type="dt" sz="half" idx="12"/>
          </p:nvPr>
        </p:nvSpPr>
        <p:spPr/>
        <p:txBody>
          <a:bodyPr/>
          <a:lstStyle>
            <a:lvl1pPr>
              <a:defRPr/>
            </a:lvl1pPr>
          </a:lstStyle>
          <a:p>
            <a:pPr>
              <a:defRPr/>
            </a:pPr>
            <a:fld id="{282464EA-A421-46BA-AD58-C398BF099333}" type="datetimeFigureOut">
              <a:rPr lang="en-US"/>
              <a:pPr>
                <a:defRPr/>
              </a:pPr>
              <a:t>12/3/2020</a:t>
            </a:fld>
            <a:endParaRPr lang="en-US"/>
          </a:p>
        </p:txBody>
      </p:sp>
    </p:spTree>
    <p:extLst>
      <p:ext uri="{BB962C8B-B14F-4D97-AF65-F5344CB8AC3E}">
        <p14:creationId xmlns:p14="http://schemas.microsoft.com/office/powerpoint/2010/main" val="33708666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p:cNvSpPr>
            <a:spLocks noGrp="1"/>
          </p:cNvSpPr>
          <p:nvPr>
            <p:ph type="sldNum" sz="quarter" idx="10"/>
          </p:nvPr>
        </p:nvSpPr>
        <p:spPr>
          <a:ln/>
        </p:spPr>
        <p:txBody>
          <a:bodyPr/>
          <a:lstStyle>
            <a:lvl1pPr>
              <a:defRPr/>
            </a:lvl1pPr>
          </a:lstStyle>
          <a:p>
            <a:fld id="{0039BBBF-D91C-4213-805B-91FED23D2ADD}" type="slidenum">
              <a:rPr lang="en-US" altLang="fa-IR"/>
              <a:pPr/>
              <a:t>‹#›</a:t>
            </a:fld>
            <a:endParaRPr lang="en-US" altLang="fa-IR"/>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Date Placeholder 3"/>
          <p:cNvSpPr>
            <a:spLocks noGrp="1"/>
          </p:cNvSpPr>
          <p:nvPr>
            <p:ph type="dt" sz="half" idx="12"/>
          </p:nvPr>
        </p:nvSpPr>
        <p:spPr/>
        <p:txBody>
          <a:bodyPr/>
          <a:lstStyle>
            <a:lvl1pPr>
              <a:defRPr/>
            </a:lvl1pPr>
          </a:lstStyle>
          <a:p>
            <a:pPr>
              <a:defRPr/>
            </a:pPr>
            <a:fld id="{0EFEA8D1-1125-4789-9931-4FBDAE5EE2CA}" type="datetimeFigureOut">
              <a:rPr lang="en-US"/>
              <a:pPr>
                <a:defRPr/>
              </a:pPr>
              <a:t>12/3/2020</a:t>
            </a:fld>
            <a:endParaRPr lang="en-US"/>
          </a:p>
        </p:txBody>
      </p:sp>
    </p:spTree>
    <p:extLst>
      <p:ext uri="{BB962C8B-B14F-4D97-AF65-F5344CB8AC3E}">
        <p14:creationId xmlns:p14="http://schemas.microsoft.com/office/powerpoint/2010/main" val="2614587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5"/>
          <p:cNvSpPr>
            <a:spLocks noGrp="1"/>
          </p:cNvSpPr>
          <p:nvPr>
            <p:ph type="sldNum" sz="quarter" idx="10"/>
          </p:nvPr>
        </p:nvSpPr>
        <p:spPr>
          <a:ln/>
        </p:spPr>
        <p:txBody>
          <a:bodyPr/>
          <a:lstStyle>
            <a:lvl1pPr>
              <a:defRPr/>
            </a:lvl1pPr>
          </a:lstStyle>
          <a:p>
            <a:fld id="{F5B5E3D2-D0B2-4E36-9F54-46E1BA92FFB6}" type="slidenum">
              <a:rPr lang="en-US" altLang="fa-IR"/>
              <a:pPr/>
              <a:t>‹#›</a:t>
            </a:fld>
            <a:endParaRPr lang="en-US" altLang="fa-IR"/>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Date Placeholder 3"/>
          <p:cNvSpPr>
            <a:spLocks noGrp="1"/>
          </p:cNvSpPr>
          <p:nvPr>
            <p:ph type="dt" sz="half" idx="12"/>
          </p:nvPr>
        </p:nvSpPr>
        <p:spPr/>
        <p:txBody>
          <a:bodyPr/>
          <a:lstStyle>
            <a:lvl1pPr>
              <a:defRPr/>
            </a:lvl1pPr>
          </a:lstStyle>
          <a:p>
            <a:pPr>
              <a:defRPr/>
            </a:pPr>
            <a:fld id="{EC606836-27D4-4883-B633-C05329E2541F}" type="datetimeFigureOut">
              <a:rPr lang="en-US"/>
              <a:pPr>
                <a:defRPr/>
              </a:pPr>
              <a:t>12/3/2020</a:t>
            </a:fld>
            <a:endParaRPr lang="en-US"/>
          </a:p>
        </p:txBody>
      </p:sp>
    </p:spTree>
    <p:extLst>
      <p:ext uri="{BB962C8B-B14F-4D97-AF65-F5344CB8AC3E}">
        <p14:creationId xmlns:p14="http://schemas.microsoft.com/office/powerpoint/2010/main" val="38296364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a:ln/>
        </p:spPr>
        <p:txBody>
          <a:bodyPr/>
          <a:lstStyle>
            <a:lvl1pPr>
              <a:defRPr/>
            </a:lvl1pPr>
          </a:lstStyle>
          <a:p>
            <a:fld id="{50FBE824-A336-45AA-87F9-8F6A38E6CA2F}" type="slidenum">
              <a:rPr lang="en-US" altLang="fa-IR"/>
              <a:pPr/>
              <a:t>‹#›</a:t>
            </a:fld>
            <a:endParaRPr lang="en-US" altLang="fa-IR"/>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Date Placeholder 3"/>
          <p:cNvSpPr>
            <a:spLocks noGrp="1"/>
          </p:cNvSpPr>
          <p:nvPr>
            <p:ph type="dt" sz="half" idx="12"/>
          </p:nvPr>
        </p:nvSpPr>
        <p:spPr/>
        <p:txBody>
          <a:bodyPr/>
          <a:lstStyle>
            <a:lvl1pPr>
              <a:defRPr/>
            </a:lvl1pPr>
          </a:lstStyle>
          <a:p>
            <a:pPr>
              <a:defRPr/>
            </a:pPr>
            <a:fld id="{DD9FFFA7-2FBC-44CD-8D3D-481E1F5911CC}" type="datetimeFigureOut">
              <a:rPr lang="en-US"/>
              <a:pPr>
                <a:defRPr/>
              </a:pPr>
              <a:t>12/3/2020</a:t>
            </a:fld>
            <a:endParaRPr lang="en-US"/>
          </a:p>
        </p:txBody>
      </p:sp>
    </p:spTree>
    <p:extLst>
      <p:ext uri="{BB962C8B-B14F-4D97-AF65-F5344CB8AC3E}">
        <p14:creationId xmlns:p14="http://schemas.microsoft.com/office/powerpoint/2010/main" val="7294853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Content Placeholder 8"/>
          <p:cNvSpPr>
            <a:spLocks noGrp="1"/>
          </p:cNvSpPr>
          <p:nvPr>
            <p:ph sz="quarter" idx="13"/>
          </p:nvPr>
        </p:nvSpPr>
        <p:spPr>
          <a:xfrm>
            <a:off x="304800" y="381000"/>
            <a:ext cx="7772400" cy="49428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p:cNvSpPr>
            <a:spLocks noGrp="1"/>
          </p:cNvSpPr>
          <p:nvPr>
            <p:ph type="sldNum" sz="quarter" idx="14"/>
          </p:nvPr>
        </p:nvSpPr>
        <p:spPr>
          <a:ln/>
        </p:spPr>
        <p:txBody>
          <a:bodyPr/>
          <a:lstStyle>
            <a:lvl1pPr>
              <a:defRPr/>
            </a:lvl1pPr>
          </a:lstStyle>
          <a:p>
            <a:fld id="{3DF25EF2-4280-44E0-BC42-3721502F392E}" type="slidenum">
              <a:rPr lang="en-US" altLang="fa-IR"/>
              <a:pPr/>
              <a:t>‹#›</a:t>
            </a:fld>
            <a:endParaRPr lang="en-US" altLang="fa-IR"/>
          </a:p>
        </p:txBody>
      </p:sp>
      <p:sp>
        <p:nvSpPr>
          <p:cNvPr id="6" name="Footer Placeholder 4"/>
          <p:cNvSpPr>
            <a:spLocks noGrp="1"/>
          </p:cNvSpPr>
          <p:nvPr>
            <p:ph type="ftr" sz="quarter" idx="15"/>
          </p:nvPr>
        </p:nvSpPr>
        <p:spPr/>
        <p:txBody>
          <a:bodyPr/>
          <a:lstStyle>
            <a:lvl1pPr>
              <a:defRPr/>
            </a:lvl1pPr>
          </a:lstStyle>
          <a:p>
            <a:pPr>
              <a:defRPr/>
            </a:pPr>
            <a:endParaRPr lang="en-US"/>
          </a:p>
        </p:txBody>
      </p:sp>
      <p:sp>
        <p:nvSpPr>
          <p:cNvPr id="7" name="Date Placeholder 3"/>
          <p:cNvSpPr>
            <a:spLocks noGrp="1"/>
          </p:cNvSpPr>
          <p:nvPr>
            <p:ph type="dt" sz="half" idx="16"/>
          </p:nvPr>
        </p:nvSpPr>
        <p:spPr/>
        <p:txBody>
          <a:bodyPr/>
          <a:lstStyle>
            <a:lvl1pPr>
              <a:defRPr/>
            </a:lvl1pPr>
          </a:lstStyle>
          <a:p>
            <a:pPr>
              <a:defRPr/>
            </a:pPr>
            <a:fld id="{B1ACE70F-D7F2-4F32-AE7F-EF410087D392}" type="datetimeFigureOut">
              <a:rPr lang="en-US"/>
              <a:pPr>
                <a:defRPr/>
              </a:pPr>
              <a:t>12/3/2020</a:t>
            </a:fld>
            <a:endParaRPr lang="en-US"/>
          </a:p>
        </p:txBody>
      </p:sp>
    </p:spTree>
    <p:extLst>
      <p:ext uri="{BB962C8B-B14F-4D97-AF65-F5344CB8AC3E}">
        <p14:creationId xmlns:p14="http://schemas.microsoft.com/office/powerpoint/2010/main" val="42848842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5"/>
          <p:cNvSpPr>
            <a:spLocks noGrp="1"/>
          </p:cNvSpPr>
          <p:nvPr>
            <p:ph type="sldNum" sz="quarter" idx="10"/>
          </p:nvPr>
        </p:nvSpPr>
        <p:spPr>
          <a:ln/>
        </p:spPr>
        <p:txBody>
          <a:bodyPr/>
          <a:lstStyle>
            <a:lvl1pPr>
              <a:defRPr/>
            </a:lvl1pPr>
          </a:lstStyle>
          <a:p>
            <a:fld id="{4F4BDD11-3119-43BA-9D7E-0931F6247576}" type="slidenum">
              <a:rPr lang="en-US" altLang="fa-IR"/>
              <a:pPr/>
              <a:t>‹#›</a:t>
            </a:fld>
            <a:endParaRPr lang="en-US" altLang="fa-IR"/>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Date Placeholder 3"/>
          <p:cNvSpPr>
            <a:spLocks noGrp="1"/>
          </p:cNvSpPr>
          <p:nvPr>
            <p:ph type="dt" sz="half" idx="12"/>
          </p:nvPr>
        </p:nvSpPr>
        <p:spPr/>
        <p:txBody>
          <a:bodyPr/>
          <a:lstStyle>
            <a:lvl1pPr>
              <a:defRPr/>
            </a:lvl1pPr>
          </a:lstStyle>
          <a:p>
            <a:pPr>
              <a:defRPr/>
            </a:pPr>
            <a:fld id="{B5D50436-17ED-484C-96CD-D2F39AB22C8D}" type="datetimeFigureOut">
              <a:rPr lang="en-US"/>
              <a:pPr>
                <a:defRPr/>
              </a:pPr>
              <a:t>12/3/2020</a:t>
            </a:fld>
            <a:endParaRPr lang="en-US"/>
          </a:p>
        </p:txBody>
      </p:sp>
    </p:spTree>
    <p:extLst>
      <p:ext uri="{BB962C8B-B14F-4D97-AF65-F5344CB8AC3E}">
        <p14:creationId xmlns:p14="http://schemas.microsoft.com/office/powerpoint/2010/main" val="36757136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1027" name="Text Placeholder 2"/>
          <p:cNvSpPr>
            <a:spLocks noGrp="1" noChangeArrowheads="1"/>
          </p:cNvSpPr>
          <p:nvPr>
            <p:ph type="body" idx="1"/>
          </p:nvPr>
        </p:nvSpPr>
        <p:spPr bwMode="auto">
          <a:xfrm>
            <a:off x="457200" y="1600200"/>
            <a:ext cx="76200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a-IR" smtClean="0"/>
              <a:t>Click to edit Master text styles</a:t>
            </a:r>
          </a:p>
          <a:p>
            <a:pPr lvl="1"/>
            <a:r>
              <a:rPr lang="en-US" altLang="fa-IR" smtClean="0"/>
              <a:t>Second level</a:t>
            </a:r>
          </a:p>
          <a:p>
            <a:pPr lvl="2"/>
            <a:r>
              <a:rPr lang="en-US" altLang="fa-IR" smtClean="0"/>
              <a:t>Third level</a:t>
            </a:r>
          </a:p>
          <a:p>
            <a:pPr lvl="3"/>
            <a:r>
              <a:rPr lang="en-US" altLang="fa-IR" smtClean="0"/>
              <a:t>Fourth level</a:t>
            </a:r>
          </a:p>
          <a:p>
            <a:pPr lvl="4"/>
            <a:r>
              <a:rPr lang="en-US" altLang="fa-IR" smtClean="0"/>
              <a:t>Fifth level</a:t>
            </a:r>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Slide Number Placeholder 5"/>
          <p:cNvSpPr>
            <a:spLocks noGrp="1"/>
          </p:cNvSpPr>
          <p:nvPr>
            <p:ph type="sldNum" sz="quarter" idx="4"/>
          </p:nvPr>
        </p:nvSpPr>
        <p:spPr>
          <a:xfrm>
            <a:off x="8531225" y="5648325"/>
            <a:ext cx="549275" cy="396875"/>
          </a:xfrm>
          <a:prstGeom prst="bracketPair">
            <a:avLst>
              <a:gd name="adj" fmla="val 17949"/>
            </a:avLst>
          </a:prstGeom>
          <a:ln w="19050">
            <a:solidFill>
              <a:srgbClr val="FFFFFF"/>
            </a:solidFill>
          </a:ln>
        </p:spPr>
        <p:txBody>
          <a:bodyPr vert="horz" wrap="square" lIns="0" tIns="0" rIns="0" bIns="0" numCol="1" anchor="ctr" anchorCtr="0" compatLnSpc="1">
            <a:prstTxWarp prst="textNoShape">
              <a:avLst/>
            </a:prstTxWarp>
          </a:bodyPr>
          <a:lstStyle>
            <a:lvl1pPr algn="ctr" eaLnBrk="1" hangingPunct="1">
              <a:defRPr>
                <a:solidFill>
                  <a:srgbClr val="FFFFFF"/>
                </a:solidFill>
              </a:defRPr>
            </a:lvl1pPr>
          </a:lstStyle>
          <a:p>
            <a:fld id="{E7932770-62AE-4B66-99FB-CA59E9963F6C}" type="slidenum">
              <a:rPr lang="en-US" altLang="fa-IR"/>
              <a:pPr/>
              <a:t>‹#›</a:t>
            </a:fld>
            <a:endParaRPr lang="en-US" altLang="fa-IR"/>
          </a:p>
        </p:txBody>
      </p:sp>
      <p:sp>
        <p:nvSpPr>
          <p:cNvPr id="5" name="Footer Placeholder 4"/>
          <p:cNvSpPr>
            <a:spLocks noGrp="1"/>
          </p:cNvSpPr>
          <p:nvPr>
            <p:ph type="ftr" sz="quarter" idx="3"/>
          </p:nvPr>
        </p:nvSpPr>
        <p:spPr>
          <a:xfrm rot="16200000">
            <a:off x="7587456" y="4048919"/>
            <a:ext cx="2366963"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bg2"/>
                </a:solidFill>
                <a:latin typeface="+mn-lt"/>
              </a:defRPr>
            </a:lvl1pPr>
          </a:lstStyle>
          <a:p>
            <a:pPr>
              <a:defRPr/>
            </a:pPr>
            <a:endParaRPr lang="en-US"/>
          </a:p>
        </p:txBody>
      </p:sp>
      <p:sp>
        <p:nvSpPr>
          <p:cNvPr id="4" name="Date Placeholder 3"/>
          <p:cNvSpPr>
            <a:spLocks noGrp="1"/>
          </p:cNvSpPr>
          <p:nvPr>
            <p:ph type="dt" sz="half" idx="2"/>
          </p:nvPr>
        </p:nvSpPr>
        <p:spPr>
          <a:xfrm rot="16200000">
            <a:off x="7551738" y="1646237"/>
            <a:ext cx="24384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bg2"/>
                </a:solidFill>
                <a:latin typeface="+mn-lt"/>
              </a:defRPr>
            </a:lvl1pPr>
          </a:lstStyle>
          <a:p>
            <a:pPr>
              <a:defRPr/>
            </a:pPr>
            <a:fld id="{C52A12EA-21BD-40A0-8658-14C3145BEA83}" type="datetimeFigureOut">
              <a:rPr lang="en-US"/>
              <a:pPr>
                <a:defRPr/>
              </a:pPr>
              <a:t>12/3/2020</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fontAlgn="base">
        <a:spcBef>
          <a:spcPct val="0"/>
        </a:spcBef>
        <a:spcAft>
          <a:spcPct val="0"/>
        </a:spcAft>
        <a:defRPr sz="4600" kern="1200" spc="-100">
          <a:solidFill>
            <a:schemeClr val="tx2"/>
          </a:solidFill>
          <a:latin typeface="+mj-lt"/>
          <a:ea typeface="+mj-ea"/>
          <a:cs typeface="+mj-cs"/>
        </a:defRPr>
      </a:lvl1pPr>
      <a:lvl2pPr algn="l" rtl="0" fontAlgn="base">
        <a:spcBef>
          <a:spcPct val="0"/>
        </a:spcBef>
        <a:spcAft>
          <a:spcPct val="0"/>
        </a:spcAft>
        <a:defRPr sz="4600">
          <a:solidFill>
            <a:schemeClr val="tx2"/>
          </a:solidFill>
          <a:latin typeface="Cambria" panose="02040503050406030204" pitchFamily="18" charset="0"/>
        </a:defRPr>
      </a:lvl2pPr>
      <a:lvl3pPr algn="l" rtl="0" fontAlgn="base">
        <a:spcBef>
          <a:spcPct val="0"/>
        </a:spcBef>
        <a:spcAft>
          <a:spcPct val="0"/>
        </a:spcAft>
        <a:defRPr sz="4600">
          <a:solidFill>
            <a:schemeClr val="tx2"/>
          </a:solidFill>
          <a:latin typeface="Cambria" panose="02040503050406030204" pitchFamily="18" charset="0"/>
        </a:defRPr>
      </a:lvl3pPr>
      <a:lvl4pPr algn="l" rtl="0" fontAlgn="base">
        <a:spcBef>
          <a:spcPct val="0"/>
        </a:spcBef>
        <a:spcAft>
          <a:spcPct val="0"/>
        </a:spcAft>
        <a:defRPr sz="4600">
          <a:solidFill>
            <a:schemeClr val="tx2"/>
          </a:solidFill>
          <a:latin typeface="Cambria" panose="02040503050406030204" pitchFamily="18" charset="0"/>
        </a:defRPr>
      </a:lvl4pPr>
      <a:lvl5pPr algn="l" rtl="0" fontAlgn="base">
        <a:spcBef>
          <a:spcPct val="0"/>
        </a:spcBef>
        <a:spcAft>
          <a:spcPct val="0"/>
        </a:spcAft>
        <a:defRPr sz="4600">
          <a:solidFill>
            <a:schemeClr val="tx2"/>
          </a:solidFill>
          <a:latin typeface="Cambria" panose="02040503050406030204" pitchFamily="18" charset="0"/>
        </a:defRPr>
      </a:lvl5pPr>
      <a:lvl6pPr marL="457200" algn="l" rtl="0" fontAlgn="base">
        <a:spcBef>
          <a:spcPct val="0"/>
        </a:spcBef>
        <a:spcAft>
          <a:spcPct val="0"/>
        </a:spcAft>
        <a:defRPr sz="4600">
          <a:solidFill>
            <a:schemeClr val="tx2"/>
          </a:solidFill>
          <a:latin typeface="Cambria" panose="02040503050406030204" pitchFamily="18" charset="0"/>
        </a:defRPr>
      </a:lvl6pPr>
      <a:lvl7pPr marL="914400" algn="l" rtl="0" fontAlgn="base">
        <a:spcBef>
          <a:spcPct val="0"/>
        </a:spcBef>
        <a:spcAft>
          <a:spcPct val="0"/>
        </a:spcAft>
        <a:defRPr sz="4600">
          <a:solidFill>
            <a:schemeClr val="tx2"/>
          </a:solidFill>
          <a:latin typeface="Cambria" panose="02040503050406030204" pitchFamily="18" charset="0"/>
        </a:defRPr>
      </a:lvl7pPr>
      <a:lvl8pPr marL="1371600" algn="l" rtl="0" fontAlgn="base">
        <a:spcBef>
          <a:spcPct val="0"/>
        </a:spcBef>
        <a:spcAft>
          <a:spcPct val="0"/>
        </a:spcAft>
        <a:defRPr sz="4600">
          <a:solidFill>
            <a:schemeClr val="tx2"/>
          </a:solidFill>
          <a:latin typeface="Cambria" panose="02040503050406030204" pitchFamily="18" charset="0"/>
        </a:defRPr>
      </a:lvl8pPr>
      <a:lvl9pPr marL="1828800" algn="l" rtl="0" fontAlgn="base">
        <a:spcBef>
          <a:spcPct val="0"/>
        </a:spcBef>
        <a:spcAft>
          <a:spcPct val="0"/>
        </a:spcAft>
        <a:defRPr sz="4600">
          <a:solidFill>
            <a:schemeClr val="tx2"/>
          </a:solidFill>
          <a:latin typeface="Cambria" panose="02040503050406030204" pitchFamily="18" charset="0"/>
        </a:defRPr>
      </a:lvl9pPr>
    </p:titleStyle>
    <p:bodyStyle>
      <a:lvl1pPr marL="342900" indent="-228600" algn="l" rtl="0" fontAlgn="base">
        <a:spcBef>
          <a:spcPct val="20000"/>
        </a:spcBef>
        <a:spcAft>
          <a:spcPct val="0"/>
        </a:spcAft>
        <a:buClr>
          <a:schemeClr val="accent1"/>
        </a:buClr>
        <a:buFont typeface="Arial" panose="020B0604020202020204" pitchFamily="34" charset="0"/>
        <a:buChar char="•"/>
        <a:defRPr sz="2200" kern="1200">
          <a:solidFill>
            <a:schemeClr val="tx1"/>
          </a:solidFill>
          <a:latin typeface="+mn-lt"/>
          <a:ea typeface="+mn-ea"/>
          <a:cs typeface="+mn-cs"/>
        </a:defRPr>
      </a:lvl1pPr>
      <a:lvl2pPr marL="639763" indent="-228600" algn="l" rtl="0" fontAlgn="base">
        <a:spcBef>
          <a:spcPct val="20000"/>
        </a:spcBef>
        <a:spcAft>
          <a:spcPct val="0"/>
        </a:spcAft>
        <a:buClr>
          <a:schemeClr val="accent2"/>
        </a:buClr>
        <a:buFont typeface="Arial" panose="020B0604020202020204" pitchFamily="34" charset="0"/>
        <a:buChar char="•"/>
        <a:defRPr sz="2000" kern="1200">
          <a:solidFill>
            <a:schemeClr val="tx1"/>
          </a:solidFill>
          <a:latin typeface="+mn-lt"/>
          <a:ea typeface="+mn-ea"/>
          <a:cs typeface="+mn-cs"/>
        </a:defRPr>
      </a:lvl2pPr>
      <a:lvl3pPr marL="1004888" indent="-228600" algn="l" rtl="0" fontAlgn="base">
        <a:spcBef>
          <a:spcPct val="20000"/>
        </a:spcBef>
        <a:spcAft>
          <a:spcPct val="0"/>
        </a:spcAft>
        <a:buClr>
          <a:srgbClr val="0BD0D9"/>
        </a:buClr>
        <a:buFont typeface="Arial" panose="020B0604020202020204" pitchFamily="34" charset="0"/>
        <a:buChar char="•"/>
        <a:defRPr kern="1200">
          <a:solidFill>
            <a:schemeClr val="tx1"/>
          </a:solidFill>
          <a:latin typeface="+mn-lt"/>
          <a:ea typeface="+mn-ea"/>
          <a:cs typeface="+mn-cs"/>
        </a:defRPr>
      </a:lvl3pPr>
      <a:lvl4pPr marL="1279525" indent="-228600" algn="l" rtl="0" fontAlgn="base">
        <a:spcBef>
          <a:spcPct val="20000"/>
        </a:spcBef>
        <a:spcAft>
          <a:spcPct val="0"/>
        </a:spcAft>
        <a:buClr>
          <a:srgbClr val="10CF9B"/>
        </a:buClr>
        <a:buFont typeface="Arial" panose="020B0604020202020204" pitchFamily="34" charset="0"/>
        <a:buChar char="•"/>
        <a:defRPr sz="1600" kern="1200">
          <a:solidFill>
            <a:schemeClr val="tx1"/>
          </a:solidFill>
          <a:latin typeface="+mn-lt"/>
          <a:ea typeface="+mn-ea"/>
          <a:cs typeface="+mn-cs"/>
        </a:defRPr>
      </a:lvl4pPr>
      <a:lvl5pPr marL="1554163" indent="-228600" algn="l" rtl="0" fontAlgn="base">
        <a:spcBef>
          <a:spcPct val="20000"/>
        </a:spcBef>
        <a:spcAft>
          <a:spcPct val="0"/>
        </a:spcAft>
        <a:buClr>
          <a:srgbClr val="7CCA62"/>
        </a:buClr>
        <a:buFont typeface="Arial" panose="020B0604020202020204" pitchFamily="34" charset="0"/>
        <a:buChar char="•"/>
        <a:defRPr sz="1400" kern="120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22.jpeg"/><Relationship Id="rId7" Type="http://schemas.openxmlformats.org/officeDocument/2006/relationships/image" Target="../media/image26.jpeg"/><Relationship Id="rId2" Type="http://schemas.openxmlformats.org/officeDocument/2006/relationships/image" Target="../media/image21.jpeg"/><Relationship Id="rId1" Type="http://schemas.openxmlformats.org/officeDocument/2006/relationships/slideLayout" Target="../slideLayouts/slideLayout7.xml"/><Relationship Id="rId6" Type="http://schemas.openxmlformats.org/officeDocument/2006/relationships/image" Target="../media/image25.jpeg"/><Relationship Id="rId5" Type="http://schemas.openxmlformats.org/officeDocument/2006/relationships/image" Target="../media/image24.jpeg"/><Relationship Id="rId10" Type="http://schemas.openxmlformats.org/officeDocument/2006/relationships/image" Target="../media/image29.jpeg"/><Relationship Id="rId4" Type="http://schemas.openxmlformats.org/officeDocument/2006/relationships/image" Target="../media/image23.jpeg"/><Relationship Id="rId9" Type="http://schemas.openxmlformats.org/officeDocument/2006/relationships/image" Target="../media/image28.jpeg"/></Relationships>
</file>

<file path=ppt/slides/_rels/slide1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7.xml"/><Relationship Id="rId4" Type="http://schemas.openxmlformats.org/officeDocument/2006/relationships/image" Target="../media/image32.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image" Target="../media/image34.jpeg"/><Relationship Id="rId7" Type="http://schemas.openxmlformats.org/officeDocument/2006/relationships/image" Target="../media/image38.jpeg"/><Relationship Id="rId12" Type="http://schemas.openxmlformats.org/officeDocument/2006/relationships/image" Target="../media/image43.jpeg"/><Relationship Id="rId2" Type="http://schemas.openxmlformats.org/officeDocument/2006/relationships/image" Target="../media/image33.jpeg"/><Relationship Id="rId1" Type="http://schemas.openxmlformats.org/officeDocument/2006/relationships/slideLayout" Target="../slideLayouts/slideLayout7.xml"/><Relationship Id="rId6" Type="http://schemas.openxmlformats.org/officeDocument/2006/relationships/image" Target="../media/image37.jpeg"/><Relationship Id="rId11" Type="http://schemas.openxmlformats.org/officeDocument/2006/relationships/image" Target="../media/image42.jpeg"/><Relationship Id="rId5" Type="http://schemas.openxmlformats.org/officeDocument/2006/relationships/image" Target="../media/image36.jpeg"/><Relationship Id="rId10" Type="http://schemas.openxmlformats.org/officeDocument/2006/relationships/image" Target="../media/image41.jpeg"/><Relationship Id="rId4" Type="http://schemas.openxmlformats.org/officeDocument/2006/relationships/image" Target="../media/image35.jpeg"/><Relationship Id="rId9" Type="http://schemas.openxmlformats.org/officeDocument/2006/relationships/image" Target="../media/image40.jpeg"/></Relationships>
</file>

<file path=ppt/slides/_rels/slide16.xml.rels><?xml version="1.0" encoding="UTF-8" standalone="yes"?>
<Relationships xmlns="http://schemas.openxmlformats.org/package/2006/relationships"><Relationship Id="rId8" Type="http://schemas.openxmlformats.org/officeDocument/2006/relationships/image" Target="../media/image50.jpeg"/><Relationship Id="rId13" Type="http://schemas.openxmlformats.org/officeDocument/2006/relationships/image" Target="../media/image55.jpeg"/><Relationship Id="rId3" Type="http://schemas.openxmlformats.org/officeDocument/2006/relationships/image" Target="../media/image45.jpeg"/><Relationship Id="rId7" Type="http://schemas.openxmlformats.org/officeDocument/2006/relationships/image" Target="../media/image49.jpeg"/><Relationship Id="rId12" Type="http://schemas.openxmlformats.org/officeDocument/2006/relationships/image" Target="../media/image54.jpeg"/><Relationship Id="rId2" Type="http://schemas.openxmlformats.org/officeDocument/2006/relationships/image" Target="../media/image44.jpeg"/><Relationship Id="rId1" Type="http://schemas.openxmlformats.org/officeDocument/2006/relationships/slideLayout" Target="../slideLayouts/slideLayout7.xml"/><Relationship Id="rId6" Type="http://schemas.openxmlformats.org/officeDocument/2006/relationships/image" Target="../media/image48.jpeg"/><Relationship Id="rId11" Type="http://schemas.openxmlformats.org/officeDocument/2006/relationships/image" Target="../media/image53.jpeg"/><Relationship Id="rId5" Type="http://schemas.openxmlformats.org/officeDocument/2006/relationships/image" Target="../media/image47.jpeg"/><Relationship Id="rId10" Type="http://schemas.openxmlformats.org/officeDocument/2006/relationships/image" Target="../media/image52.jpeg"/><Relationship Id="rId4" Type="http://schemas.openxmlformats.org/officeDocument/2006/relationships/image" Target="../media/image46.jpeg"/><Relationship Id="rId9" Type="http://schemas.openxmlformats.org/officeDocument/2006/relationships/image" Target="../media/image51.jpeg"/><Relationship Id="rId14" Type="http://schemas.openxmlformats.org/officeDocument/2006/relationships/image" Target="../media/image56.jpeg"/></Relationships>
</file>

<file path=ppt/slides/_rels/slide17.xml.rels><?xml version="1.0" encoding="UTF-8" standalone="yes"?>
<Relationships xmlns="http://schemas.openxmlformats.org/package/2006/relationships"><Relationship Id="rId8" Type="http://schemas.openxmlformats.org/officeDocument/2006/relationships/image" Target="../media/image63.jpeg"/><Relationship Id="rId3" Type="http://schemas.openxmlformats.org/officeDocument/2006/relationships/image" Target="../media/image58.jpeg"/><Relationship Id="rId7" Type="http://schemas.openxmlformats.org/officeDocument/2006/relationships/image" Target="../media/image62.jpeg"/><Relationship Id="rId12" Type="http://schemas.openxmlformats.org/officeDocument/2006/relationships/image" Target="../media/image67.jpeg"/><Relationship Id="rId2" Type="http://schemas.openxmlformats.org/officeDocument/2006/relationships/image" Target="../media/image57.jpeg"/><Relationship Id="rId1" Type="http://schemas.openxmlformats.org/officeDocument/2006/relationships/slideLayout" Target="../slideLayouts/slideLayout7.xml"/><Relationship Id="rId6" Type="http://schemas.openxmlformats.org/officeDocument/2006/relationships/image" Target="../media/image61.jpeg"/><Relationship Id="rId11" Type="http://schemas.openxmlformats.org/officeDocument/2006/relationships/image" Target="../media/image66.jpeg"/><Relationship Id="rId5" Type="http://schemas.openxmlformats.org/officeDocument/2006/relationships/image" Target="../media/image60.jpeg"/><Relationship Id="rId10" Type="http://schemas.openxmlformats.org/officeDocument/2006/relationships/image" Target="../media/image65.jpeg"/><Relationship Id="rId4" Type="http://schemas.openxmlformats.org/officeDocument/2006/relationships/image" Target="../media/image59.jpeg"/><Relationship Id="rId9" Type="http://schemas.openxmlformats.org/officeDocument/2006/relationships/image" Target="../media/image64.jpeg"/></Relationships>
</file>

<file path=ppt/slides/_rels/slide18.xml.rels><?xml version="1.0" encoding="UTF-8" standalone="yes"?>
<Relationships xmlns="http://schemas.openxmlformats.org/package/2006/relationships"><Relationship Id="rId8" Type="http://schemas.openxmlformats.org/officeDocument/2006/relationships/image" Target="../media/image74.jpeg"/><Relationship Id="rId3" Type="http://schemas.openxmlformats.org/officeDocument/2006/relationships/image" Target="../media/image69.jpeg"/><Relationship Id="rId7" Type="http://schemas.openxmlformats.org/officeDocument/2006/relationships/image" Target="../media/image73.jpeg"/><Relationship Id="rId2" Type="http://schemas.openxmlformats.org/officeDocument/2006/relationships/image" Target="../media/image68.jpeg"/><Relationship Id="rId1" Type="http://schemas.openxmlformats.org/officeDocument/2006/relationships/slideLayout" Target="../slideLayouts/slideLayout7.xml"/><Relationship Id="rId6" Type="http://schemas.openxmlformats.org/officeDocument/2006/relationships/image" Target="../media/image72.jpeg"/><Relationship Id="rId5" Type="http://schemas.openxmlformats.org/officeDocument/2006/relationships/image" Target="../media/image71.jpeg"/><Relationship Id="rId4" Type="http://schemas.openxmlformats.org/officeDocument/2006/relationships/image" Target="../media/image70.jpeg"/><Relationship Id="rId9" Type="http://schemas.openxmlformats.org/officeDocument/2006/relationships/image" Target="../media/image75.jpeg"/></Relationships>
</file>

<file path=ppt/slides/_rels/slide19.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slideLayout" Target="../slideLayouts/slideLayout7.xml"/><Relationship Id="rId5" Type="http://schemas.openxmlformats.org/officeDocument/2006/relationships/image" Target="../media/image79.jpeg"/><Relationship Id="rId4" Type="http://schemas.openxmlformats.org/officeDocument/2006/relationships/image" Target="../media/image78.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81.jpeg"/><Relationship Id="rId7" Type="http://schemas.openxmlformats.org/officeDocument/2006/relationships/image" Target="../media/image85.jpeg"/><Relationship Id="rId2" Type="http://schemas.openxmlformats.org/officeDocument/2006/relationships/image" Target="../media/image80.jpeg"/><Relationship Id="rId1" Type="http://schemas.openxmlformats.org/officeDocument/2006/relationships/slideLayout" Target="../slideLayouts/slideLayout7.xml"/><Relationship Id="rId6" Type="http://schemas.openxmlformats.org/officeDocument/2006/relationships/image" Target="../media/image84.jpeg"/><Relationship Id="rId5" Type="http://schemas.openxmlformats.org/officeDocument/2006/relationships/image" Target="../media/image83.jpeg"/><Relationship Id="rId4" Type="http://schemas.openxmlformats.org/officeDocument/2006/relationships/image" Target="../media/image82.jpeg"/></Relationships>
</file>

<file path=ppt/slides/_rels/slide21.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jpeg"/><Relationship Id="rId1" Type="http://schemas.openxmlformats.org/officeDocument/2006/relationships/slideLayout" Target="../slideLayouts/slideLayout7.xml"/><Relationship Id="rId5" Type="http://schemas.openxmlformats.org/officeDocument/2006/relationships/image" Target="../media/image89.jpeg"/><Relationship Id="rId4" Type="http://schemas.openxmlformats.org/officeDocument/2006/relationships/image" Target="../media/image88.jpeg"/></Relationships>
</file>

<file path=ppt/slides/_rels/slide22.xml.rels><?xml version="1.0" encoding="UTF-8" standalone="yes"?>
<Relationships xmlns="http://schemas.openxmlformats.org/package/2006/relationships"><Relationship Id="rId8" Type="http://schemas.openxmlformats.org/officeDocument/2006/relationships/image" Target="../media/image95.jpeg"/><Relationship Id="rId3" Type="http://schemas.openxmlformats.org/officeDocument/2006/relationships/image" Target="../media/image91.jpeg"/><Relationship Id="rId7" Type="http://schemas.openxmlformats.org/officeDocument/2006/relationships/image" Target="../media/image94.jpeg"/><Relationship Id="rId2" Type="http://schemas.openxmlformats.org/officeDocument/2006/relationships/image" Target="../media/image90.jpeg"/><Relationship Id="rId1" Type="http://schemas.openxmlformats.org/officeDocument/2006/relationships/slideLayout" Target="../slideLayouts/slideLayout7.xml"/><Relationship Id="rId6" Type="http://schemas.openxmlformats.org/officeDocument/2006/relationships/image" Target="../media/image74.jpeg"/><Relationship Id="rId5" Type="http://schemas.openxmlformats.org/officeDocument/2006/relationships/image" Target="../media/image93.jpeg"/><Relationship Id="rId4" Type="http://schemas.openxmlformats.org/officeDocument/2006/relationships/image" Target="../media/image92.jpeg"/><Relationship Id="rId9" Type="http://schemas.openxmlformats.org/officeDocument/2006/relationships/image" Target="../media/image96.jpeg"/></Relationships>
</file>

<file path=ppt/slides/_rels/slide23.xml.rels><?xml version="1.0" encoding="UTF-8" standalone="yes"?>
<Relationships xmlns="http://schemas.openxmlformats.org/package/2006/relationships"><Relationship Id="rId8" Type="http://schemas.openxmlformats.org/officeDocument/2006/relationships/image" Target="../media/image95.jpeg"/><Relationship Id="rId3" Type="http://schemas.openxmlformats.org/officeDocument/2006/relationships/image" Target="../media/image98.jpeg"/><Relationship Id="rId7" Type="http://schemas.openxmlformats.org/officeDocument/2006/relationships/image" Target="../media/image101.jpeg"/><Relationship Id="rId2" Type="http://schemas.openxmlformats.org/officeDocument/2006/relationships/image" Target="../media/image97.jpeg"/><Relationship Id="rId1" Type="http://schemas.openxmlformats.org/officeDocument/2006/relationships/slideLayout" Target="../slideLayouts/slideLayout7.xml"/><Relationship Id="rId6" Type="http://schemas.openxmlformats.org/officeDocument/2006/relationships/image" Target="../media/image71.jpeg"/><Relationship Id="rId5" Type="http://schemas.openxmlformats.org/officeDocument/2006/relationships/image" Target="../media/image100.jpeg"/><Relationship Id="rId4" Type="http://schemas.openxmlformats.org/officeDocument/2006/relationships/image" Target="../media/image99.jpeg"/></Relationships>
</file>

<file path=ppt/slides/_rels/slide24.xml.rels><?xml version="1.0" encoding="UTF-8" standalone="yes"?>
<Relationships xmlns="http://schemas.openxmlformats.org/package/2006/relationships"><Relationship Id="rId3" Type="http://schemas.openxmlformats.org/officeDocument/2006/relationships/image" Target="../media/image103.jpeg"/><Relationship Id="rId7" Type="http://schemas.openxmlformats.org/officeDocument/2006/relationships/image" Target="../media/image107.jpeg"/><Relationship Id="rId2" Type="http://schemas.openxmlformats.org/officeDocument/2006/relationships/image" Target="../media/image102.jpeg"/><Relationship Id="rId1" Type="http://schemas.openxmlformats.org/officeDocument/2006/relationships/slideLayout" Target="../slideLayouts/slideLayout7.xml"/><Relationship Id="rId6" Type="http://schemas.openxmlformats.org/officeDocument/2006/relationships/image" Target="../media/image106.jpeg"/><Relationship Id="rId5" Type="http://schemas.openxmlformats.org/officeDocument/2006/relationships/image" Target="../media/image105.jpeg"/><Relationship Id="rId4" Type="http://schemas.openxmlformats.org/officeDocument/2006/relationships/image" Target="../media/image104.jpeg"/></Relationships>
</file>

<file path=ppt/slides/_rels/slide25.xml.rels><?xml version="1.0" encoding="UTF-8" standalone="yes"?>
<Relationships xmlns="http://schemas.openxmlformats.org/package/2006/relationships"><Relationship Id="rId3" Type="http://schemas.openxmlformats.org/officeDocument/2006/relationships/image" Target="../media/image109.jpeg"/><Relationship Id="rId7" Type="http://schemas.openxmlformats.org/officeDocument/2006/relationships/image" Target="../media/image113.jpeg"/><Relationship Id="rId2" Type="http://schemas.openxmlformats.org/officeDocument/2006/relationships/image" Target="../media/image108.jpeg"/><Relationship Id="rId1" Type="http://schemas.openxmlformats.org/officeDocument/2006/relationships/slideLayout" Target="../slideLayouts/slideLayout7.xml"/><Relationship Id="rId6" Type="http://schemas.openxmlformats.org/officeDocument/2006/relationships/image" Target="../media/image112.jpeg"/><Relationship Id="rId5" Type="http://schemas.openxmlformats.org/officeDocument/2006/relationships/image" Target="../media/image111.jpeg"/><Relationship Id="rId4" Type="http://schemas.openxmlformats.org/officeDocument/2006/relationships/image" Target="../media/image110.jpeg"/></Relationships>
</file>

<file path=ppt/slides/_rels/slide26.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image" Target="../media/image114.jpeg"/><Relationship Id="rId1" Type="http://schemas.openxmlformats.org/officeDocument/2006/relationships/slideLayout" Target="../slideLayouts/slideLayout7.xml"/><Relationship Id="rId4" Type="http://schemas.openxmlformats.org/officeDocument/2006/relationships/image" Target="../media/image116.jpeg"/></Relationships>
</file>

<file path=ppt/slides/_rels/slide27.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image" Target="../media/image117.jpeg"/><Relationship Id="rId1" Type="http://schemas.openxmlformats.org/officeDocument/2006/relationships/slideLayout" Target="../slideLayouts/slideLayout7.xml"/><Relationship Id="rId5" Type="http://schemas.openxmlformats.org/officeDocument/2006/relationships/image" Target="../media/image105.jpeg"/><Relationship Id="rId4" Type="http://schemas.openxmlformats.org/officeDocument/2006/relationships/image" Target="../media/image104.jpeg"/></Relationships>
</file>

<file path=ppt/slides/_rels/slide28.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image" Target="../media/image102.jpeg"/><Relationship Id="rId1" Type="http://schemas.openxmlformats.org/officeDocument/2006/relationships/slideLayout" Target="../slideLayouts/slideLayout7.xml"/><Relationship Id="rId6" Type="http://schemas.openxmlformats.org/officeDocument/2006/relationships/image" Target="../media/image121.jpeg"/><Relationship Id="rId5" Type="http://schemas.openxmlformats.org/officeDocument/2006/relationships/image" Target="../media/image120.jpeg"/><Relationship Id="rId4" Type="http://schemas.openxmlformats.org/officeDocument/2006/relationships/image" Target="../media/image119.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png"/><Relationship Id="rId7"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 Id="rId9" Type="http://schemas.openxmlformats.org/officeDocument/2006/relationships/image" Target="../media/image11.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8" Type="http://schemas.openxmlformats.org/officeDocument/2006/relationships/image" Target="../media/image128.jpeg"/><Relationship Id="rId13" Type="http://schemas.openxmlformats.org/officeDocument/2006/relationships/image" Target="../media/image133.jpeg"/><Relationship Id="rId3" Type="http://schemas.openxmlformats.org/officeDocument/2006/relationships/image" Target="../media/image123.jpeg"/><Relationship Id="rId7" Type="http://schemas.openxmlformats.org/officeDocument/2006/relationships/image" Target="../media/image127.jpeg"/><Relationship Id="rId12" Type="http://schemas.openxmlformats.org/officeDocument/2006/relationships/image" Target="../media/image132.jpeg"/><Relationship Id="rId2" Type="http://schemas.openxmlformats.org/officeDocument/2006/relationships/image" Target="../media/image122.jpeg"/><Relationship Id="rId1" Type="http://schemas.openxmlformats.org/officeDocument/2006/relationships/slideLayout" Target="../slideLayouts/slideLayout7.xml"/><Relationship Id="rId6" Type="http://schemas.openxmlformats.org/officeDocument/2006/relationships/image" Target="../media/image126.jpeg"/><Relationship Id="rId11" Type="http://schemas.openxmlformats.org/officeDocument/2006/relationships/image" Target="../media/image131.jpeg"/><Relationship Id="rId5" Type="http://schemas.openxmlformats.org/officeDocument/2006/relationships/image" Target="../media/image125.jpeg"/><Relationship Id="rId10" Type="http://schemas.openxmlformats.org/officeDocument/2006/relationships/image" Target="../media/image130.jpeg"/><Relationship Id="rId4" Type="http://schemas.openxmlformats.org/officeDocument/2006/relationships/image" Target="../media/image124.jpeg"/><Relationship Id="rId9" Type="http://schemas.openxmlformats.org/officeDocument/2006/relationships/image" Target="../media/image129.jpeg"/></Relationships>
</file>

<file path=ppt/slides/_rels/slide35.xml.rels><?xml version="1.0" encoding="UTF-8" standalone="yes"?>
<Relationships xmlns="http://schemas.openxmlformats.org/package/2006/relationships"><Relationship Id="rId8" Type="http://schemas.openxmlformats.org/officeDocument/2006/relationships/image" Target="../media/image140.jpeg"/><Relationship Id="rId3" Type="http://schemas.openxmlformats.org/officeDocument/2006/relationships/image" Target="../media/image135.jpeg"/><Relationship Id="rId7" Type="http://schemas.openxmlformats.org/officeDocument/2006/relationships/image" Target="../media/image139.jpeg"/><Relationship Id="rId2" Type="http://schemas.openxmlformats.org/officeDocument/2006/relationships/image" Target="../media/image134.jpeg"/><Relationship Id="rId1" Type="http://schemas.openxmlformats.org/officeDocument/2006/relationships/slideLayout" Target="../slideLayouts/slideLayout7.xml"/><Relationship Id="rId6" Type="http://schemas.openxmlformats.org/officeDocument/2006/relationships/image" Target="../media/image138.jpeg"/><Relationship Id="rId5" Type="http://schemas.openxmlformats.org/officeDocument/2006/relationships/image" Target="../media/image137.jpeg"/><Relationship Id="rId4" Type="http://schemas.openxmlformats.org/officeDocument/2006/relationships/image" Target="../media/image136.jpeg"/><Relationship Id="rId9" Type="http://schemas.openxmlformats.org/officeDocument/2006/relationships/image" Target="../media/image141.jpeg"/></Relationships>
</file>

<file path=ppt/slides/_rels/slide36.xml.rels><?xml version="1.0" encoding="UTF-8" standalone="yes"?>
<Relationships xmlns="http://schemas.openxmlformats.org/package/2006/relationships"><Relationship Id="rId3" Type="http://schemas.openxmlformats.org/officeDocument/2006/relationships/image" Target="../media/image143.jpeg"/><Relationship Id="rId2" Type="http://schemas.openxmlformats.org/officeDocument/2006/relationships/image" Target="../media/image142.jpeg"/><Relationship Id="rId1" Type="http://schemas.openxmlformats.org/officeDocument/2006/relationships/slideLayout" Target="../slideLayouts/slideLayout7.xml"/><Relationship Id="rId6" Type="http://schemas.openxmlformats.org/officeDocument/2006/relationships/image" Target="../media/image146.jpeg"/><Relationship Id="rId5" Type="http://schemas.openxmlformats.org/officeDocument/2006/relationships/image" Target="../media/image145.jpeg"/><Relationship Id="rId4" Type="http://schemas.openxmlformats.org/officeDocument/2006/relationships/image" Target="../media/image144.jpeg"/></Relationships>
</file>

<file path=ppt/slides/_rels/slide37.xml.rels><?xml version="1.0" encoding="UTF-8" standalone="yes"?>
<Relationships xmlns="http://schemas.openxmlformats.org/package/2006/relationships"><Relationship Id="rId3" Type="http://schemas.openxmlformats.org/officeDocument/2006/relationships/image" Target="../media/image148.jpeg"/><Relationship Id="rId2" Type="http://schemas.openxmlformats.org/officeDocument/2006/relationships/image" Target="../media/image147.jpeg"/><Relationship Id="rId1" Type="http://schemas.openxmlformats.org/officeDocument/2006/relationships/slideLayout" Target="../slideLayouts/slideLayout7.xml"/><Relationship Id="rId5" Type="http://schemas.openxmlformats.org/officeDocument/2006/relationships/image" Target="../media/image150.jpeg"/><Relationship Id="rId4" Type="http://schemas.openxmlformats.org/officeDocument/2006/relationships/image" Target="../media/image149.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152.jpeg"/><Relationship Id="rId2" Type="http://schemas.openxmlformats.org/officeDocument/2006/relationships/image" Target="../media/image15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54.jpeg"/><Relationship Id="rId2" Type="http://schemas.openxmlformats.org/officeDocument/2006/relationships/image" Target="../media/image153.jpeg"/><Relationship Id="rId1" Type="http://schemas.openxmlformats.org/officeDocument/2006/relationships/slideLayout" Target="../slideLayouts/slideLayout7.xml"/><Relationship Id="rId4" Type="http://schemas.openxmlformats.org/officeDocument/2006/relationships/image" Target="../media/image155.jpeg"/></Relationships>
</file>

<file path=ppt/slides/_rels/slide41.xml.rels><?xml version="1.0" encoding="UTF-8" standalone="yes"?>
<Relationships xmlns="http://schemas.openxmlformats.org/package/2006/relationships"><Relationship Id="rId3" Type="http://schemas.openxmlformats.org/officeDocument/2006/relationships/image" Target="../media/image157.jpeg"/><Relationship Id="rId2" Type="http://schemas.openxmlformats.org/officeDocument/2006/relationships/image" Target="../media/image156.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158.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60.jpeg"/><Relationship Id="rId2" Type="http://schemas.openxmlformats.org/officeDocument/2006/relationships/image" Target="../media/image159.jpeg"/><Relationship Id="rId1" Type="http://schemas.openxmlformats.org/officeDocument/2006/relationships/slideLayout" Target="../slideLayouts/slideLayout7.xml"/><Relationship Id="rId4" Type="http://schemas.openxmlformats.org/officeDocument/2006/relationships/image" Target="../media/image161.jpeg"/></Relationships>
</file>

<file path=ppt/slides/_rels/slide45.xml.rels><?xml version="1.0" encoding="UTF-8" standalone="yes"?>
<Relationships xmlns="http://schemas.openxmlformats.org/package/2006/relationships"><Relationship Id="rId2" Type="http://schemas.openxmlformats.org/officeDocument/2006/relationships/image" Target="../media/image162.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5.jpeg"/><Relationship Id="rId11" Type="http://schemas.openxmlformats.org/officeDocument/2006/relationships/image" Target="../media/image20.jpeg"/><Relationship Id="rId5" Type="http://schemas.openxmlformats.org/officeDocument/2006/relationships/image" Target="../media/image14.jpeg"/><Relationship Id="rId10" Type="http://schemas.openxmlformats.org/officeDocument/2006/relationships/image" Target="../media/image19.jpeg"/><Relationship Id="rId4" Type="http://schemas.openxmlformats.org/officeDocument/2006/relationships/image" Target="../media/image13.jpeg"/><Relationship Id="rId9" Type="http://schemas.openxmlformats.org/officeDocument/2006/relationships/image" Target="../media/image18.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457200" y="0"/>
            <a:ext cx="86868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33" name="TextBox 32"/>
          <p:cNvSpPr txBox="1"/>
          <p:nvPr/>
        </p:nvSpPr>
        <p:spPr>
          <a:xfrm rot="16200000">
            <a:off x="-2176462" y="3167062"/>
            <a:ext cx="4876800" cy="523875"/>
          </a:xfrm>
          <a:prstGeom prst="rect">
            <a:avLst/>
          </a:prstGeom>
          <a:noFill/>
        </p:spPr>
        <p:txBody>
          <a:bodyPr>
            <a:spAutoFit/>
          </a:bodyPr>
          <a:lstStyle/>
          <a:p>
            <a:pPr algn="r" rtl="1" eaLnBrk="1" fontAlgn="auto" hangingPunct="1">
              <a:spcBef>
                <a:spcPts val="0"/>
              </a:spcBef>
              <a:spcAft>
                <a:spcPts val="0"/>
              </a:spcAft>
              <a:defRPr/>
            </a:pPr>
            <a:r>
              <a:rPr lang="fa-IR"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rPr>
              <a:t>کارگاه  محله  :   دهکده فرحزاد</a:t>
            </a:r>
            <a:endParaRPr lang="en-US"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endParaRPr>
          </a:p>
        </p:txBody>
      </p:sp>
      <p:sp>
        <p:nvSpPr>
          <p:cNvPr id="10" name="Rectangle 9"/>
          <p:cNvSpPr/>
          <p:nvPr/>
        </p:nvSpPr>
        <p:spPr>
          <a:xfrm rot="16200000">
            <a:off x="1625047" y="-1651553"/>
            <a:ext cx="546652" cy="38232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5" name="Rectangle 34"/>
          <p:cNvSpPr/>
          <p:nvPr/>
        </p:nvSpPr>
        <p:spPr>
          <a:xfrm>
            <a:off x="-31750" y="6386513"/>
            <a:ext cx="485775" cy="485775"/>
          </a:xfrm>
          <a:prstGeom prst="rect">
            <a:avLst/>
          </a:prstGeom>
          <a:noFill/>
          <a:ln w="28575">
            <a:solidFill>
              <a:schemeClr val="accent6">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2">
                  <a:lumMod val="25000"/>
                </a:schemeClr>
              </a:solidFill>
            </a:endParaRPr>
          </a:p>
        </p:txBody>
      </p:sp>
      <p:sp>
        <p:nvSpPr>
          <p:cNvPr id="54" name="TextBox 53"/>
          <p:cNvSpPr txBox="1"/>
          <p:nvPr/>
        </p:nvSpPr>
        <p:spPr>
          <a:xfrm>
            <a:off x="0" y="6369378"/>
            <a:ext cx="762000" cy="523220"/>
          </a:xfrm>
          <a:prstGeom prst="rect">
            <a:avLst/>
          </a:prstGeom>
          <a:noFill/>
          <a:ln>
            <a:noFill/>
          </a:ln>
        </p:spPr>
        <p:txBody>
          <a:bodyPr>
            <a:spAutoFit/>
          </a:bodyPr>
          <a:lstStyle/>
          <a:p>
            <a:pPr eaLnBrk="1" fontAlgn="auto" hangingPunct="1">
              <a:spcBef>
                <a:spcPts val="0"/>
              </a:spcBef>
              <a:spcAft>
                <a:spcPts val="0"/>
              </a:spcAft>
              <a:defRPr/>
            </a:pPr>
            <a:r>
              <a:rPr lang="fa-IR" sz="2800" b="1" dirty="0">
                <a:ln w="18000">
                  <a:solidFill>
                    <a:schemeClr val="bg1"/>
                  </a:solidFill>
                  <a:prstDash val="solid"/>
                  <a:miter lim="800000"/>
                </a:ln>
                <a:effectLst>
                  <a:outerShdw blurRad="25500" dist="23000" dir="7020000" algn="tl">
                    <a:srgbClr val="000000">
                      <a:alpha val="50000"/>
                    </a:srgbClr>
                  </a:outerShdw>
                </a:effectLst>
                <a:latin typeface="Andalus" pitchFamily="18" charset="-78"/>
                <a:cs typeface="B Mitra" pitchFamily="2" charset="-78"/>
              </a:rPr>
              <a:t>1</a:t>
            </a:r>
            <a:endParaRPr lang="en-US" sz="2800" b="1" dirty="0">
              <a:ln w="18000">
                <a:solidFill>
                  <a:schemeClr val="bg1"/>
                </a:solidFill>
                <a:prstDash val="solid"/>
                <a:miter lim="800000"/>
              </a:ln>
              <a:effectLst>
                <a:outerShdw blurRad="25500" dist="23000" dir="7020000" algn="tl">
                  <a:srgbClr val="000000">
                    <a:alpha val="50000"/>
                  </a:srgbClr>
                </a:outerShdw>
              </a:effectLst>
              <a:latin typeface="Andalus" pitchFamily="18" charset="-78"/>
              <a:cs typeface="B Mitra" pitchFamily="2" charset="-78"/>
            </a:endParaRPr>
          </a:p>
        </p:txBody>
      </p:sp>
      <p:sp>
        <p:nvSpPr>
          <p:cNvPr id="74" name="Rectangle 73"/>
          <p:cNvSpPr/>
          <p:nvPr/>
        </p:nvSpPr>
        <p:spPr>
          <a:xfrm>
            <a:off x="3429000" y="457200"/>
            <a:ext cx="5715000" cy="68263"/>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19" name="Straight Connector 18"/>
          <p:cNvCxnSpPr/>
          <p:nvPr/>
        </p:nvCxnSpPr>
        <p:spPr>
          <a:xfrm>
            <a:off x="48904" y="6704012"/>
            <a:ext cx="5486400" cy="1588"/>
          </a:xfrm>
          <a:prstGeom prst="line">
            <a:avLst/>
          </a:prstGeom>
          <a:ln>
            <a:solidFill>
              <a:schemeClr val="tx1"/>
            </a:solidFill>
          </a:ln>
          <a:effectLst>
            <a:reflection blurRad="6350" stA="50000" endA="300" endPos="55000" dir="5400000" sy="-100000" algn="bl" rotWithShape="0"/>
          </a:effectLst>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3444240" y="6629400"/>
            <a:ext cx="5577840" cy="1588"/>
          </a:xfrm>
          <a:prstGeom prst="line">
            <a:avLst/>
          </a:prstGeom>
          <a:ln>
            <a:solidFill>
              <a:schemeClr val="tx1"/>
            </a:solidFill>
          </a:ln>
          <a:effectLst>
            <a:reflection blurRad="6350" stA="50000" endA="300" endPos="55000" dir="5400000" sy="-100000" algn="bl" rotWithShape="0"/>
          </a:effectLst>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2286000" y="3441864"/>
            <a:ext cx="3808055" cy="830997"/>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eaLnBrk="1" fontAlgn="auto" hangingPunct="1">
              <a:spcBef>
                <a:spcPts val="0"/>
              </a:spcBef>
              <a:spcAft>
                <a:spcPts val="0"/>
              </a:spcAft>
              <a:defRPr/>
            </a:pPr>
            <a:r>
              <a:rPr lang="fa-IR" sz="2400" b="1" i="1" spc="50" dirty="0" smtClean="0">
                <a:ln w="11430"/>
                <a:solidFill>
                  <a:schemeClr val="accent1">
                    <a:lumMod val="75000"/>
                  </a:schemeClr>
                </a:solidFill>
                <a:effectLst>
                  <a:outerShdw blurRad="76200" dist="50800" dir="5400000" algn="tl" rotWithShape="0">
                    <a:srgbClr val="000000">
                      <a:alpha val="65000"/>
                    </a:srgbClr>
                  </a:outerShdw>
                </a:effectLst>
                <a:latin typeface="+mn-lt"/>
                <a:cs typeface="B Mitra" pitchFamily="2" charset="-78"/>
              </a:rPr>
              <a:t> </a:t>
            </a:r>
            <a:r>
              <a:rPr lang="fa-IR" sz="2400" b="1" i="1" spc="50" dirty="0">
                <a:ln w="11430"/>
                <a:solidFill>
                  <a:schemeClr val="accent1">
                    <a:lumMod val="75000"/>
                  </a:schemeClr>
                </a:solidFill>
                <a:effectLst>
                  <a:outerShdw blurRad="76200" dist="50800" dir="5400000" algn="tl" rotWithShape="0">
                    <a:srgbClr val="000000">
                      <a:alpha val="65000"/>
                    </a:srgbClr>
                  </a:outerShdw>
                </a:effectLst>
                <a:latin typeface="+mn-lt"/>
                <a:cs typeface="B Mitra" pitchFamily="2" charset="-78"/>
              </a:rPr>
              <a:t>کارگاه </a:t>
            </a:r>
            <a:r>
              <a:rPr lang="fa-IR" sz="2400" b="1" i="1" spc="50" dirty="0" smtClean="0">
                <a:ln w="11430"/>
                <a:solidFill>
                  <a:schemeClr val="accent1">
                    <a:lumMod val="75000"/>
                  </a:schemeClr>
                </a:solidFill>
                <a:effectLst>
                  <a:outerShdw blurRad="76200" dist="50800" dir="5400000" algn="tl" rotWithShape="0">
                    <a:srgbClr val="000000">
                      <a:alpha val="65000"/>
                    </a:srgbClr>
                  </a:outerShdw>
                </a:effectLst>
                <a:latin typeface="+mn-lt"/>
                <a:cs typeface="B Mitra" pitchFamily="2" charset="-78"/>
              </a:rPr>
              <a:t>محله : بررسی دهکده فرحزاد</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0" y="0"/>
            <a:ext cx="91440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aphicFrame>
        <p:nvGraphicFramePr>
          <p:cNvPr id="2" name="Table 1"/>
          <p:cNvGraphicFramePr>
            <a:graphicFrameLocks noGrp="1"/>
          </p:cNvGraphicFramePr>
          <p:nvPr/>
        </p:nvGraphicFramePr>
        <p:xfrm>
          <a:off x="217685" y="495982"/>
          <a:ext cx="8708633" cy="5722502"/>
        </p:xfrm>
        <a:graphic>
          <a:graphicData uri="http://schemas.openxmlformats.org/drawingml/2006/table">
            <a:tbl>
              <a:tblPr firstRow="1" bandRow="1">
                <a:tableStyleId>{5940675A-B579-460E-94D1-54222C63F5DA}</a:tableStyleId>
              </a:tblPr>
              <a:tblGrid>
                <a:gridCol w="1587511"/>
                <a:gridCol w="1768941"/>
                <a:gridCol w="1859656"/>
                <a:gridCol w="1814298"/>
                <a:gridCol w="1171375"/>
                <a:gridCol w="506852"/>
              </a:tblGrid>
              <a:tr h="272145">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300" dirty="0">
                          <a:effectLst>
                            <a:outerShdw blurRad="38100" dist="38100" dir="2700000" algn="tl">
                              <a:srgbClr val="000000">
                                <a:alpha val="43137"/>
                              </a:srgbClr>
                            </a:outerShdw>
                          </a:effectLst>
                          <a:cs typeface="B Homa" pitchFamily="2" charset="-78"/>
                        </a:rPr>
                        <a:t>تهدیدها</a:t>
                      </a:r>
                      <a:endParaRPr lang="en-US" sz="13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c>
                  <a:txBody>
                    <a:bodyPr/>
                    <a:lstStyle/>
                    <a:p>
                      <a:pPr algn="ctr"/>
                      <a:r>
                        <a:rPr lang="fa-IR" sz="1300" dirty="0">
                          <a:effectLst>
                            <a:outerShdw blurRad="38100" dist="38100" dir="2700000" algn="tl">
                              <a:srgbClr val="000000">
                                <a:alpha val="43137"/>
                              </a:srgbClr>
                            </a:outerShdw>
                          </a:effectLst>
                          <a:cs typeface="B Homa" pitchFamily="2" charset="-78"/>
                        </a:rPr>
                        <a:t>فرصت ها</a:t>
                      </a:r>
                      <a:endParaRPr lang="en-US" sz="13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c>
                  <a:txBody>
                    <a:bodyPr/>
                    <a:lstStyle/>
                    <a:p>
                      <a:pPr algn="ctr" rtl="1">
                        <a:buFont typeface="Arial" pitchFamily="34" charset="0"/>
                        <a:buNone/>
                      </a:pPr>
                      <a:r>
                        <a:rPr lang="fa-IR" sz="1300" dirty="0">
                          <a:effectLst>
                            <a:outerShdw blurRad="38100" dist="38100" dir="2700000" algn="tl">
                              <a:srgbClr val="000000">
                                <a:alpha val="43137"/>
                              </a:srgbClr>
                            </a:outerShdw>
                          </a:effectLst>
                          <a:cs typeface="B Homa" pitchFamily="2" charset="-78"/>
                        </a:rPr>
                        <a:t>نقاط</a:t>
                      </a:r>
                      <a:r>
                        <a:rPr lang="fa-IR" sz="1300" baseline="0" dirty="0">
                          <a:effectLst>
                            <a:outerShdw blurRad="38100" dist="38100" dir="2700000" algn="tl">
                              <a:srgbClr val="000000">
                                <a:alpha val="43137"/>
                              </a:srgbClr>
                            </a:outerShdw>
                          </a:effectLst>
                          <a:cs typeface="B Homa" pitchFamily="2" charset="-78"/>
                        </a:rPr>
                        <a:t> ضعف</a:t>
                      </a:r>
                      <a:endParaRPr lang="en-US" sz="13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c>
                  <a:txBody>
                    <a:bodyPr/>
                    <a:lstStyle/>
                    <a:p>
                      <a:pPr algn="ctr" rtl="1">
                        <a:buFont typeface="Arial" pitchFamily="34" charset="0"/>
                        <a:buNone/>
                      </a:pPr>
                      <a:r>
                        <a:rPr lang="fa-IR" sz="1300" dirty="0">
                          <a:effectLst>
                            <a:outerShdw blurRad="38100" dist="38100" dir="2700000" algn="tl">
                              <a:srgbClr val="000000">
                                <a:alpha val="43137"/>
                              </a:srgbClr>
                            </a:outerShdw>
                          </a:effectLst>
                          <a:cs typeface="B Homa" pitchFamily="2" charset="-78"/>
                        </a:rPr>
                        <a:t>نقاط</a:t>
                      </a:r>
                      <a:r>
                        <a:rPr lang="fa-IR" sz="1300" baseline="0" dirty="0">
                          <a:effectLst>
                            <a:outerShdw blurRad="38100" dist="38100" dir="2700000" algn="tl">
                              <a:srgbClr val="000000">
                                <a:alpha val="43137"/>
                              </a:srgbClr>
                            </a:outerShdw>
                          </a:effectLst>
                          <a:cs typeface="B Homa" pitchFamily="2" charset="-78"/>
                        </a:rPr>
                        <a:t> قوت</a:t>
                      </a:r>
                      <a:endParaRPr lang="en-US" sz="13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235" rtl="1" eaLnBrk="1" fontAlgn="auto" latinLnBrk="0" hangingPunct="1">
                        <a:lnSpc>
                          <a:spcPct val="100000"/>
                        </a:lnSpc>
                        <a:spcBef>
                          <a:spcPts val="0"/>
                        </a:spcBef>
                        <a:spcAft>
                          <a:spcPts val="0"/>
                        </a:spcAft>
                        <a:buClrTx/>
                        <a:buSzTx/>
                        <a:buFont typeface="Arial" pitchFamily="34" charset="0"/>
                        <a:buNone/>
                        <a:tabLst/>
                        <a:defRPr/>
                      </a:pPr>
                      <a:r>
                        <a:rPr lang="fa-IR" sz="1300" dirty="0">
                          <a:effectLst>
                            <a:outerShdw blurRad="38100" dist="38100" dir="2700000" algn="tl">
                              <a:srgbClr val="000000">
                                <a:alpha val="43137"/>
                              </a:srgbClr>
                            </a:outerShdw>
                          </a:effectLst>
                          <a:cs typeface="B Homa" pitchFamily="2" charset="-78"/>
                        </a:rPr>
                        <a:t>اهداف</a:t>
                      </a:r>
                      <a:endParaRPr lang="en-US" sz="13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1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r>
              <a:tr h="1708367">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ar-SA" sz="1000" b="1" dirty="0">
                          <a:cs typeface="B Mitra" pitchFamily="2" charset="-78"/>
                        </a:rPr>
                        <a:t>توجه عمومی به </a:t>
                      </a:r>
                      <a:r>
                        <a:rPr lang="fa-IR" sz="1000" b="1" dirty="0">
                          <a:cs typeface="B Mitra" pitchFamily="2" charset="-78"/>
                        </a:rPr>
                        <a:t>بهسازی</a:t>
                      </a:r>
                      <a:r>
                        <a:rPr lang="ar-SA" sz="1000" b="1" dirty="0">
                          <a:cs typeface="B Mitra" pitchFamily="2" charset="-78"/>
                        </a:rPr>
                        <a:t> محورهای اصلی گردشگری و فراغتی محدوده و </a:t>
                      </a:r>
                      <a:r>
                        <a:rPr lang="fa-IR" sz="1000" b="1" dirty="0">
                          <a:cs typeface="B Mitra" pitchFamily="2" charset="-78"/>
                        </a:rPr>
                        <a:t>تحت الشعاع قرار گرفتن </a:t>
                      </a:r>
                      <a:r>
                        <a:rPr lang="ar-SA" sz="1000" b="1" dirty="0">
                          <a:cs typeface="B Mitra" pitchFamily="2" charset="-78"/>
                        </a:rPr>
                        <a:t>بافت مسکونی</a:t>
                      </a:r>
                      <a:endParaRPr lang="fa-IR" sz="1000" b="1" dirty="0">
                        <a:cs typeface="B Mitra" pitchFamily="2" charset="-78"/>
                      </a:endParaRPr>
                    </a:p>
                    <a:p>
                      <a:pPr algn="just" rtl="1"/>
                      <a:endParaRPr lang="en-US" sz="1000" b="1" dirty="0">
                        <a:cs typeface="B Mitra" pitchFamily="2" charset="-78"/>
                      </a:endParaRP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000" b="1" dirty="0">
                          <a:cs typeface="B Mitra" pitchFamily="2" charset="-78"/>
                        </a:rPr>
                        <a:t>فرصت خلق فضاهاي شهري سرزنده در فضاهاي سبز موجود در حاشيه رودخانه</a:t>
                      </a:r>
                    </a:p>
                    <a:p>
                      <a:pPr algn="ctr"/>
                      <a:endParaRPr lang="en-US" sz="1000" b="1" dirty="0">
                        <a:cs typeface="B Mitra" pitchFamily="2" charset="-78"/>
                      </a:endParaRP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Tx/>
                        <a:buSzTx/>
                        <a:buFont typeface="Arial" pitchFamily="34" charset="0"/>
                        <a:buNone/>
                        <a:tabLst/>
                        <a:defRPr/>
                      </a:pPr>
                      <a:r>
                        <a:rPr lang="fa-IR" sz="1000" b="1" dirty="0">
                          <a:cs typeface="B Mitra" pitchFamily="2" charset="-78"/>
                        </a:rPr>
                        <a:t>ضعف در نفوذ پذیری کالبدی و بصری بافت درونی به علت ارگانیک بودن بافت و در نتیجه کاهش سرزندگی آن</a:t>
                      </a:r>
                    </a:p>
                    <a:p>
                      <a:pPr algn="just" rtl="1">
                        <a:lnSpc>
                          <a:spcPct val="100000"/>
                        </a:lnSpc>
                        <a:buFont typeface="Arial" pitchFamily="34" charset="0"/>
                        <a:buNone/>
                      </a:pPr>
                      <a:endParaRPr lang="en-US" sz="1000" b="1" dirty="0">
                        <a:cs typeface="B Mitra" pitchFamily="2" charset="-78"/>
                      </a:endParaRPr>
                    </a:p>
                  </a:txBody>
                  <a:tcPr marL="99060" marR="99060" marT="28575" marB="28575"/>
                </a:tc>
                <a:tc>
                  <a:txBody>
                    <a:bodyPr/>
                    <a:lstStyle/>
                    <a:p>
                      <a:pPr algn="just" rtl="1">
                        <a:lnSpc>
                          <a:spcPct val="100000"/>
                        </a:lnSpc>
                        <a:buClr>
                          <a:srgbClr val="9EB66A"/>
                        </a:buClr>
                        <a:buFont typeface="Arial" pitchFamily="34" charset="0"/>
                        <a:buNone/>
                      </a:pPr>
                      <a:r>
                        <a:rPr lang="fa-IR" sz="1000" b="1" dirty="0">
                          <a:cs typeface="B Mitra" pitchFamily="2" charset="-78"/>
                        </a:rPr>
                        <a:t>وجود میدان فرحزاد به عنوان کانون وگره محلی شاخص و سرزنده که به خوانایی و هویت بخشی و سرزندگی محدوده کمک کرده است.</a:t>
                      </a:r>
                    </a:p>
                  </a:txBody>
                  <a:tcPr marL="99060" marR="99060" marT="28575" marB="28575"/>
                </a:tc>
                <a:tc rowSpan="4">
                  <a:txBody>
                    <a:bodyPr/>
                    <a:lstStyle/>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r>
                        <a:rPr lang="fa-IR" sz="1500" dirty="0">
                          <a:effectLst>
                            <a:outerShdw blurRad="38100" dist="38100" dir="2700000" algn="tl">
                              <a:srgbClr val="000000">
                                <a:alpha val="43137"/>
                              </a:srgbClr>
                            </a:outerShdw>
                          </a:effectLst>
                          <a:cs typeface="B Homa" pitchFamily="2" charset="-78"/>
                        </a:rPr>
                        <a:t>سرزندگی</a:t>
                      </a:r>
                      <a:endParaRPr lang="en-US" sz="15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b="1" dirty="0">
                        <a:effectLst>
                          <a:outerShdw blurRad="38100" dist="38100" dir="2700000" algn="tl">
                            <a:srgbClr val="000000">
                              <a:alpha val="43137"/>
                            </a:srgbClr>
                          </a:outerShdw>
                        </a:effectLst>
                        <a:cs typeface="B Homa" pitchFamily="2" charset="-78"/>
                      </a:endParaRPr>
                    </a:p>
                  </a:txBody>
                  <a:tcPr marL="99060" marR="99060" marT="28575" marB="28575"/>
                </a:tc>
                <a:tc row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500" dirty="0">
                          <a:effectLst>
                            <a:outerShdw blurRad="38100" dist="38100" dir="2700000" algn="tl">
                              <a:srgbClr val="000000">
                                <a:alpha val="43137"/>
                              </a:srgbClr>
                            </a:outerShdw>
                          </a:effectLst>
                          <a:cs typeface="B Homa" pitchFamily="2" charset="-78"/>
                        </a:rPr>
                        <a:t>بعد مورفولوژی</a:t>
                      </a:r>
                      <a:endParaRPr lang="fa-IR" sz="1500" b="1" dirty="0">
                        <a:effectLst>
                          <a:outerShdw blurRad="38100" dist="38100" dir="2700000" algn="tl">
                            <a:srgbClr val="000000">
                              <a:alpha val="43137"/>
                            </a:srgbClr>
                          </a:outerShdw>
                        </a:effectLst>
                        <a:cs typeface="B Homa" pitchFamily="2" charset="-78"/>
                      </a:endParaRPr>
                    </a:p>
                  </a:txBody>
                  <a:tcPr marL="99060" marR="99060" marT="28575" marB="28575" vert="vert270"/>
                </a:tc>
              </a:tr>
              <a:tr h="884470">
                <a:tc rowSpan="3">
                  <a:txBody>
                    <a:bodyPr/>
                    <a:lstStyle/>
                    <a:p>
                      <a:pPr algn="ctr"/>
                      <a:endParaRPr lang="en-US" sz="1000" b="1" dirty="0">
                        <a:cs typeface="B Mitra" pitchFamily="2" charset="-78"/>
                      </a:endParaRP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000" b="1" dirty="0">
                          <a:cs typeface="B Mitra" pitchFamily="2" charset="-78"/>
                        </a:rPr>
                        <a:t>همجواری با کوهستان و امکان ایجاد مسیر پیاده روی سرزنده</a:t>
                      </a:r>
                    </a:p>
                    <a:p>
                      <a:pPr algn="just" rtl="1"/>
                      <a:endParaRPr lang="en-US" sz="1000" b="1" dirty="0">
                        <a:cs typeface="B Mitra" pitchFamily="2" charset="-78"/>
                      </a:endParaRP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Tx/>
                        <a:buSzTx/>
                        <a:buFont typeface="Arial" pitchFamily="34" charset="0"/>
                        <a:buNone/>
                        <a:tabLst/>
                        <a:defRPr/>
                      </a:pPr>
                      <a:r>
                        <a:rPr lang="fa-IR" sz="1000" b="1" dirty="0">
                          <a:cs typeface="B Mitra" pitchFamily="2" charset="-78"/>
                        </a:rPr>
                        <a:t>ضعف در نفوذ پذیری کالبدی و بصری بافت درونی در قسمت های جنوب و جنوب غربی به علت درشت دانه بودن قطعات در نتیجه کاهش سرزندگی آن</a:t>
                      </a:r>
                    </a:p>
                    <a:p>
                      <a:pPr algn="just" rtl="1">
                        <a:lnSpc>
                          <a:spcPct val="100000"/>
                        </a:lnSpc>
                        <a:buFont typeface="Arial" pitchFamily="34" charset="0"/>
                        <a:buNone/>
                      </a:pPr>
                      <a:endParaRPr lang="en-US" sz="1000" b="1" dirty="0">
                        <a:cs typeface="B Mitra" pitchFamily="2" charset="-78"/>
                      </a:endParaRP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1000" b="1" dirty="0">
                          <a:cs typeface="B Mitra" pitchFamily="2" charset="-78"/>
                        </a:rPr>
                        <a:t>وجود پل ذوالفقار به عنوان کانون وگره محلی شاخص که به خوانایی و سرزندگی محدوده کمک کرده است.</a:t>
                      </a:r>
                    </a:p>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endParaRPr lang="en-US" sz="1000" b="1" dirty="0">
                        <a:cs typeface="B Mitr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r>
              <a:tr h="1598850">
                <a:tc vMerge="1">
                  <a:txBody>
                    <a:bodyPr/>
                    <a:lstStyle/>
                    <a:p>
                      <a:endParaRPr lang="en-US"/>
                    </a:p>
                  </a:txBody>
                  <a:tcPr/>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000" b="1" dirty="0">
                          <a:cs typeface="B Mitra" pitchFamily="2" charset="-78"/>
                        </a:rPr>
                        <a:t>فرصت ايجاد چشم اندازهاي زيبا و متنوع با طراحي در ارتفاعات شمالی و چشم انداز کوهستان و رود دره</a:t>
                      </a:r>
                    </a:p>
                    <a:p>
                      <a:pPr algn="just" rtl="1"/>
                      <a:endParaRPr lang="en-US" sz="1000" b="1" dirty="0">
                        <a:cs typeface="B Mitra" pitchFamily="2" charset="-78"/>
                      </a:endParaRP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Tx/>
                        <a:buSzTx/>
                        <a:buFont typeface="Arial" pitchFamily="34" charset="0"/>
                        <a:buNone/>
                        <a:tabLst/>
                        <a:defRPr/>
                      </a:pPr>
                      <a:r>
                        <a:rPr lang="fa-IR" sz="1000" b="1" dirty="0">
                          <a:cs typeface="B Mitra" pitchFamily="2" charset="-78"/>
                        </a:rPr>
                        <a:t>تبديل شدن قسمت هاي عمده رود – دره به محيطي نا امن وآلوده و مخل سرزندگی به دليل عدم نفوذ پذيري بصری و کالبدی مناسب بافت و در نتیجه عدم وجود كنترل اجتماعي در آنها</a:t>
                      </a:r>
                    </a:p>
                    <a:p>
                      <a:pPr algn="just" rtl="1">
                        <a:lnSpc>
                          <a:spcPct val="100000"/>
                        </a:lnSpc>
                        <a:buFont typeface="Arial" pitchFamily="34" charset="0"/>
                        <a:buNone/>
                      </a:pPr>
                      <a:endParaRPr lang="en-US" sz="1000" b="1" dirty="0">
                        <a:cs typeface="B Mitra" pitchFamily="2" charset="-78"/>
                      </a:endParaRP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1000" b="1" dirty="0">
                          <a:cs typeface="B Mitra" pitchFamily="2" charset="-78"/>
                        </a:rPr>
                        <a:t>وجود عناصر مذهبی به عنوان کانون شاخص و سرزنده که به خوانایی و هویت بخشی محدوده کمک کرده است.</a:t>
                      </a:r>
                    </a:p>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endParaRPr lang="en-US" sz="1000" b="1" dirty="0">
                        <a:cs typeface="B Mitra" pitchFamily="2" charset="-78"/>
                      </a:endParaRPr>
                    </a:p>
                  </a:txBody>
                  <a:tcPr marL="99060" marR="99060" marT="28575" marB="28575"/>
                </a:tc>
                <a:tc vMerge="1">
                  <a:txBody>
                    <a:bodyPr/>
                    <a:lstStyle/>
                    <a:p>
                      <a:endParaRPr lang="en-US"/>
                    </a:p>
                  </a:txBody>
                  <a:tcPr/>
                </a:tc>
                <a:tc vMerge="1">
                  <a:txBody>
                    <a:bodyPr/>
                    <a:lstStyle/>
                    <a:p>
                      <a:endParaRPr lang="en-US"/>
                    </a:p>
                  </a:txBody>
                  <a:tcPr/>
                </a:tc>
              </a:tr>
              <a:tr h="1258670">
                <a:tc vMerge="1">
                  <a:txBody>
                    <a:bodyPr/>
                    <a:lstStyle/>
                    <a:p>
                      <a:endParaRPr lang="en-US"/>
                    </a:p>
                  </a:txBody>
                  <a:tcPr/>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000" b="1" dirty="0">
                          <a:cs typeface="B Mitra" pitchFamily="2" charset="-78"/>
                        </a:rPr>
                        <a:t>وجود چند فضای باز طراحی نشده در بافت که فرصت طراحی فضاهای باز جمعی سرزنده را در درون بافت فراهم می آورد</a:t>
                      </a:r>
                    </a:p>
                    <a:p>
                      <a:pPr algn="just" rtl="1"/>
                      <a:endParaRPr lang="en-US" sz="1000" b="1" dirty="0">
                        <a:cs typeface="B Mitra" pitchFamily="2" charset="-78"/>
                      </a:endParaRPr>
                    </a:p>
                  </a:txBody>
                  <a:tcPr marL="99060" marR="99060" marT="28575" marB="28575"/>
                </a:tc>
                <a:tc>
                  <a:txBody>
                    <a:bodyPr/>
                    <a:lstStyle/>
                    <a:p>
                      <a:pPr algn="just" rtl="1">
                        <a:lnSpc>
                          <a:spcPct val="100000"/>
                        </a:lnSpc>
                        <a:buClr>
                          <a:srgbClr val="9EB66A"/>
                        </a:buClr>
                        <a:buFont typeface="Arial" pitchFamily="34" charset="0"/>
                        <a:buNone/>
                      </a:pPr>
                      <a:r>
                        <a:rPr lang="fa-IR" sz="1000" b="1" dirty="0">
                          <a:cs typeface="B Mitra" pitchFamily="2" charset="-78"/>
                        </a:rPr>
                        <a:t>ناتوانی شبکه ارگانیک در پاسخگویی به نیازهای جدید دسترسی برای اتوموبیل به سبب باریک بودن معابر و پستی و بلندی زیاد آنها که از سرزندگی آن می کاهد</a:t>
                      </a:r>
                    </a:p>
                    <a:p>
                      <a:pPr algn="just" rtl="1">
                        <a:lnSpc>
                          <a:spcPct val="100000"/>
                        </a:lnSpc>
                        <a:buFont typeface="Arial" pitchFamily="34" charset="0"/>
                        <a:buNone/>
                      </a:pPr>
                      <a:endParaRPr lang="en-US" sz="1000" b="1" dirty="0">
                        <a:cs typeface="B Mitra" pitchFamily="2" charset="-78"/>
                      </a:endParaRP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1000" b="1" dirty="0">
                          <a:cs typeface="B Mitra" pitchFamily="2" charset="-78"/>
                        </a:rPr>
                        <a:t>وجود فضاهایی سرزنده به عنوان مراکز محلات مختلف</a:t>
                      </a:r>
                    </a:p>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endParaRPr lang="en-US" sz="1000" b="1" dirty="0">
                        <a:cs typeface="B Mitra" pitchFamily="2" charset="-78"/>
                      </a:endParaRPr>
                    </a:p>
                  </a:txBody>
                  <a:tcPr marL="99060" marR="99060" marT="28575" marB="28575"/>
                </a:tc>
                <a:tc vMerge="1">
                  <a:txBody>
                    <a:bodyPr/>
                    <a:lstStyle/>
                    <a:p>
                      <a:endParaRPr lang="en-US"/>
                    </a:p>
                  </a:txBody>
                  <a:tcPr/>
                </a:tc>
                <a:tc vMerge="1">
                  <a:txBody>
                    <a:bodyPr/>
                    <a:lstStyle/>
                    <a:p>
                      <a:endParaRPr lang="en-US"/>
                    </a:p>
                  </a:txBody>
                  <a:tcPr/>
                </a:tc>
              </a:tr>
            </a:tbl>
          </a:graphicData>
        </a:graphic>
      </p:graphicFrame>
      <p:pic>
        <p:nvPicPr>
          <p:cNvPr id="19460" name="Picture 2" descr="D:\maryam\project arshad\kargah mahalleh\ax farahzad.maryam\Picture 149.jpg"/>
          <p:cNvPicPr>
            <a:picLocks noChangeAspect="1" noChangeArrowheads="1"/>
          </p:cNvPicPr>
          <p:nvPr/>
        </p:nvPicPr>
        <p:blipFill>
          <a:blip r:embed="rId2" cstate="print">
            <a:extLst>
              <a:ext uri="{28A0092B-C50C-407E-A947-70E740481C1C}">
                <a14:useLocalDpi xmlns:a14="http://schemas.microsoft.com/office/drawing/2010/main" val="0"/>
              </a:ext>
            </a:extLst>
          </a:blip>
          <a:srcRect l="4379" r="3017"/>
          <a:stretch>
            <a:fillRect/>
          </a:stretch>
        </p:blipFill>
        <p:spPr bwMode="auto">
          <a:xfrm>
            <a:off x="5524500" y="1560513"/>
            <a:ext cx="1633538" cy="88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1" name="Picture 3" descr="C:\Users\hoda\Desktop\karga3\pic\DSC0543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24500" y="3973513"/>
            <a:ext cx="1633538" cy="91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2" name="Picture 2" descr="D:\maryam\project arshad\kargah mahalleh\ax farahzad.maryam\pic 2\Picture 05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18150" y="5334000"/>
            <a:ext cx="1631950" cy="81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3" name="Picture 4" descr="D:\maryam\project arshad\kargah mahalleh\ax farahzad.maryam\Picture 282.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21200" y="1560513"/>
            <a:ext cx="822325" cy="88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4" name="Picture 6" descr="D:\maryam\project arshad\kargah mahalleh\ax farahzad.maryam\Picture 327.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665538" y="1557338"/>
            <a:ext cx="785812"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5" name="Picture 3" descr="D:\maryam\project arshad\kargah mahalleh\ax farahzad.maryam\Picture 264.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665538" y="4283075"/>
            <a:ext cx="16954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6" name="Picture 5" descr="D:\maryam\project arshad\kargah mahalleh\ax farahzad.maryam\Picture 165.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032000" y="5538788"/>
            <a:ext cx="1223963"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7" name="Picture 3" descr="D:\maryam\project arshad\kargah mahalleh\ax farahzad.maryam\Picture 270.jpg"/>
          <p:cNvPicPr>
            <a:picLocks noChangeAspect="1" noChangeArrowheads="1"/>
          </p:cNvPicPr>
          <p:nvPr/>
        </p:nvPicPr>
        <p:blipFill>
          <a:blip r:embed="rId9" cstate="print">
            <a:extLst>
              <a:ext uri="{28A0092B-C50C-407E-A947-70E740481C1C}">
                <a14:useLocalDpi xmlns:a14="http://schemas.microsoft.com/office/drawing/2010/main" val="0"/>
              </a:ext>
            </a:extLst>
          </a:blip>
          <a:srcRect l="6976" r="2325"/>
          <a:stretch>
            <a:fillRect/>
          </a:stretch>
        </p:blipFill>
        <p:spPr bwMode="auto">
          <a:xfrm>
            <a:off x="1866900" y="1543050"/>
            <a:ext cx="1631950" cy="90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8" name="Picture 4" descr="D:\maryam\project arshad\kargah mahalleh\ax farahzad.maryam\Picture 291.jpg"/>
          <p:cNvPicPr>
            <a:picLocks noChangeAspect="1" noChangeArrowheads="1"/>
          </p:cNvPicPr>
          <p:nvPr/>
        </p:nvPicPr>
        <p:blipFill>
          <a:blip r:embed="rId10" cstate="print">
            <a:extLst>
              <a:ext uri="{28A0092B-C50C-407E-A947-70E740481C1C}">
                <a14:useLocalDpi xmlns:a14="http://schemas.microsoft.com/office/drawing/2010/main" val="0"/>
              </a:ext>
            </a:extLst>
          </a:blip>
          <a:srcRect l="29259" r="16251" b="39774"/>
          <a:stretch>
            <a:fillRect/>
          </a:stretch>
        </p:blipFill>
        <p:spPr bwMode="auto">
          <a:xfrm>
            <a:off x="1895475" y="4005263"/>
            <a:ext cx="1587500" cy="87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12"/>
          <p:cNvSpPr/>
          <p:nvPr/>
        </p:nvSpPr>
        <p:spPr>
          <a:xfrm rot="16200000">
            <a:off x="2005941" y="4306396"/>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4" name="TextBox 13"/>
          <p:cNvSpPr txBox="1"/>
          <p:nvPr/>
        </p:nvSpPr>
        <p:spPr>
          <a:xfrm>
            <a:off x="114300" y="6296025"/>
            <a:ext cx="44196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تحلیل و ارزیابی اطلاعات به روش</a:t>
            </a:r>
            <a:r>
              <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SWOT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aphicFrame>
        <p:nvGraphicFramePr>
          <p:cNvPr id="2" name="Table 1"/>
          <p:cNvGraphicFramePr>
            <a:graphicFrameLocks noGrp="1"/>
          </p:cNvGraphicFramePr>
          <p:nvPr/>
        </p:nvGraphicFramePr>
        <p:xfrm>
          <a:off x="217685" y="495982"/>
          <a:ext cx="8708633" cy="5450076"/>
        </p:xfrm>
        <a:graphic>
          <a:graphicData uri="http://schemas.openxmlformats.org/drawingml/2006/table">
            <a:tbl>
              <a:tblPr firstRow="1" bandRow="1">
                <a:tableStyleId>{5940675A-B579-460E-94D1-54222C63F5DA}</a:tableStyleId>
              </a:tblPr>
              <a:tblGrid>
                <a:gridCol w="1587511"/>
                <a:gridCol w="1768941"/>
                <a:gridCol w="1859656"/>
                <a:gridCol w="1814298"/>
                <a:gridCol w="1171375"/>
                <a:gridCol w="506852"/>
              </a:tblGrid>
              <a:tr h="272145">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300" dirty="0">
                          <a:effectLst>
                            <a:outerShdw blurRad="38100" dist="38100" dir="2700000" algn="tl">
                              <a:srgbClr val="000000">
                                <a:alpha val="43137"/>
                              </a:srgbClr>
                            </a:outerShdw>
                          </a:effectLst>
                          <a:cs typeface="B Homa" pitchFamily="2" charset="-78"/>
                        </a:rPr>
                        <a:t>تهدیدها</a:t>
                      </a:r>
                      <a:endParaRPr lang="en-US" sz="13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c>
                  <a:txBody>
                    <a:bodyPr/>
                    <a:lstStyle/>
                    <a:p>
                      <a:pPr algn="ctr"/>
                      <a:r>
                        <a:rPr lang="fa-IR" sz="1300" dirty="0">
                          <a:effectLst>
                            <a:outerShdw blurRad="38100" dist="38100" dir="2700000" algn="tl">
                              <a:srgbClr val="000000">
                                <a:alpha val="43137"/>
                              </a:srgbClr>
                            </a:outerShdw>
                          </a:effectLst>
                          <a:cs typeface="B Homa" pitchFamily="2" charset="-78"/>
                        </a:rPr>
                        <a:t>فرصت ها</a:t>
                      </a:r>
                      <a:endParaRPr lang="en-US" sz="13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c>
                  <a:txBody>
                    <a:bodyPr/>
                    <a:lstStyle/>
                    <a:p>
                      <a:pPr algn="ctr" rtl="1">
                        <a:buFont typeface="Arial" pitchFamily="34" charset="0"/>
                        <a:buNone/>
                      </a:pPr>
                      <a:r>
                        <a:rPr lang="fa-IR" sz="1300" dirty="0">
                          <a:effectLst>
                            <a:outerShdw blurRad="38100" dist="38100" dir="2700000" algn="tl">
                              <a:srgbClr val="000000">
                                <a:alpha val="43137"/>
                              </a:srgbClr>
                            </a:outerShdw>
                          </a:effectLst>
                          <a:cs typeface="B Homa" pitchFamily="2" charset="-78"/>
                        </a:rPr>
                        <a:t>نقاط</a:t>
                      </a:r>
                      <a:r>
                        <a:rPr lang="fa-IR" sz="1300" baseline="0" dirty="0">
                          <a:effectLst>
                            <a:outerShdw blurRad="38100" dist="38100" dir="2700000" algn="tl">
                              <a:srgbClr val="000000">
                                <a:alpha val="43137"/>
                              </a:srgbClr>
                            </a:outerShdw>
                          </a:effectLst>
                          <a:cs typeface="B Homa" pitchFamily="2" charset="-78"/>
                        </a:rPr>
                        <a:t> ضعف</a:t>
                      </a:r>
                      <a:endParaRPr lang="en-US" sz="13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c>
                  <a:txBody>
                    <a:bodyPr/>
                    <a:lstStyle/>
                    <a:p>
                      <a:pPr algn="ctr" rtl="1">
                        <a:buFont typeface="Arial" pitchFamily="34" charset="0"/>
                        <a:buNone/>
                      </a:pPr>
                      <a:r>
                        <a:rPr lang="fa-IR" sz="1300" dirty="0">
                          <a:effectLst>
                            <a:outerShdw blurRad="38100" dist="38100" dir="2700000" algn="tl">
                              <a:srgbClr val="000000">
                                <a:alpha val="43137"/>
                              </a:srgbClr>
                            </a:outerShdw>
                          </a:effectLst>
                          <a:cs typeface="B Homa" pitchFamily="2" charset="-78"/>
                        </a:rPr>
                        <a:t>نقاط</a:t>
                      </a:r>
                      <a:r>
                        <a:rPr lang="fa-IR" sz="1300" baseline="0" dirty="0">
                          <a:effectLst>
                            <a:outerShdw blurRad="38100" dist="38100" dir="2700000" algn="tl">
                              <a:srgbClr val="000000">
                                <a:alpha val="43137"/>
                              </a:srgbClr>
                            </a:outerShdw>
                          </a:effectLst>
                          <a:cs typeface="B Homa" pitchFamily="2" charset="-78"/>
                        </a:rPr>
                        <a:t> قوت</a:t>
                      </a:r>
                      <a:endParaRPr lang="en-US" sz="13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235" rtl="1" eaLnBrk="1" fontAlgn="auto" latinLnBrk="0" hangingPunct="1">
                        <a:lnSpc>
                          <a:spcPct val="100000"/>
                        </a:lnSpc>
                        <a:spcBef>
                          <a:spcPts val="0"/>
                        </a:spcBef>
                        <a:spcAft>
                          <a:spcPts val="0"/>
                        </a:spcAft>
                        <a:buClrTx/>
                        <a:buSzTx/>
                        <a:buFont typeface="Arial" pitchFamily="34" charset="0"/>
                        <a:buNone/>
                        <a:tabLst/>
                        <a:defRPr/>
                      </a:pPr>
                      <a:r>
                        <a:rPr lang="fa-IR" sz="1300" dirty="0">
                          <a:effectLst>
                            <a:outerShdw blurRad="38100" dist="38100" dir="2700000" algn="tl">
                              <a:srgbClr val="000000">
                                <a:alpha val="43137"/>
                              </a:srgbClr>
                            </a:outerShdw>
                          </a:effectLst>
                          <a:cs typeface="B Homa" pitchFamily="2" charset="-78"/>
                        </a:rPr>
                        <a:t>اهداف</a:t>
                      </a:r>
                      <a:endParaRPr lang="en-US" sz="13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1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r>
              <a:tr h="3783471">
                <a:tc rowSpan="3">
                  <a:txBody>
                    <a:bodyPr/>
                    <a:lstStyle/>
                    <a:p>
                      <a:pPr algn="ctr"/>
                      <a:endParaRPr lang="en-US" sz="900" b="0" dirty="0">
                        <a:cs typeface="B Homa" pitchFamily="2" charset="-78"/>
                      </a:endParaRPr>
                    </a:p>
                  </a:txBody>
                  <a:tcPr marL="99060" marR="99060" marT="28575" marB="28575"/>
                </a:tc>
                <a:tc rowSpan="3">
                  <a:txBody>
                    <a:bodyPr/>
                    <a:lstStyle/>
                    <a:p>
                      <a:endParaRPr lang="en-US" sz="900" dirty="0">
                        <a:cs typeface="B Homa" pitchFamily="2" charset="-78"/>
                      </a:endParaRP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Tx/>
                        <a:buSzTx/>
                        <a:buFont typeface="Arial" pitchFamily="34" charset="0"/>
                        <a:buNone/>
                        <a:tabLst/>
                        <a:defRPr/>
                      </a:pPr>
                      <a:r>
                        <a:rPr lang="fa-IR" sz="1200" b="1" dirty="0">
                          <a:cs typeface="B Mitra" pitchFamily="2" charset="-78"/>
                        </a:rPr>
                        <a:t>تداخل سواره و پیاده در معابر مخل سرزندگی</a:t>
                      </a:r>
                      <a:r>
                        <a:rPr lang="fa-IR" sz="1200" b="1" baseline="0" dirty="0">
                          <a:cs typeface="B Mitra" pitchFamily="2" charset="-78"/>
                        </a:rPr>
                        <a:t> است</a:t>
                      </a:r>
                      <a:endParaRPr lang="fa-IR" sz="1200" b="1" dirty="0">
                        <a:cs typeface="B Mitra" pitchFamily="2" charset="-78"/>
                      </a:endParaRPr>
                    </a:p>
                    <a:p>
                      <a:pPr algn="just" rtl="1">
                        <a:lnSpc>
                          <a:spcPct val="100000"/>
                        </a:lnSpc>
                        <a:buFont typeface="Arial" pitchFamily="34" charset="0"/>
                        <a:buNone/>
                      </a:pPr>
                      <a:endParaRPr lang="en-US" sz="1200" b="1" dirty="0">
                        <a:cs typeface="B Mitra" pitchFamily="2" charset="-78"/>
                      </a:endParaRP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1200" b="1" dirty="0">
                          <a:cs typeface="B Mitra" pitchFamily="2" charset="-78"/>
                        </a:rPr>
                        <a:t>پهنه</a:t>
                      </a:r>
                      <a:r>
                        <a:rPr lang="fa-IR" sz="1200" b="1" baseline="0" dirty="0">
                          <a:cs typeface="B Mitra" pitchFamily="2" charset="-78"/>
                        </a:rPr>
                        <a:t> گردشگری به عنوان پهنه ای سرزنده در محله شناخته می شود.</a:t>
                      </a:r>
                      <a:endParaRPr lang="en-US" sz="1200" b="1" dirty="0">
                        <a:cs typeface="B Mitra" pitchFamily="2" charset="-78"/>
                      </a:endParaRPr>
                    </a:p>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endParaRPr lang="en-US" sz="1200" b="1" dirty="0">
                        <a:cs typeface="B Mitra" pitchFamily="2" charset="-78"/>
                      </a:endParaRPr>
                    </a:p>
                  </a:txBody>
                  <a:tcPr marL="99060" marR="99060" marT="28575" marB="28575"/>
                </a:tc>
                <a:tc rowSpan="3">
                  <a:txBody>
                    <a:bodyPr/>
                    <a:lstStyle/>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r>
                        <a:rPr lang="fa-IR" sz="1500" dirty="0">
                          <a:effectLst>
                            <a:outerShdw blurRad="38100" dist="38100" dir="2700000" algn="tl">
                              <a:srgbClr val="000000">
                                <a:alpha val="43137"/>
                              </a:srgbClr>
                            </a:outerShdw>
                          </a:effectLst>
                          <a:cs typeface="B Homa" pitchFamily="2" charset="-78"/>
                        </a:rPr>
                        <a:t>سرزندگی</a:t>
                      </a:r>
                      <a:endParaRPr lang="en-US" sz="15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b="1" dirty="0">
                        <a:effectLst>
                          <a:outerShdw blurRad="38100" dist="38100" dir="2700000" algn="tl">
                            <a:srgbClr val="000000">
                              <a:alpha val="43137"/>
                            </a:srgbClr>
                          </a:outerShdw>
                        </a:effectLst>
                        <a:cs typeface="B Homa" pitchFamily="2" charset="-78"/>
                      </a:endParaRPr>
                    </a:p>
                  </a:txBody>
                  <a:tcPr marL="99060" marR="99060" marT="28575" marB="28575"/>
                </a:tc>
                <a:tc row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500" dirty="0">
                          <a:effectLst>
                            <a:outerShdw blurRad="38100" dist="38100" dir="2700000" algn="tl">
                              <a:srgbClr val="000000">
                                <a:alpha val="43137"/>
                              </a:srgbClr>
                            </a:outerShdw>
                          </a:effectLst>
                          <a:cs typeface="B Homa" pitchFamily="2" charset="-78"/>
                        </a:rPr>
                        <a:t>بعد مورفولوژی</a:t>
                      </a:r>
                      <a:endParaRPr lang="fa-IR" sz="1500" b="1" dirty="0">
                        <a:effectLst>
                          <a:outerShdw blurRad="38100" dist="38100" dir="2700000" algn="tl">
                            <a:srgbClr val="000000">
                              <a:alpha val="43137"/>
                            </a:srgbClr>
                          </a:outerShdw>
                        </a:effectLst>
                        <a:cs typeface="B Homa" pitchFamily="2" charset="-78"/>
                      </a:endParaRPr>
                    </a:p>
                  </a:txBody>
                  <a:tcPr marL="99060" marR="99060" marT="28575" marB="28575" vert="vert270"/>
                </a:tc>
              </a:tr>
              <a:tr h="608693">
                <a:tc vMerge="1">
                  <a:txBody>
                    <a:bodyPr/>
                    <a:lstStyle/>
                    <a:p>
                      <a:endParaRPr lang="en-US"/>
                    </a:p>
                  </a:txBody>
                  <a:tcPr/>
                </a:tc>
                <a:tc vMerge="1">
                  <a:txBody>
                    <a:bodyPr/>
                    <a:lstStyle/>
                    <a:p>
                      <a:endParaRPr lang="en-US"/>
                    </a:p>
                  </a:txBody>
                  <a:tcPr/>
                </a:tc>
                <a:tc>
                  <a:txBody>
                    <a:bodyPr/>
                    <a:lstStyle/>
                    <a:p>
                      <a:pPr marL="0" marR="0" indent="0" algn="just" defTabSz="1645920" rtl="1" eaLnBrk="1" fontAlgn="auto" latinLnBrk="0" hangingPunct="1">
                        <a:lnSpc>
                          <a:spcPct val="100000"/>
                        </a:lnSpc>
                        <a:spcBef>
                          <a:spcPts val="0"/>
                        </a:spcBef>
                        <a:spcAft>
                          <a:spcPts val="0"/>
                        </a:spcAft>
                        <a:buClrTx/>
                        <a:buSzTx/>
                        <a:buFont typeface="Arial" pitchFamily="34" charset="0"/>
                        <a:buNone/>
                        <a:tabLst/>
                        <a:defRPr/>
                      </a:pPr>
                      <a:r>
                        <a:rPr lang="fa-IR" sz="1200" b="1" dirty="0">
                          <a:cs typeface="B Mitra" pitchFamily="2" charset="-78"/>
                        </a:rPr>
                        <a:t>کمبود فضاهای باز جمعی به خصوص در بخش های شمالی</a:t>
                      </a:r>
                    </a:p>
                    <a:p>
                      <a:pPr algn="just" rtl="1">
                        <a:lnSpc>
                          <a:spcPct val="100000"/>
                        </a:lnSpc>
                        <a:buFont typeface="Arial" pitchFamily="34" charset="0"/>
                        <a:buNone/>
                      </a:pPr>
                      <a:endParaRPr lang="en-US" sz="1200" b="1" dirty="0">
                        <a:cs typeface="B Mitra" pitchFamily="2" charset="-78"/>
                      </a:endParaRP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1200" b="1" dirty="0">
                          <a:cs typeface="B Mitra" pitchFamily="2" charset="-78"/>
                        </a:rPr>
                        <a:t>خیابان فرحزادی به عنوان محور اصلی فرحزاد بسیار سرزنده است</a:t>
                      </a:r>
                    </a:p>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endParaRPr lang="en-US" sz="1200" b="1" dirty="0">
                        <a:cs typeface="B Mitra" pitchFamily="2" charset="-78"/>
                      </a:endParaRPr>
                    </a:p>
                  </a:txBody>
                  <a:tcPr marL="99060" marR="99060" marT="28575" marB="28575"/>
                </a:tc>
                <a:tc vMerge="1">
                  <a:txBody>
                    <a:bodyPr/>
                    <a:lstStyle/>
                    <a:p>
                      <a:endParaRPr lang="en-US"/>
                    </a:p>
                  </a:txBody>
                  <a:tcPr/>
                </a:tc>
                <a:tc vMerge="1">
                  <a:txBody>
                    <a:bodyPr/>
                    <a:lstStyle/>
                    <a:p>
                      <a:endParaRPr lang="en-US"/>
                    </a:p>
                  </a:txBody>
                  <a:tcPr/>
                </a:tc>
              </a:tr>
              <a:tr h="544290">
                <a:tc vMerge="1">
                  <a:txBody>
                    <a:bodyPr/>
                    <a:lstStyle/>
                    <a:p>
                      <a:endParaRPr lang="en-US"/>
                    </a:p>
                  </a:txBody>
                  <a:tcPr/>
                </a:tc>
                <a:tc vMerge="1">
                  <a:txBody>
                    <a:bodyPr/>
                    <a:lstStyle/>
                    <a:p>
                      <a:endParaRPr lang="en-US"/>
                    </a:p>
                  </a:txBody>
                  <a:tcPr/>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200" b="1" dirty="0">
                          <a:cs typeface="B Mitra" pitchFamily="2" charset="-78"/>
                        </a:rPr>
                        <a:t>کمبود کاربری فضای سبز به خصوص در بخش های شمالی</a:t>
                      </a:r>
                    </a:p>
                    <a:p>
                      <a:pPr algn="ctr">
                        <a:lnSpc>
                          <a:spcPct val="100000"/>
                        </a:lnSpc>
                      </a:pPr>
                      <a:endParaRPr lang="en-US" sz="1200" b="1" dirty="0">
                        <a:cs typeface="B Mitra" pitchFamily="2" charset="-78"/>
                      </a:endParaRP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1200" b="1" dirty="0">
                          <a:cs typeface="B Mitra" pitchFamily="2" charset="-78"/>
                        </a:rPr>
                        <a:t>پهنه</a:t>
                      </a:r>
                      <a:r>
                        <a:rPr lang="fa-IR" sz="1200" b="1" baseline="0" dirty="0">
                          <a:cs typeface="B Mitra" pitchFamily="2" charset="-78"/>
                        </a:rPr>
                        <a:t> گردشگری به عنوان پهنه ای سرزنده در محله شناخته می شود.</a:t>
                      </a:r>
                      <a:endParaRPr lang="en-US" sz="1200" b="1" dirty="0">
                        <a:cs typeface="B Mitra" pitchFamily="2" charset="-78"/>
                      </a:endParaRPr>
                    </a:p>
                  </a:txBody>
                  <a:tcPr marL="99060" marR="99060" marT="28575" marB="28575"/>
                </a:tc>
                <a:tc vMerge="1">
                  <a:txBody>
                    <a:bodyPr/>
                    <a:lstStyle/>
                    <a:p>
                      <a:endParaRPr lang="en-US"/>
                    </a:p>
                  </a:txBody>
                  <a:tcPr/>
                </a:tc>
                <a:tc vMerge="1">
                  <a:txBody>
                    <a:bodyPr/>
                    <a:lstStyle/>
                    <a:p>
                      <a:endParaRPr lang="en-US"/>
                    </a:p>
                  </a:txBody>
                  <a:tcPr/>
                </a:tc>
              </a:tr>
            </a:tbl>
          </a:graphicData>
        </a:graphic>
      </p:graphicFrame>
      <p:pic>
        <p:nvPicPr>
          <p:cNvPr id="20484" name="Picture 2" descr="D:\maryam\project arshad\kargah mahalleh\33.jpg"/>
          <p:cNvPicPr>
            <a:picLocks noChangeAspect="1" noChangeArrowheads="1"/>
          </p:cNvPicPr>
          <p:nvPr/>
        </p:nvPicPr>
        <p:blipFill>
          <a:blip r:embed="rId2" cstate="print">
            <a:extLst>
              <a:ext uri="{28A0092B-C50C-407E-A947-70E740481C1C}">
                <a14:useLocalDpi xmlns:a14="http://schemas.microsoft.com/office/drawing/2010/main" val="0"/>
              </a:ext>
            </a:extLst>
          </a:blip>
          <a:srcRect l="32278" t="13333" r="31306" b="10001"/>
          <a:stretch>
            <a:fillRect/>
          </a:stretch>
        </p:blipFill>
        <p:spPr bwMode="auto">
          <a:xfrm>
            <a:off x="5570538" y="1319213"/>
            <a:ext cx="1495425" cy="305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Freeform 11"/>
          <p:cNvSpPr/>
          <p:nvPr/>
        </p:nvSpPr>
        <p:spPr>
          <a:xfrm>
            <a:off x="5661025" y="3054350"/>
            <a:ext cx="906463" cy="1036638"/>
          </a:xfrm>
          <a:custGeom>
            <a:avLst/>
            <a:gdLst>
              <a:gd name="connsiteX0" fmla="*/ 746234 w 1429407"/>
              <a:gd name="connsiteY0" fmla="*/ 243741 h 2177644"/>
              <a:gd name="connsiteX1" fmla="*/ 388883 w 1429407"/>
              <a:gd name="connsiteY1" fmla="*/ 2003 h 2177644"/>
              <a:gd name="connsiteX2" fmla="*/ 0 w 1429407"/>
              <a:gd name="connsiteY2" fmla="*/ 275272 h 2177644"/>
              <a:gd name="connsiteX3" fmla="*/ 63062 w 1429407"/>
              <a:gd name="connsiteY3" fmla="*/ 958444 h 2177644"/>
              <a:gd name="connsiteX4" fmla="*/ 399393 w 1429407"/>
              <a:gd name="connsiteY4" fmla="*/ 1368348 h 2177644"/>
              <a:gd name="connsiteX5" fmla="*/ 294289 w 1429407"/>
              <a:gd name="connsiteY5" fmla="*/ 2009479 h 2177644"/>
              <a:gd name="connsiteX6" fmla="*/ 746234 w 1429407"/>
              <a:gd name="connsiteY6" fmla="*/ 2177644 h 2177644"/>
              <a:gd name="connsiteX7" fmla="*/ 1429407 w 1429407"/>
              <a:gd name="connsiteY7" fmla="*/ 1578554 h 2177644"/>
              <a:gd name="connsiteX8" fmla="*/ 1166648 w 1429407"/>
              <a:gd name="connsiteY8" fmla="*/ 1263244 h 2177644"/>
              <a:gd name="connsiteX9" fmla="*/ 1030014 w 1429407"/>
              <a:gd name="connsiteY9" fmla="*/ 611603 h 2177644"/>
              <a:gd name="connsiteX10" fmla="*/ 746234 w 1429407"/>
              <a:gd name="connsiteY10" fmla="*/ 243741 h 2177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29407" h="2177644">
                <a:moveTo>
                  <a:pt x="746234" y="243741"/>
                </a:moveTo>
                <a:cubicBezTo>
                  <a:pt x="396519" y="0"/>
                  <a:pt x="540317" y="2003"/>
                  <a:pt x="388883" y="2003"/>
                </a:cubicBezTo>
                <a:cubicBezTo>
                  <a:pt x="3992" y="258597"/>
                  <a:pt x="78297" y="118670"/>
                  <a:pt x="0" y="275272"/>
                </a:cubicBezTo>
                <a:lnTo>
                  <a:pt x="63062" y="958444"/>
                </a:lnTo>
                <a:lnTo>
                  <a:pt x="399393" y="1368348"/>
                </a:lnTo>
                <a:lnTo>
                  <a:pt x="294289" y="2009479"/>
                </a:lnTo>
                <a:lnTo>
                  <a:pt x="746234" y="2177644"/>
                </a:lnTo>
                <a:lnTo>
                  <a:pt x="1429407" y="1578554"/>
                </a:lnTo>
                <a:lnTo>
                  <a:pt x="1166648" y="1263244"/>
                </a:lnTo>
                <a:lnTo>
                  <a:pt x="1030014" y="611603"/>
                </a:lnTo>
                <a:lnTo>
                  <a:pt x="746234" y="243741"/>
                </a:lnTo>
                <a:close/>
              </a:path>
            </a:pathLst>
          </a:custGeom>
          <a:solidFill>
            <a:srgbClr val="FFFF00">
              <a:alpha val="50196"/>
            </a:srgbClr>
          </a:solidFill>
          <a:ln>
            <a:solidFill>
              <a:srgbClr val="385D8A">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lIns="50790" tIns="25395" rIns="50790" bIns="25395" anchor="ctr"/>
          <a:lstStyle/>
          <a:p>
            <a:pPr algn="ctr" eaLnBrk="1" fontAlgn="auto" hangingPunct="1">
              <a:spcBef>
                <a:spcPts val="0"/>
              </a:spcBef>
              <a:spcAft>
                <a:spcPts val="0"/>
              </a:spcAft>
              <a:defRPr/>
            </a:pPr>
            <a:endParaRPr lang="en-US"/>
          </a:p>
        </p:txBody>
      </p:sp>
      <p:sp>
        <p:nvSpPr>
          <p:cNvPr id="10" name="Freeform 9"/>
          <p:cNvSpPr/>
          <p:nvPr/>
        </p:nvSpPr>
        <p:spPr>
          <a:xfrm>
            <a:off x="6022975" y="3224213"/>
            <a:ext cx="525463" cy="698500"/>
          </a:xfrm>
          <a:custGeom>
            <a:avLst/>
            <a:gdLst>
              <a:gd name="connsiteX0" fmla="*/ 201705 w 826994"/>
              <a:gd name="connsiteY0" fmla="*/ 0 h 1465729"/>
              <a:gd name="connsiteX1" fmla="*/ 0 w 826994"/>
              <a:gd name="connsiteY1" fmla="*/ 100853 h 1465729"/>
              <a:gd name="connsiteX2" fmla="*/ 107576 w 826994"/>
              <a:gd name="connsiteY2" fmla="*/ 430305 h 1465729"/>
              <a:gd name="connsiteX3" fmla="*/ 174811 w 826994"/>
              <a:gd name="connsiteY3" fmla="*/ 719417 h 1465729"/>
              <a:gd name="connsiteX4" fmla="*/ 221876 w 826994"/>
              <a:gd name="connsiteY4" fmla="*/ 995082 h 1465729"/>
              <a:gd name="connsiteX5" fmla="*/ 363070 w 826994"/>
              <a:gd name="connsiteY5" fmla="*/ 1250576 h 1465729"/>
              <a:gd name="connsiteX6" fmla="*/ 578223 w 826994"/>
              <a:gd name="connsiteY6" fmla="*/ 1465729 h 1465729"/>
              <a:gd name="connsiteX7" fmla="*/ 826994 w 826994"/>
              <a:gd name="connsiteY7" fmla="*/ 1230405 h 1465729"/>
              <a:gd name="connsiteX8" fmla="*/ 591670 w 826994"/>
              <a:gd name="connsiteY8" fmla="*/ 974911 h 1465729"/>
              <a:gd name="connsiteX9" fmla="*/ 531158 w 826994"/>
              <a:gd name="connsiteY9" fmla="*/ 685800 h 1465729"/>
              <a:gd name="connsiteX10" fmla="*/ 416858 w 826994"/>
              <a:gd name="connsiteY10" fmla="*/ 302558 h 1465729"/>
              <a:gd name="connsiteX11" fmla="*/ 201705 w 826994"/>
              <a:gd name="connsiteY11" fmla="*/ 0 h 1465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994" h="1465729">
                <a:moveTo>
                  <a:pt x="201705" y="0"/>
                </a:moveTo>
                <a:lnTo>
                  <a:pt x="0" y="100853"/>
                </a:lnTo>
                <a:lnTo>
                  <a:pt x="107576" y="430305"/>
                </a:lnTo>
                <a:lnTo>
                  <a:pt x="174811" y="719417"/>
                </a:lnTo>
                <a:lnTo>
                  <a:pt x="221876" y="995082"/>
                </a:lnTo>
                <a:lnTo>
                  <a:pt x="363070" y="1250576"/>
                </a:lnTo>
                <a:lnTo>
                  <a:pt x="578223" y="1465729"/>
                </a:lnTo>
                <a:lnTo>
                  <a:pt x="826994" y="1230405"/>
                </a:lnTo>
                <a:lnTo>
                  <a:pt x="591670" y="974911"/>
                </a:lnTo>
                <a:lnTo>
                  <a:pt x="531158" y="685800"/>
                </a:lnTo>
                <a:lnTo>
                  <a:pt x="416858" y="302558"/>
                </a:lnTo>
                <a:lnTo>
                  <a:pt x="201705" y="0"/>
                </a:lnTo>
                <a:close/>
              </a:path>
            </a:pathLst>
          </a:custGeom>
          <a:solidFill>
            <a:srgbClr val="FF0000">
              <a:alpha val="50196"/>
            </a:srgbClr>
          </a:solidFill>
        </p:spPr>
        <p:style>
          <a:lnRef idx="2">
            <a:schemeClr val="accent1">
              <a:shade val="50000"/>
            </a:schemeClr>
          </a:lnRef>
          <a:fillRef idx="1">
            <a:schemeClr val="accent1"/>
          </a:fillRef>
          <a:effectRef idx="0">
            <a:schemeClr val="accent1"/>
          </a:effectRef>
          <a:fontRef idx="minor">
            <a:schemeClr val="lt1"/>
          </a:fontRef>
        </p:style>
        <p:txBody>
          <a:bodyPr lIns="50790" tIns="25395" rIns="50790" bIns="25395" anchor="ctr"/>
          <a:lstStyle/>
          <a:p>
            <a:pPr algn="ctr" eaLnBrk="1" fontAlgn="auto" hangingPunct="1">
              <a:spcBef>
                <a:spcPts val="0"/>
              </a:spcBef>
              <a:spcAft>
                <a:spcPts val="0"/>
              </a:spcAft>
              <a:defRPr/>
            </a:pPr>
            <a:endParaRPr lang="en-US"/>
          </a:p>
        </p:txBody>
      </p:sp>
      <p:pic>
        <p:nvPicPr>
          <p:cNvPr id="20487" name="Picture 8" descr="C:\Users\maryam\Desktop\kk.jpg"/>
          <p:cNvPicPr>
            <a:picLocks noChangeAspect="1" noChangeArrowheads="1"/>
          </p:cNvPicPr>
          <p:nvPr/>
        </p:nvPicPr>
        <p:blipFill>
          <a:blip r:embed="rId3" cstate="print">
            <a:extLst>
              <a:ext uri="{28A0092B-C50C-407E-A947-70E740481C1C}">
                <a14:useLocalDpi xmlns:a14="http://schemas.microsoft.com/office/drawing/2010/main" val="0"/>
              </a:ext>
            </a:extLst>
          </a:blip>
          <a:srcRect l="12534" t="21474" r="16592" b="11890"/>
          <a:stretch>
            <a:fillRect/>
          </a:stretch>
        </p:blipFill>
        <p:spPr bwMode="auto">
          <a:xfrm>
            <a:off x="3665538" y="2681288"/>
            <a:ext cx="1735137"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8" name="Picture 5" descr="D:\maryam\project arshad\kargah mahalleh\ax farahzad.maryam\101NIKON\DSCN414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19500" y="3497263"/>
            <a:ext cx="1754188" cy="98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rot="16200000">
            <a:off x="2005941" y="4306396"/>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TextBox 8"/>
          <p:cNvSpPr txBox="1"/>
          <p:nvPr/>
        </p:nvSpPr>
        <p:spPr>
          <a:xfrm>
            <a:off x="114300" y="6296025"/>
            <a:ext cx="44196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تحلیل و ارزیابی اطلاعات به روش</a:t>
            </a:r>
            <a:r>
              <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SWOT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aphicFrame>
        <p:nvGraphicFramePr>
          <p:cNvPr id="2" name="Table 1"/>
          <p:cNvGraphicFramePr>
            <a:graphicFrameLocks noGrp="1"/>
          </p:cNvGraphicFramePr>
          <p:nvPr/>
        </p:nvGraphicFramePr>
        <p:xfrm>
          <a:off x="217685" y="299335"/>
          <a:ext cx="8708633" cy="5762774"/>
        </p:xfrm>
        <a:graphic>
          <a:graphicData uri="http://schemas.openxmlformats.org/drawingml/2006/table">
            <a:tbl>
              <a:tblPr firstRow="1" bandRow="1">
                <a:tableStyleId>{5940675A-B579-460E-94D1-54222C63F5DA}</a:tableStyleId>
              </a:tblPr>
              <a:tblGrid>
                <a:gridCol w="1587511"/>
                <a:gridCol w="1768941"/>
                <a:gridCol w="1859656"/>
                <a:gridCol w="1814298"/>
                <a:gridCol w="1171375"/>
                <a:gridCol w="506852"/>
              </a:tblGrid>
              <a:tr h="272145">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300" dirty="0">
                          <a:effectLst>
                            <a:outerShdw blurRad="38100" dist="38100" dir="2700000" algn="tl">
                              <a:srgbClr val="000000">
                                <a:alpha val="43137"/>
                              </a:srgbClr>
                            </a:outerShdw>
                          </a:effectLst>
                          <a:cs typeface="B Homa" pitchFamily="2" charset="-78"/>
                        </a:rPr>
                        <a:t>تهدیدها</a:t>
                      </a:r>
                      <a:endParaRPr lang="en-US" sz="13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c>
                  <a:txBody>
                    <a:bodyPr/>
                    <a:lstStyle/>
                    <a:p>
                      <a:pPr algn="ctr"/>
                      <a:r>
                        <a:rPr lang="fa-IR" sz="1300" dirty="0">
                          <a:effectLst>
                            <a:outerShdw blurRad="38100" dist="38100" dir="2700000" algn="tl">
                              <a:srgbClr val="000000">
                                <a:alpha val="43137"/>
                              </a:srgbClr>
                            </a:outerShdw>
                          </a:effectLst>
                          <a:cs typeface="B Homa" pitchFamily="2" charset="-78"/>
                        </a:rPr>
                        <a:t>فرصت ها</a:t>
                      </a:r>
                      <a:endParaRPr lang="en-US" sz="13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c>
                  <a:txBody>
                    <a:bodyPr/>
                    <a:lstStyle/>
                    <a:p>
                      <a:pPr algn="ctr" rtl="1">
                        <a:buFont typeface="Arial" pitchFamily="34" charset="0"/>
                        <a:buNone/>
                      </a:pPr>
                      <a:r>
                        <a:rPr lang="fa-IR" sz="1300" dirty="0">
                          <a:effectLst>
                            <a:outerShdw blurRad="38100" dist="38100" dir="2700000" algn="tl">
                              <a:srgbClr val="000000">
                                <a:alpha val="43137"/>
                              </a:srgbClr>
                            </a:outerShdw>
                          </a:effectLst>
                          <a:cs typeface="B Homa" pitchFamily="2" charset="-78"/>
                        </a:rPr>
                        <a:t>نقاط</a:t>
                      </a:r>
                      <a:r>
                        <a:rPr lang="fa-IR" sz="1300" baseline="0" dirty="0">
                          <a:effectLst>
                            <a:outerShdw blurRad="38100" dist="38100" dir="2700000" algn="tl">
                              <a:srgbClr val="000000">
                                <a:alpha val="43137"/>
                              </a:srgbClr>
                            </a:outerShdw>
                          </a:effectLst>
                          <a:cs typeface="B Homa" pitchFamily="2" charset="-78"/>
                        </a:rPr>
                        <a:t> ضعف</a:t>
                      </a:r>
                      <a:endParaRPr lang="en-US" sz="13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c>
                  <a:txBody>
                    <a:bodyPr/>
                    <a:lstStyle/>
                    <a:p>
                      <a:pPr algn="ctr" rtl="1">
                        <a:buFont typeface="Arial" pitchFamily="34" charset="0"/>
                        <a:buNone/>
                      </a:pPr>
                      <a:r>
                        <a:rPr lang="fa-IR" sz="1300" dirty="0">
                          <a:effectLst>
                            <a:outerShdw blurRad="38100" dist="38100" dir="2700000" algn="tl">
                              <a:srgbClr val="000000">
                                <a:alpha val="43137"/>
                              </a:srgbClr>
                            </a:outerShdw>
                          </a:effectLst>
                          <a:cs typeface="B Homa" pitchFamily="2" charset="-78"/>
                        </a:rPr>
                        <a:t>نقاط</a:t>
                      </a:r>
                      <a:r>
                        <a:rPr lang="fa-IR" sz="1300" baseline="0" dirty="0">
                          <a:effectLst>
                            <a:outerShdw blurRad="38100" dist="38100" dir="2700000" algn="tl">
                              <a:srgbClr val="000000">
                                <a:alpha val="43137"/>
                              </a:srgbClr>
                            </a:outerShdw>
                          </a:effectLst>
                          <a:cs typeface="B Homa" pitchFamily="2" charset="-78"/>
                        </a:rPr>
                        <a:t> قوت</a:t>
                      </a:r>
                      <a:endParaRPr lang="en-US" sz="13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235" rtl="1" eaLnBrk="1" fontAlgn="auto" latinLnBrk="0" hangingPunct="1">
                        <a:lnSpc>
                          <a:spcPct val="100000"/>
                        </a:lnSpc>
                        <a:spcBef>
                          <a:spcPts val="0"/>
                        </a:spcBef>
                        <a:spcAft>
                          <a:spcPts val="0"/>
                        </a:spcAft>
                        <a:buClrTx/>
                        <a:buSzTx/>
                        <a:buFont typeface="Arial" pitchFamily="34" charset="0"/>
                        <a:buNone/>
                        <a:tabLst/>
                        <a:defRPr/>
                      </a:pPr>
                      <a:r>
                        <a:rPr lang="fa-IR" sz="1300" dirty="0">
                          <a:effectLst>
                            <a:outerShdw blurRad="38100" dist="38100" dir="2700000" algn="tl">
                              <a:srgbClr val="000000">
                                <a:alpha val="43137"/>
                              </a:srgbClr>
                            </a:outerShdw>
                          </a:effectLst>
                          <a:cs typeface="B Homa" pitchFamily="2" charset="-78"/>
                        </a:rPr>
                        <a:t>اهداف</a:t>
                      </a:r>
                      <a:endParaRPr lang="en-US" sz="13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1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r>
              <a:tr h="1069850">
                <a:tc rowSpan="6">
                  <a:txBody>
                    <a:bodyPr/>
                    <a:lstStyle/>
                    <a:p>
                      <a:pPr algn="just" rtl="1"/>
                      <a:endParaRPr lang="en-US" sz="900" b="0" dirty="0">
                        <a:cs typeface="B Homa" pitchFamily="2" charset="-78"/>
                      </a:endParaRP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200" b="1" dirty="0">
                          <a:cs typeface="B Mitra" pitchFamily="2" charset="-78"/>
                        </a:rPr>
                        <a:t>فرصت بازیابی هویتی فرحزاد از طریق احیای فضاهای حاشيه رودخانه</a:t>
                      </a:r>
                    </a:p>
                    <a:p>
                      <a:pPr algn="ctr"/>
                      <a:endParaRPr lang="en-US" sz="1200" b="1" dirty="0">
                        <a:cs typeface="B Mitra" pitchFamily="2" charset="-78"/>
                      </a:endParaRPr>
                    </a:p>
                  </a:txBody>
                  <a:tcPr marL="99060" marR="99060" marT="28575" marB="28575"/>
                </a:tc>
                <a:tc>
                  <a:txBody>
                    <a:bodyPr/>
                    <a:lstStyle/>
                    <a:p>
                      <a:pPr algn="just" rtl="1">
                        <a:lnSpc>
                          <a:spcPct val="100000"/>
                        </a:lnSpc>
                        <a:buFont typeface="Arial" pitchFamily="34" charset="0"/>
                        <a:buNone/>
                      </a:pPr>
                      <a:r>
                        <a:rPr lang="fa-IR" sz="1200" b="1" dirty="0">
                          <a:cs typeface="B Mitra" pitchFamily="2" charset="-78"/>
                        </a:rPr>
                        <a:t>تبديل شدن قسمت هاي عمده رود – دره به محيطي نا امن وآلوده به کاهش نقش هویتی آن در تصویر ذهنی مردم</a:t>
                      </a:r>
                      <a:r>
                        <a:rPr lang="fa-IR" sz="1200" b="1" baseline="0" dirty="0">
                          <a:cs typeface="B Mitra" pitchFamily="2" charset="-78"/>
                        </a:rPr>
                        <a:t> </a:t>
                      </a:r>
                      <a:r>
                        <a:rPr lang="fa-IR" sz="1200" b="1" dirty="0">
                          <a:cs typeface="B Mitra" pitchFamily="2" charset="-78"/>
                        </a:rPr>
                        <a:t>انجامیده است </a:t>
                      </a:r>
                      <a:endParaRPr lang="en-US" sz="1200" b="1" dirty="0">
                        <a:cs typeface="B Mitra" pitchFamily="2" charset="-78"/>
                      </a:endParaRPr>
                    </a:p>
                  </a:txBody>
                  <a:tcPr marL="99060" marR="99060" marT="28575" marB="28575"/>
                </a:tc>
                <a:tc>
                  <a:txBody>
                    <a:bodyPr/>
                    <a:lstStyle/>
                    <a:p>
                      <a:pPr algn="just" rtl="1">
                        <a:lnSpc>
                          <a:spcPct val="100000"/>
                        </a:lnSpc>
                        <a:buClr>
                          <a:srgbClr val="9EB66A"/>
                        </a:buClr>
                        <a:buFont typeface="Arial" pitchFamily="34" charset="0"/>
                        <a:buNone/>
                      </a:pPr>
                      <a:r>
                        <a:rPr lang="fa-IR" sz="1200" b="1" dirty="0">
                          <a:cs typeface="B Mitra" pitchFamily="2" charset="-78"/>
                        </a:rPr>
                        <a:t>کوهستان</a:t>
                      </a:r>
                      <a:r>
                        <a:rPr lang="fa-IR" sz="1200" b="1" baseline="0" dirty="0">
                          <a:cs typeface="B Mitra" pitchFamily="2" charset="-78"/>
                        </a:rPr>
                        <a:t> و لبه خوانای آن در قسمت شرق و شمال و نیز پتانسیل گردشگری آن نقشی هویتی برای فرحزاد دارد.</a:t>
                      </a:r>
                      <a:endParaRPr lang="fa-IR" sz="1200" b="1" dirty="0">
                        <a:cs typeface="B Mitra" pitchFamily="2" charset="-78"/>
                      </a:endParaRPr>
                    </a:p>
                  </a:txBody>
                  <a:tcPr marL="99060" marR="99060" marT="28575" marB="28575"/>
                </a:tc>
                <a:tc rowSpan="6">
                  <a:txBody>
                    <a:bodyPr/>
                    <a:lstStyle/>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r>
                        <a:rPr lang="fa-IR" sz="1500" dirty="0">
                          <a:effectLst>
                            <a:outerShdw blurRad="38100" dist="38100" dir="2700000" algn="tl">
                              <a:srgbClr val="000000">
                                <a:alpha val="43137"/>
                              </a:srgbClr>
                            </a:outerShdw>
                          </a:effectLst>
                          <a:cs typeface="B Homa" pitchFamily="2" charset="-78"/>
                        </a:rPr>
                        <a:t>هویت</a:t>
                      </a:r>
                      <a:endParaRPr lang="en-US" sz="15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b="1" dirty="0">
                        <a:effectLst>
                          <a:outerShdw blurRad="38100" dist="38100" dir="2700000" algn="tl">
                            <a:srgbClr val="000000">
                              <a:alpha val="43137"/>
                            </a:srgbClr>
                          </a:outerShdw>
                        </a:effectLst>
                        <a:cs typeface="B Homa" pitchFamily="2" charset="-78"/>
                      </a:endParaRPr>
                    </a:p>
                  </a:txBody>
                  <a:tcPr marL="99060" marR="99060" marT="28575" marB="28575"/>
                </a:tc>
                <a:tc rowSpan="6">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500" dirty="0">
                          <a:effectLst>
                            <a:outerShdw blurRad="38100" dist="38100" dir="2700000" algn="tl">
                              <a:srgbClr val="000000">
                                <a:alpha val="43137"/>
                              </a:srgbClr>
                            </a:outerShdw>
                          </a:effectLst>
                          <a:cs typeface="B Homa" pitchFamily="2" charset="-78"/>
                        </a:rPr>
                        <a:t>بعد مورفولوژی</a:t>
                      </a:r>
                      <a:endParaRPr lang="fa-IR" sz="1500" b="1" dirty="0">
                        <a:effectLst>
                          <a:outerShdw blurRad="38100" dist="38100" dir="2700000" algn="tl">
                            <a:srgbClr val="000000">
                              <a:alpha val="43137"/>
                            </a:srgbClr>
                          </a:outerShdw>
                        </a:effectLst>
                        <a:cs typeface="B Homa" pitchFamily="2" charset="-78"/>
                      </a:endParaRPr>
                    </a:p>
                  </a:txBody>
                  <a:tcPr marL="99060" marR="99060" marT="28575" marB="28575" vert="vert270"/>
                </a:tc>
              </a:tr>
              <a:tr h="980762">
                <a:tc vMerge="1">
                  <a:txBody>
                    <a:bodyPr/>
                    <a:lstStyle/>
                    <a:p>
                      <a:pPr algn="ctr"/>
                      <a:endParaRPr lang="en-US" sz="1900" b="0" dirty="0">
                        <a:cs typeface="B Homa" pitchFamily="2" charset="-78"/>
                      </a:endParaRPr>
                    </a:p>
                  </a:txBody>
                  <a:tcPr marL="156020" marR="156020" marT="60008" marB="60008"/>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200" b="1" dirty="0">
                          <a:cs typeface="B Mitra" pitchFamily="2" charset="-78"/>
                        </a:rPr>
                        <a:t>فرصت بازیابی هویتی فرحزاد از طریق احیای چشمه ها و جریانهای آب موجود در آن</a:t>
                      </a:r>
                    </a:p>
                    <a:p>
                      <a:pPr algn="just" rtl="1"/>
                      <a:endParaRPr lang="en-US" sz="1200" b="1" dirty="0">
                        <a:cs typeface="B Mitra" pitchFamily="2" charset="-78"/>
                      </a:endParaRP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Tx/>
                        <a:buSzTx/>
                        <a:buFont typeface="Arial" pitchFamily="34" charset="0"/>
                        <a:buNone/>
                        <a:tabLst/>
                        <a:defRPr/>
                      </a:pPr>
                      <a:r>
                        <a:rPr lang="fa-IR" sz="1200" b="1" dirty="0">
                          <a:cs typeface="B Mitra" pitchFamily="2" charset="-78"/>
                        </a:rPr>
                        <a:t>بسته شدن چشم انداز رودخانه به دلیل ساخت و سازها و کاهش نقش هویتی آن</a:t>
                      </a:r>
                    </a:p>
                    <a:p>
                      <a:pPr algn="just" rtl="1">
                        <a:lnSpc>
                          <a:spcPct val="100000"/>
                        </a:lnSpc>
                        <a:buFont typeface="Arial" pitchFamily="34" charset="0"/>
                        <a:buNone/>
                      </a:pPr>
                      <a:endParaRPr lang="en-US" sz="1200" b="1" dirty="0">
                        <a:cs typeface="B Mitra" pitchFamily="2" charset="-78"/>
                      </a:endParaRP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1200" b="1" dirty="0">
                          <a:cs typeface="B Mitra" pitchFamily="2" charset="-78"/>
                        </a:rPr>
                        <a:t>رود دره</a:t>
                      </a:r>
                      <a:r>
                        <a:rPr lang="fa-IR" sz="1200" b="1" baseline="0" dirty="0">
                          <a:cs typeface="B Mitra" pitchFamily="2" charset="-78"/>
                        </a:rPr>
                        <a:t> و لبه خوانای آن در قسمت غرب نقشی هویتی برای فرحزاد دارد.</a:t>
                      </a:r>
                      <a:endParaRPr lang="fa-IR" sz="1200" b="1" dirty="0">
                        <a:cs typeface="B Mitra" pitchFamily="2" charset="-78"/>
                      </a:endParaRPr>
                    </a:p>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endParaRPr lang="en-US" sz="1200" b="1" dirty="0">
                        <a:cs typeface="B Mitra" pitchFamily="2" charset="-78"/>
                      </a:endParaRPr>
                    </a:p>
                  </a:txBody>
                  <a:tcPr marL="99060" marR="99060" marT="28575" marB="28575"/>
                </a:tc>
                <a:tc vMerge="1">
                  <a:txBody>
                    <a:bodyPr/>
                    <a:lstStyle/>
                    <a:p>
                      <a:endParaRPr lang="en-US"/>
                    </a:p>
                  </a:txBody>
                  <a:tcPr/>
                </a:tc>
                <a:tc vMerge="1">
                  <a:txBody>
                    <a:bodyPr/>
                    <a:lstStyle/>
                    <a:p>
                      <a:endParaRPr lang="en-US"/>
                    </a:p>
                  </a:txBody>
                  <a:tcPr/>
                </a:tc>
              </a:tr>
              <a:tr h="980762">
                <a:tc vMerge="1">
                  <a:txBody>
                    <a:bodyPr/>
                    <a:lstStyle/>
                    <a:p>
                      <a:pPr algn="ctr"/>
                      <a:endParaRPr lang="en-US" sz="1900" b="0" dirty="0">
                        <a:cs typeface="B Homa" pitchFamily="2" charset="-78"/>
                      </a:endParaRPr>
                    </a:p>
                  </a:txBody>
                  <a:tcPr marL="156020" marR="156020" marT="60008" marB="60008"/>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200" b="1" dirty="0">
                          <a:cs typeface="B Mitra" pitchFamily="2" charset="-78"/>
                        </a:rPr>
                        <a:t>فرصت هویت یابی فرحزاد از طریق طراحی</a:t>
                      </a:r>
                      <a:r>
                        <a:rPr lang="fa-IR" sz="1200" b="1" baseline="0" dirty="0">
                          <a:cs typeface="B Mitra" pitchFamily="2" charset="-78"/>
                        </a:rPr>
                        <a:t> مناسب مسیرهای گردشگری در کوههای شمال و شرق</a:t>
                      </a:r>
                      <a:endParaRPr lang="fa-IR" sz="1200" b="1" dirty="0">
                        <a:cs typeface="B Mitra" pitchFamily="2" charset="-78"/>
                      </a:endParaRPr>
                    </a:p>
                    <a:p>
                      <a:pPr algn="just" rtl="1"/>
                      <a:endParaRPr lang="en-US" sz="1200" b="1" dirty="0">
                        <a:cs typeface="B Mitra" pitchFamily="2" charset="-78"/>
                      </a:endParaRP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Tx/>
                        <a:buSzTx/>
                        <a:buFont typeface="Arial" pitchFamily="34" charset="0"/>
                        <a:buNone/>
                        <a:tabLst/>
                        <a:defRPr/>
                      </a:pPr>
                      <a:r>
                        <a:rPr lang="fa-IR" sz="1200" b="1" dirty="0">
                          <a:cs typeface="B Mitra" pitchFamily="2" charset="-78"/>
                        </a:rPr>
                        <a:t>از بین رفتن نقش هویتی چشمه های فرحزاد</a:t>
                      </a:r>
                      <a:endParaRPr lang="en-US" sz="1200" b="1" dirty="0">
                        <a:cs typeface="B Mitra" pitchFamily="2" charset="-78"/>
                      </a:endParaRPr>
                    </a:p>
                    <a:p>
                      <a:pPr algn="just" rtl="1">
                        <a:lnSpc>
                          <a:spcPct val="100000"/>
                        </a:lnSpc>
                        <a:buFont typeface="Arial" pitchFamily="34" charset="0"/>
                        <a:buNone/>
                      </a:pPr>
                      <a:endParaRPr lang="en-US" sz="1200" b="1" dirty="0">
                        <a:cs typeface="B Mitra" pitchFamily="2" charset="-78"/>
                      </a:endParaRP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1200" b="1" baseline="0" dirty="0">
                          <a:cs typeface="B Mitra" pitchFamily="2" charset="-78"/>
                        </a:rPr>
                        <a:t>لبه خوانای برحزاد در قسمت جنوب در اتصال با بزرگراه یادگار امام نقشی هویتی برای فرحزاد دارد.</a:t>
                      </a:r>
                      <a:endParaRPr lang="fa-IR" sz="1200" b="1" dirty="0">
                        <a:cs typeface="B Mitra" pitchFamily="2" charset="-78"/>
                      </a:endParaRPr>
                    </a:p>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endParaRPr lang="en-US" sz="1200" b="1" dirty="0">
                        <a:cs typeface="B Mitr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r>
              <a:tr h="1088579">
                <a:tc vMerge="1">
                  <a:txBody>
                    <a:bodyPr/>
                    <a:lstStyle/>
                    <a:p>
                      <a:endParaRPr lang="en-US"/>
                    </a:p>
                  </a:txBody>
                  <a:tcPr/>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200" b="1" dirty="0">
                          <a:cs typeface="B Mitra" pitchFamily="2" charset="-78"/>
                        </a:rPr>
                        <a:t>فرصت بازیابی هویتی فرحزاد از طریق احیای راه امام زاده داوود</a:t>
                      </a:r>
                    </a:p>
                    <a:p>
                      <a:pPr algn="just" rtl="1"/>
                      <a:endParaRPr lang="en-US" sz="1200" b="1" dirty="0">
                        <a:cs typeface="B Mitra" pitchFamily="2" charset="-78"/>
                      </a:endParaRPr>
                    </a:p>
                  </a:txBody>
                  <a:tcPr marL="99060" marR="99060" marT="28575" marB="28575"/>
                </a:tc>
                <a:tc rowSpan="3">
                  <a:txBody>
                    <a:bodyPr/>
                    <a:lstStyle/>
                    <a:p>
                      <a:pPr algn="just" rtl="1">
                        <a:lnSpc>
                          <a:spcPct val="100000"/>
                        </a:lnSpc>
                        <a:buFont typeface="Arial" pitchFamily="34" charset="0"/>
                        <a:buNone/>
                      </a:pPr>
                      <a:endParaRPr lang="en-US" sz="1200" b="1" dirty="0">
                        <a:cs typeface="B Mitra" pitchFamily="2" charset="-78"/>
                      </a:endParaRP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1200" b="1" dirty="0">
                          <a:cs typeface="B Mitra" pitchFamily="2" charset="-78"/>
                        </a:rPr>
                        <a:t>خیابان فرحزادی و رستورانها به عنوان محور اصلی فرحزاد و پهنه گردشگری نقش</a:t>
                      </a:r>
                      <a:r>
                        <a:rPr lang="fa-IR" sz="1200" b="1" baseline="0" dirty="0">
                          <a:cs typeface="B Mitra" pitchFamily="2" charset="-78"/>
                        </a:rPr>
                        <a:t> هویتی در محله دارد.</a:t>
                      </a:r>
                      <a:endParaRPr lang="fa-IR" sz="1200" b="1" dirty="0">
                        <a:cs typeface="B Mitra" pitchFamily="2" charset="-78"/>
                      </a:endParaRPr>
                    </a:p>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endParaRPr lang="en-US" sz="1200" b="1" dirty="0">
                        <a:cs typeface="B Mitra" pitchFamily="2" charset="-78"/>
                      </a:endParaRPr>
                    </a:p>
                  </a:txBody>
                  <a:tcPr marL="99060" marR="99060" marT="28575" marB="28575"/>
                </a:tc>
                <a:tc vMerge="1">
                  <a:txBody>
                    <a:bodyPr/>
                    <a:lstStyle/>
                    <a:p>
                      <a:endParaRPr lang="en-US"/>
                    </a:p>
                  </a:txBody>
                  <a:tcPr/>
                </a:tc>
                <a:tc vMerge="1">
                  <a:txBody>
                    <a:bodyPr/>
                    <a:lstStyle/>
                    <a:p>
                      <a:endParaRPr lang="en-US"/>
                    </a:p>
                  </a:txBody>
                  <a:tcPr/>
                </a:tc>
              </a:tr>
              <a:tr h="582006">
                <a:tc vMerge="1">
                  <a:txBody>
                    <a:bodyPr/>
                    <a:lstStyle/>
                    <a:p>
                      <a:endParaRPr lang="en-US"/>
                    </a:p>
                  </a:txBody>
                  <a:tcPr/>
                </a:tc>
                <a:tc rowSpan="2">
                  <a:txBody>
                    <a:bodyPr/>
                    <a:lstStyle/>
                    <a:p>
                      <a:pPr algn="just" rtl="1"/>
                      <a:endParaRPr lang="en-US" sz="1200" b="1" dirty="0">
                        <a:cs typeface="B Mitra" pitchFamily="2" charset="-78"/>
                      </a:endParaRPr>
                    </a:p>
                  </a:txBody>
                  <a:tcPr marL="99060" marR="99060" marT="28575" marB="28575"/>
                </a:tc>
                <a:tc vMerge="1">
                  <a:txBody>
                    <a:bodyPr/>
                    <a:lstStyle/>
                    <a:p>
                      <a:pPr algn="just" rtl="1">
                        <a:lnSpc>
                          <a:spcPct val="100000"/>
                        </a:lnSpc>
                        <a:buFont typeface="Arial" pitchFamily="34" charset="0"/>
                        <a:buNone/>
                      </a:pPr>
                      <a:endParaRPr lang="en-US" sz="1900" b="0" dirty="0">
                        <a:cs typeface="B Homa" pitchFamily="2" charset="-78"/>
                      </a:endParaRPr>
                    </a:p>
                  </a:txBody>
                  <a:tcPr marL="156020" marR="156020" marT="60008" marB="60008"/>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1200" b="1" dirty="0">
                          <a:cs typeface="B Mitra" pitchFamily="2" charset="-78"/>
                        </a:rPr>
                        <a:t>میدان فرحزاد نقشی هویتی در</a:t>
                      </a:r>
                      <a:r>
                        <a:rPr lang="fa-IR" sz="1200" b="1" baseline="0" dirty="0">
                          <a:cs typeface="B Mitra" pitchFamily="2" charset="-78"/>
                        </a:rPr>
                        <a:t> تصویر ذهنی مردم دارد.</a:t>
                      </a:r>
                      <a:endParaRPr lang="en-US" sz="1200" b="1" dirty="0">
                        <a:cs typeface="B Mitra" pitchFamily="2" charset="-78"/>
                      </a:endParaRPr>
                    </a:p>
                  </a:txBody>
                  <a:tcPr marL="99060" marR="99060" marT="28575" marB="28575"/>
                </a:tc>
                <a:tc vMerge="1">
                  <a:txBody>
                    <a:bodyPr/>
                    <a:lstStyle/>
                    <a:p>
                      <a:endParaRPr lang="en-US"/>
                    </a:p>
                  </a:txBody>
                  <a:tcPr/>
                </a:tc>
                <a:tc vMerge="1">
                  <a:txBody>
                    <a:bodyPr/>
                    <a:lstStyle/>
                    <a:p>
                      <a:endParaRPr lang="en-US"/>
                    </a:p>
                  </a:txBody>
                  <a:tcPr/>
                </a:tc>
              </a:tr>
              <a:tr h="774954">
                <a:tc vMerge="1">
                  <a:txBody>
                    <a:bodyPr/>
                    <a:lstStyle/>
                    <a:p>
                      <a:endParaRPr lang="en-US"/>
                    </a:p>
                  </a:txBody>
                  <a:tcPr/>
                </a:tc>
                <a:tc vMerge="1">
                  <a:txBody>
                    <a:bodyPr/>
                    <a:lstStyle/>
                    <a:p>
                      <a:endParaRPr lang="en-US" sz="1900" dirty="0"/>
                    </a:p>
                  </a:txBody>
                  <a:tcPr marL="156020" marR="156020" marT="60008" marB="60008"/>
                </a:tc>
                <a:tc vMerge="1">
                  <a:txBody>
                    <a:bodyPr/>
                    <a:lstStyle/>
                    <a:p>
                      <a:pPr algn="just" rtl="1">
                        <a:lnSpc>
                          <a:spcPct val="200000"/>
                        </a:lnSpc>
                        <a:buFont typeface="Arial" pitchFamily="34" charset="0"/>
                        <a:buNone/>
                      </a:pPr>
                      <a:endParaRPr lang="en-US" sz="1900" b="0" dirty="0">
                        <a:cs typeface="B Homa" pitchFamily="2" charset="-78"/>
                      </a:endParaRPr>
                    </a:p>
                  </a:txBody>
                  <a:tcPr marL="156020" marR="156020" marT="60008" marB="60008"/>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1200" b="1" dirty="0">
                          <a:cs typeface="B Mitra" pitchFamily="2" charset="-78"/>
                        </a:rPr>
                        <a:t>وجود عناصر مذهبی به هویت بخشی محدوده کمک کرده است.</a:t>
                      </a:r>
                    </a:p>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endParaRPr lang="en-US" sz="1200" b="1" dirty="0">
                        <a:cs typeface="B Mitra" pitchFamily="2" charset="-78"/>
                      </a:endParaRPr>
                    </a:p>
                  </a:txBody>
                  <a:tcPr marL="99060" marR="99060" marT="28575" marB="28575"/>
                </a:tc>
                <a:tc vMerge="1">
                  <a:txBody>
                    <a:bodyPr/>
                    <a:lstStyle/>
                    <a:p>
                      <a:endParaRPr lang="en-US"/>
                    </a:p>
                  </a:txBody>
                  <a:tcPr/>
                </a:tc>
                <a:tc vMerge="1">
                  <a:txBody>
                    <a:bodyPr/>
                    <a:lstStyle/>
                    <a:p>
                      <a:endParaRPr lang="en-US"/>
                    </a:p>
                  </a:txBody>
                  <a:tcPr/>
                </a:tc>
              </a:tr>
            </a:tbl>
          </a:graphicData>
        </a:graphic>
      </p:graphicFrame>
      <p:sp>
        <p:nvSpPr>
          <p:cNvPr id="3" name="Rectangle 2"/>
          <p:cNvSpPr/>
          <p:nvPr/>
        </p:nvSpPr>
        <p:spPr>
          <a:xfrm rot="16200000">
            <a:off x="2005941" y="4306396"/>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 name="TextBox 3"/>
          <p:cNvSpPr txBox="1"/>
          <p:nvPr/>
        </p:nvSpPr>
        <p:spPr>
          <a:xfrm>
            <a:off x="114300" y="6296025"/>
            <a:ext cx="44196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تحلیل و ارزیابی اطلاعات به روش</a:t>
            </a:r>
            <a:r>
              <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SWOT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aphicFrame>
        <p:nvGraphicFramePr>
          <p:cNvPr id="2" name="Table 1"/>
          <p:cNvGraphicFramePr>
            <a:graphicFrameLocks noGrp="1"/>
          </p:cNvGraphicFramePr>
          <p:nvPr/>
        </p:nvGraphicFramePr>
        <p:xfrm>
          <a:off x="217685" y="495981"/>
          <a:ext cx="8708633" cy="3828844"/>
        </p:xfrm>
        <a:graphic>
          <a:graphicData uri="http://schemas.openxmlformats.org/drawingml/2006/table">
            <a:tbl>
              <a:tblPr firstRow="1" bandRow="1">
                <a:tableStyleId>{5940675A-B579-460E-94D1-54222C63F5DA}</a:tableStyleId>
              </a:tblPr>
              <a:tblGrid>
                <a:gridCol w="1587511"/>
                <a:gridCol w="1768941"/>
                <a:gridCol w="1859656"/>
                <a:gridCol w="1814298"/>
                <a:gridCol w="1171375"/>
                <a:gridCol w="506852"/>
              </a:tblGrid>
              <a:tr h="272145">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300" dirty="0">
                          <a:effectLst>
                            <a:outerShdw blurRad="38100" dist="38100" dir="2700000" algn="tl">
                              <a:srgbClr val="000000">
                                <a:alpha val="43137"/>
                              </a:srgbClr>
                            </a:outerShdw>
                          </a:effectLst>
                          <a:cs typeface="B Homa" pitchFamily="2" charset="-78"/>
                        </a:rPr>
                        <a:t>تهدیدها</a:t>
                      </a:r>
                      <a:endParaRPr lang="en-US" sz="13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c>
                  <a:txBody>
                    <a:bodyPr/>
                    <a:lstStyle/>
                    <a:p>
                      <a:pPr algn="ctr"/>
                      <a:r>
                        <a:rPr lang="fa-IR" sz="1300" dirty="0">
                          <a:effectLst>
                            <a:outerShdw blurRad="38100" dist="38100" dir="2700000" algn="tl">
                              <a:srgbClr val="000000">
                                <a:alpha val="43137"/>
                              </a:srgbClr>
                            </a:outerShdw>
                          </a:effectLst>
                          <a:cs typeface="B Homa" pitchFamily="2" charset="-78"/>
                        </a:rPr>
                        <a:t>فرصت ها</a:t>
                      </a:r>
                      <a:endParaRPr lang="en-US" sz="13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c>
                  <a:txBody>
                    <a:bodyPr/>
                    <a:lstStyle/>
                    <a:p>
                      <a:pPr algn="ctr" rtl="1">
                        <a:buFont typeface="Arial" pitchFamily="34" charset="0"/>
                        <a:buNone/>
                      </a:pPr>
                      <a:r>
                        <a:rPr lang="fa-IR" sz="1300" dirty="0">
                          <a:effectLst>
                            <a:outerShdw blurRad="38100" dist="38100" dir="2700000" algn="tl">
                              <a:srgbClr val="000000">
                                <a:alpha val="43137"/>
                              </a:srgbClr>
                            </a:outerShdw>
                          </a:effectLst>
                          <a:cs typeface="B Homa" pitchFamily="2" charset="-78"/>
                        </a:rPr>
                        <a:t>نقاط</a:t>
                      </a:r>
                      <a:r>
                        <a:rPr lang="fa-IR" sz="1300" baseline="0" dirty="0">
                          <a:effectLst>
                            <a:outerShdw blurRad="38100" dist="38100" dir="2700000" algn="tl">
                              <a:srgbClr val="000000">
                                <a:alpha val="43137"/>
                              </a:srgbClr>
                            </a:outerShdw>
                          </a:effectLst>
                          <a:cs typeface="B Homa" pitchFamily="2" charset="-78"/>
                        </a:rPr>
                        <a:t> ضعف</a:t>
                      </a:r>
                      <a:endParaRPr lang="en-US" sz="13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c>
                  <a:txBody>
                    <a:bodyPr/>
                    <a:lstStyle/>
                    <a:p>
                      <a:pPr algn="ctr" rtl="1">
                        <a:buFont typeface="Arial" pitchFamily="34" charset="0"/>
                        <a:buNone/>
                      </a:pPr>
                      <a:r>
                        <a:rPr lang="fa-IR" sz="1300" dirty="0">
                          <a:effectLst>
                            <a:outerShdw blurRad="38100" dist="38100" dir="2700000" algn="tl">
                              <a:srgbClr val="000000">
                                <a:alpha val="43137"/>
                              </a:srgbClr>
                            </a:outerShdw>
                          </a:effectLst>
                          <a:cs typeface="B Homa" pitchFamily="2" charset="-78"/>
                        </a:rPr>
                        <a:t>نقاط</a:t>
                      </a:r>
                      <a:r>
                        <a:rPr lang="fa-IR" sz="1300" baseline="0" dirty="0">
                          <a:effectLst>
                            <a:outerShdw blurRad="38100" dist="38100" dir="2700000" algn="tl">
                              <a:srgbClr val="000000">
                                <a:alpha val="43137"/>
                              </a:srgbClr>
                            </a:outerShdw>
                          </a:effectLst>
                          <a:cs typeface="B Homa" pitchFamily="2" charset="-78"/>
                        </a:rPr>
                        <a:t> قوت</a:t>
                      </a:r>
                      <a:endParaRPr lang="en-US" sz="13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235" rtl="1" eaLnBrk="1" fontAlgn="auto" latinLnBrk="0" hangingPunct="1">
                        <a:lnSpc>
                          <a:spcPct val="100000"/>
                        </a:lnSpc>
                        <a:spcBef>
                          <a:spcPts val="0"/>
                        </a:spcBef>
                        <a:spcAft>
                          <a:spcPts val="0"/>
                        </a:spcAft>
                        <a:buClrTx/>
                        <a:buSzTx/>
                        <a:buFont typeface="Arial" pitchFamily="34" charset="0"/>
                        <a:buNone/>
                        <a:tabLst/>
                        <a:defRPr/>
                      </a:pPr>
                      <a:r>
                        <a:rPr lang="fa-IR" sz="1300" dirty="0">
                          <a:effectLst>
                            <a:outerShdw blurRad="38100" dist="38100" dir="2700000" algn="tl">
                              <a:srgbClr val="000000">
                                <a:alpha val="43137"/>
                              </a:srgbClr>
                            </a:outerShdw>
                          </a:effectLst>
                          <a:cs typeface="B Homa" pitchFamily="2" charset="-78"/>
                        </a:rPr>
                        <a:t>اهداف</a:t>
                      </a:r>
                      <a:endParaRPr lang="en-US" sz="13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3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r>
              <a:tr h="1069850">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100" b="1" dirty="0">
                          <a:cs typeface="B Mitra" pitchFamily="2" charset="-78"/>
                        </a:rPr>
                        <a:t>وجود ساخت و سازهای غیر رسمی و حاشیه ای که بخش زیادی از بافت را در بر می گیرد.</a:t>
                      </a:r>
                    </a:p>
                    <a:p>
                      <a:pPr algn="just" rtl="1"/>
                      <a:endParaRPr lang="en-US" sz="1100" b="1" dirty="0">
                        <a:cs typeface="B Mitra" pitchFamily="2" charset="-78"/>
                      </a:endParaRPr>
                    </a:p>
                  </a:txBody>
                  <a:tcPr marL="99060" marR="99060" marT="28575" marB="28575"/>
                </a:tc>
                <a:tc>
                  <a:txBody>
                    <a:bodyPr/>
                    <a:lstStyle/>
                    <a:p>
                      <a:pPr marL="0" marR="0" indent="0" algn="ctr" defTabSz="1645920" rtl="0" eaLnBrk="1" fontAlgn="auto" latinLnBrk="0" hangingPunct="1">
                        <a:lnSpc>
                          <a:spcPct val="100000"/>
                        </a:lnSpc>
                        <a:spcBef>
                          <a:spcPts val="0"/>
                        </a:spcBef>
                        <a:spcAft>
                          <a:spcPts val="0"/>
                        </a:spcAft>
                        <a:buClrTx/>
                        <a:buSzTx/>
                        <a:buFontTx/>
                        <a:buNone/>
                        <a:tabLst/>
                        <a:defRPr/>
                      </a:pPr>
                      <a:r>
                        <a:rPr lang="fa-IR" sz="1100" b="1" dirty="0">
                          <a:cs typeface="B Mitra" pitchFamily="2" charset="-78"/>
                        </a:rPr>
                        <a:t>فرصت احیای فضاهای حاشيه رودخانه و نیز افزایش جاذبه های گردشگری و رونق اقتصادی محله که منزلت اجتماعی را به همراه دارد.</a:t>
                      </a:r>
                    </a:p>
                    <a:p>
                      <a:pPr algn="ctr"/>
                      <a:endParaRPr lang="en-US" sz="1100" b="1" dirty="0">
                        <a:cs typeface="B Mitra" pitchFamily="2" charset="-78"/>
                      </a:endParaRP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Tx/>
                        <a:buSzTx/>
                        <a:buFont typeface="Arial" pitchFamily="34" charset="0"/>
                        <a:buNone/>
                        <a:tabLst/>
                        <a:defRPr/>
                      </a:pPr>
                      <a:r>
                        <a:rPr lang="fa-IR" sz="1100" b="1" dirty="0">
                          <a:cs typeface="B Mitra" pitchFamily="2" charset="-78"/>
                        </a:rPr>
                        <a:t>تبديل شدن محدوده فرحزاد به پاره اي گسسته از سازمان و ساختار فضائي منطقه و محدوده ای  حاشيه نشين موجب شده مولفه منزلت اجتماعی در آن کاهش یابد.</a:t>
                      </a:r>
                    </a:p>
                    <a:p>
                      <a:pPr algn="just" rtl="1">
                        <a:lnSpc>
                          <a:spcPct val="100000"/>
                        </a:lnSpc>
                        <a:buFont typeface="Arial" pitchFamily="34" charset="0"/>
                        <a:buNone/>
                      </a:pPr>
                      <a:endParaRPr lang="en-US" sz="1100" b="1" dirty="0">
                        <a:cs typeface="B Mitra" pitchFamily="2" charset="-78"/>
                      </a:endParaRPr>
                    </a:p>
                  </a:txBody>
                  <a:tcPr marL="99060" marR="99060" marT="28575" marB="28575"/>
                </a:tc>
                <a:tc>
                  <a:txBody>
                    <a:bodyPr/>
                    <a:lstStyle/>
                    <a:p>
                      <a:pPr algn="just" rtl="1">
                        <a:lnSpc>
                          <a:spcPct val="100000"/>
                        </a:lnSpc>
                        <a:buClr>
                          <a:srgbClr val="9EB66A"/>
                        </a:buClr>
                        <a:buFont typeface="Arial" pitchFamily="34" charset="0"/>
                        <a:buNone/>
                      </a:pPr>
                      <a:r>
                        <a:rPr lang="fa-IR" sz="1100" b="1" dirty="0">
                          <a:cs typeface="B Mitra" pitchFamily="2" charset="-78"/>
                        </a:rPr>
                        <a:t>مکان</a:t>
                      </a:r>
                      <a:r>
                        <a:rPr lang="fa-IR" sz="1100" b="1" baseline="0" dirty="0">
                          <a:cs typeface="B Mitra" pitchFamily="2" charset="-78"/>
                        </a:rPr>
                        <a:t> جغرافیایی فرحزاد و قرارگیری آن در منطقه 2 شهر تهران در افزایش منزلت اجتماعی آن موثر است.</a:t>
                      </a:r>
                      <a:endParaRPr lang="fa-IR" sz="1100" b="1" dirty="0">
                        <a:cs typeface="B Mitra" pitchFamily="2" charset="-78"/>
                      </a:endParaRPr>
                    </a:p>
                  </a:txBody>
                  <a:tcPr marL="99060" marR="99060" marT="28575" marB="28575"/>
                </a:tc>
                <a:tc rowSpan="3">
                  <a:txBody>
                    <a:bodyPr/>
                    <a:lstStyle/>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5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r>
                        <a:rPr lang="fa-IR" sz="1500" dirty="0">
                          <a:effectLst>
                            <a:outerShdw blurRad="38100" dist="38100" dir="2700000" algn="tl">
                              <a:srgbClr val="000000">
                                <a:alpha val="43137"/>
                              </a:srgbClr>
                            </a:outerShdw>
                          </a:effectLst>
                          <a:cs typeface="B Homa" pitchFamily="2" charset="-78"/>
                        </a:rPr>
                        <a:t>منزلت اجتماعی</a:t>
                      </a:r>
                      <a:endParaRPr lang="en-US" sz="15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b="1" dirty="0">
                        <a:effectLst>
                          <a:outerShdw blurRad="38100" dist="38100" dir="2700000" algn="tl">
                            <a:srgbClr val="000000">
                              <a:alpha val="43137"/>
                            </a:srgbClr>
                          </a:outerShdw>
                        </a:effectLst>
                        <a:cs typeface="B Homa" pitchFamily="2" charset="-78"/>
                      </a:endParaRPr>
                    </a:p>
                  </a:txBody>
                  <a:tcPr marL="99060" marR="99060" marT="28575" marB="28575"/>
                </a:tc>
                <a:tc row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100" dirty="0">
                          <a:effectLst>
                            <a:outerShdw blurRad="38100" dist="38100" dir="2700000" algn="tl">
                              <a:srgbClr val="000000">
                                <a:alpha val="43137"/>
                              </a:srgbClr>
                            </a:outerShdw>
                          </a:effectLst>
                          <a:cs typeface="B Homa" pitchFamily="2" charset="-78"/>
                        </a:rPr>
                        <a:t>بعد مورفولوژی</a:t>
                      </a:r>
                      <a:endParaRPr lang="fa-IR" sz="1100" b="1" dirty="0">
                        <a:effectLst>
                          <a:outerShdw blurRad="38100" dist="38100" dir="2700000" algn="tl">
                            <a:srgbClr val="000000">
                              <a:alpha val="43137"/>
                            </a:srgbClr>
                          </a:outerShdw>
                        </a:effectLst>
                        <a:cs typeface="B Homa" pitchFamily="2" charset="-78"/>
                      </a:endParaRPr>
                    </a:p>
                  </a:txBody>
                  <a:tcPr marL="99060" marR="99060" marT="28575" marB="28575" vert="vert270"/>
                </a:tc>
              </a:tr>
              <a:tr h="1298122">
                <a:tc rowSpan="2">
                  <a:txBody>
                    <a:bodyPr/>
                    <a:lstStyle/>
                    <a:p>
                      <a:pPr algn="ctr"/>
                      <a:endParaRPr lang="en-US" sz="1100" b="1" dirty="0">
                        <a:cs typeface="B Mitra" pitchFamily="2" charset="-78"/>
                      </a:endParaRPr>
                    </a:p>
                  </a:txBody>
                  <a:tcPr marL="99060" marR="99060" marT="28575" marB="28575"/>
                </a:tc>
                <a:tc>
                  <a:txBody>
                    <a:bodyPr/>
                    <a:lstStyle/>
                    <a:p>
                      <a:pPr algn="just" rtl="1"/>
                      <a:r>
                        <a:rPr lang="fa-IR" sz="1100" b="1" dirty="0">
                          <a:cs typeface="B Mitra" pitchFamily="2" charset="-78"/>
                        </a:rPr>
                        <a:t>فرصت افزایش</a:t>
                      </a:r>
                      <a:r>
                        <a:rPr lang="fa-IR" sz="1100" b="1" baseline="0" dirty="0">
                          <a:cs typeface="B Mitra" pitchFamily="2" charset="-78"/>
                        </a:rPr>
                        <a:t> نقش گردشگری کوهستان </a:t>
                      </a:r>
                      <a:r>
                        <a:rPr lang="fa-IR" sz="1100" b="1" dirty="0">
                          <a:cs typeface="B Mitra" pitchFamily="2" charset="-78"/>
                        </a:rPr>
                        <a:t>و رونق اقتصادی محله که منزلت اجتماعی را به همراه دارد.</a:t>
                      </a:r>
                      <a:endParaRPr lang="en-US" sz="1100" b="1" dirty="0">
                        <a:cs typeface="B Mitra" pitchFamily="2" charset="-78"/>
                      </a:endParaRP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Tx/>
                        <a:buSzTx/>
                        <a:buFont typeface="Arial" pitchFamily="34" charset="0"/>
                        <a:buNone/>
                        <a:tabLst/>
                        <a:defRPr/>
                      </a:pPr>
                      <a:r>
                        <a:rPr lang="fa-IR" sz="1100" b="1" dirty="0">
                          <a:cs typeface="B Mitra" pitchFamily="2" charset="-78"/>
                        </a:rPr>
                        <a:t>تبديل شدن قسمت هاي عمده رود – دره به محيطي نا امن وآلوده به دليل عدم نفوذ پذيري بصری و کالبدی مناسب بافت و در نتیجه عدم وجود كنترل اجتماعي در آنها آن را به مامن معتادان تبدیل کرده که موجب بدنامی محله شده است.</a:t>
                      </a:r>
                    </a:p>
                    <a:p>
                      <a:pPr algn="just" rtl="1">
                        <a:lnSpc>
                          <a:spcPct val="100000"/>
                        </a:lnSpc>
                        <a:buFont typeface="Arial" pitchFamily="34" charset="0"/>
                        <a:buNone/>
                      </a:pPr>
                      <a:endParaRPr lang="en-US" sz="1100" b="1" dirty="0">
                        <a:cs typeface="B Mitra" pitchFamily="2" charset="-78"/>
                      </a:endParaRP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1100" b="1" dirty="0">
                          <a:cs typeface="B Mitra" pitchFamily="2" charset="-78"/>
                        </a:rPr>
                        <a:t>کیفیت نسبی کالبدی در قسمت های گردشگری و ورودی محله که در معرض دید گردشگران است، در افزایش متزلت اجتماعی موثر است.</a:t>
                      </a:r>
                      <a:endParaRPr lang="en-US" sz="1100" b="1" dirty="0">
                        <a:cs typeface="B Mitr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r>
              <a:tr h="1088579">
                <a:tc vMerge="1">
                  <a:txBody>
                    <a:bodyPr/>
                    <a:lstStyle/>
                    <a:p>
                      <a:endParaRPr lang="en-US"/>
                    </a:p>
                  </a:txBody>
                  <a:tcPr/>
                </a:tc>
                <a:tc>
                  <a:txBody>
                    <a:bodyPr/>
                    <a:lstStyle/>
                    <a:p>
                      <a:pPr algn="just" rtl="1"/>
                      <a:endParaRPr lang="en-US" sz="1100" b="1" dirty="0">
                        <a:cs typeface="B Mitra" pitchFamily="2" charset="-78"/>
                      </a:endParaRPr>
                    </a:p>
                  </a:txBody>
                  <a:tcPr marL="99060" marR="99060" marT="28575" marB="28575"/>
                </a:tc>
                <a:tc>
                  <a:txBody>
                    <a:bodyPr/>
                    <a:lstStyle/>
                    <a:p>
                      <a:pPr marL="0" marR="0" lvl="0" indent="0" algn="just" defTabSz="1645920" rtl="1" eaLnBrk="1" fontAlgn="auto" latinLnBrk="0" hangingPunct="1">
                        <a:lnSpc>
                          <a:spcPct val="100000"/>
                        </a:lnSpc>
                        <a:spcBef>
                          <a:spcPts val="0"/>
                        </a:spcBef>
                        <a:spcAft>
                          <a:spcPts val="0"/>
                        </a:spcAft>
                        <a:buClrTx/>
                        <a:buSzTx/>
                        <a:buFont typeface="Arial" pitchFamily="34" charset="0"/>
                        <a:buNone/>
                        <a:tabLst/>
                        <a:defRPr/>
                      </a:pPr>
                      <a:r>
                        <a:rPr lang="ar-SA" sz="1100" b="1" dirty="0">
                          <a:cs typeface="B Mitra" pitchFamily="2" charset="-78"/>
                        </a:rPr>
                        <a:t>کیفیت پایین ساخت و ساز </a:t>
                      </a:r>
                      <a:r>
                        <a:rPr lang="fa-IR" sz="1100" b="1" dirty="0">
                          <a:cs typeface="B Mitra" pitchFamily="2" charset="-78"/>
                        </a:rPr>
                        <a:t>ها و تخریبی بودن بخش عمده ای از بافت که منزلت اجتماعی آن کاسته است.</a:t>
                      </a:r>
                      <a:endParaRPr lang="en-US" sz="1100" b="1" dirty="0">
                        <a:cs typeface="B Mitra" pitchFamily="2" charset="-78"/>
                      </a:endParaRPr>
                    </a:p>
                    <a:p>
                      <a:pPr algn="just" rtl="1">
                        <a:lnSpc>
                          <a:spcPct val="100000"/>
                        </a:lnSpc>
                        <a:buFont typeface="Arial" pitchFamily="34" charset="0"/>
                        <a:buNone/>
                      </a:pPr>
                      <a:endParaRPr lang="en-US" sz="1100" b="1" dirty="0">
                        <a:cs typeface="B Mitra" pitchFamily="2" charset="-78"/>
                      </a:endParaRP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1100" b="1" dirty="0">
                          <a:cs typeface="B Mitra" pitchFamily="2" charset="-78"/>
                        </a:rPr>
                        <a:t>پهنه گردشگری در جهت خودکفایی اقتصادی و افزایش منزلت اجتماعی موثر است.</a:t>
                      </a:r>
                    </a:p>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endParaRPr lang="en-US" sz="1100" b="1" dirty="0">
                        <a:cs typeface="B Mitra" pitchFamily="2" charset="-78"/>
                      </a:endParaRPr>
                    </a:p>
                  </a:txBody>
                  <a:tcPr marL="99060" marR="99060" marT="28575" marB="28575"/>
                </a:tc>
                <a:tc vMerge="1">
                  <a:txBody>
                    <a:bodyPr/>
                    <a:lstStyle/>
                    <a:p>
                      <a:endParaRPr lang="en-US"/>
                    </a:p>
                  </a:txBody>
                  <a:tcPr/>
                </a:tc>
                <a:tc vMerge="1">
                  <a:txBody>
                    <a:bodyPr/>
                    <a:lstStyle/>
                    <a:p>
                      <a:endParaRPr lang="en-US"/>
                    </a:p>
                  </a:txBody>
                  <a:tcPr/>
                </a:tc>
              </a:tr>
            </a:tbl>
          </a:graphicData>
        </a:graphic>
      </p:graphicFrame>
      <p:sp>
        <p:nvSpPr>
          <p:cNvPr id="3" name="Rectangle 2"/>
          <p:cNvSpPr/>
          <p:nvPr/>
        </p:nvSpPr>
        <p:spPr>
          <a:xfrm rot="16200000">
            <a:off x="2005941" y="4306396"/>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 name="TextBox 3"/>
          <p:cNvSpPr txBox="1"/>
          <p:nvPr/>
        </p:nvSpPr>
        <p:spPr>
          <a:xfrm>
            <a:off x="114300" y="6296025"/>
            <a:ext cx="44196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تحلیل و ارزیابی اطلاعات به روش</a:t>
            </a:r>
            <a:r>
              <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SWOT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aphicFrame>
        <p:nvGraphicFramePr>
          <p:cNvPr id="2" name="Table 1"/>
          <p:cNvGraphicFramePr>
            <a:graphicFrameLocks noGrp="1"/>
          </p:cNvGraphicFramePr>
          <p:nvPr/>
        </p:nvGraphicFramePr>
        <p:xfrm>
          <a:off x="217685" y="403515"/>
          <a:ext cx="8708633" cy="5786811"/>
        </p:xfrm>
        <a:graphic>
          <a:graphicData uri="http://schemas.openxmlformats.org/drawingml/2006/table">
            <a:tbl>
              <a:tblPr firstRow="1" bandRow="1">
                <a:tableStyleId>{5940675A-B579-460E-94D1-54222C63F5DA}</a:tableStyleId>
              </a:tblPr>
              <a:tblGrid>
                <a:gridCol w="1587511"/>
                <a:gridCol w="1768941"/>
                <a:gridCol w="1859656"/>
                <a:gridCol w="1814298"/>
                <a:gridCol w="1171375"/>
                <a:gridCol w="506852"/>
              </a:tblGrid>
              <a:tr h="269759">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300" dirty="0">
                          <a:effectLst>
                            <a:outerShdw blurRad="38100" dist="38100" dir="2700000" algn="tl">
                              <a:srgbClr val="000000">
                                <a:alpha val="43137"/>
                              </a:srgbClr>
                            </a:outerShdw>
                          </a:effectLst>
                          <a:cs typeface="B Homa" pitchFamily="2" charset="-78"/>
                        </a:rPr>
                        <a:t>تهدیدها</a:t>
                      </a:r>
                      <a:endParaRPr lang="en-US" sz="1300" b="0" dirty="0">
                        <a:effectLst>
                          <a:outerShdw blurRad="38100" dist="38100" dir="2700000" algn="tl">
                            <a:srgbClr val="000000">
                              <a:alpha val="43137"/>
                            </a:srgbClr>
                          </a:outerShdw>
                        </a:effectLst>
                        <a:cs typeface="B Homa" pitchFamily="2" charset="-78"/>
                      </a:endParaRPr>
                    </a:p>
                  </a:txBody>
                  <a:tcPr marL="99060" marR="99060" marT="28324" marB="28324">
                    <a:solidFill>
                      <a:schemeClr val="accent6">
                        <a:lumMod val="60000"/>
                        <a:lumOff val="40000"/>
                      </a:schemeClr>
                    </a:solidFill>
                  </a:tcPr>
                </a:tc>
                <a:tc>
                  <a:txBody>
                    <a:bodyPr/>
                    <a:lstStyle/>
                    <a:p>
                      <a:pPr algn="ctr"/>
                      <a:r>
                        <a:rPr lang="fa-IR" sz="1300" dirty="0">
                          <a:effectLst>
                            <a:outerShdw blurRad="38100" dist="38100" dir="2700000" algn="tl">
                              <a:srgbClr val="000000">
                                <a:alpha val="43137"/>
                              </a:srgbClr>
                            </a:outerShdw>
                          </a:effectLst>
                          <a:cs typeface="B Homa" pitchFamily="2" charset="-78"/>
                        </a:rPr>
                        <a:t>فرصت ها</a:t>
                      </a:r>
                      <a:endParaRPr lang="en-US" sz="1300" b="0" dirty="0">
                        <a:effectLst>
                          <a:outerShdw blurRad="38100" dist="38100" dir="2700000" algn="tl">
                            <a:srgbClr val="000000">
                              <a:alpha val="43137"/>
                            </a:srgbClr>
                          </a:outerShdw>
                        </a:effectLst>
                        <a:cs typeface="B Homa" pitchFamily="2" charset="-78"/>
                      </a:endParaRPr>
                    </a:p>
                  </a:txBody>
                  <a:tcPr marL="99060" marR="99060" marT="28324" marB="28324">
                    <a:solidFill>
                      <a:schemeClr val="accent6">
                        <a:lumMod val="60000"/>
                        <a:lumOff val="40000"/>
                      </a:schemeClr>
                    </a:solidFill>
                  </a:tcPr>
                </a:tc>
                <a:tc>
                  <a:txBody>
                    <a:bodyPr/>
                    <a:lstStyle/>
                    <a:p>
                      <a:pPr algn="ctr" rtl="1">
                        <a:buFont typeface="Arial" pitchFamily="34" charset="0"/>
                        <a:buNone/>
                      </a:pPr>
                      <a:r>
                        <a:rPr lang="fa-IR" sz="1300" dirty="0">
                          <a:effectLst>
                            <a:outerShdw blurRad="38100" dist="38100" dir="2700000" algn="tl">
                              <a:srgbClr val="000000">
                                <a:alpha val="43137"/>
                              </a:srgbClr>
                            </a:outerShdw>
                          </a:effectLst>
                          <a:cs typeface="B Homa" pitchFamily="2" charset="-78"/>
                        </a:rPr>
                        <a:t>نقاط</a:t>
                      </a:r>
                      <a:r>
                        <a:rPr lang="fa-IR" sz="1300" baseline="0" dirty="0">
                          <a:effectLst>
                            <a:outerShdw blurRad="38100" dist="38100" dir="2700000" algn="tl">
                              <a:srgbClr val="000000">
                                <a:alpha val="43137"/>
                              </a:srgbClr>
                            </a:outerShdw>
                          </a:effectLst>
                          <a:cs typeface="B Homa" pitchFamily="2" charset="-78"/>
                        </a:rPr>
                        <a:t> ضعف</a:t>
                      </a:r>
                      <a:endParaRPr lang="en-US" sz="1300" b="0" dirty="0">
                        <a:effectLst>
                          <a:outerShdw blurRad="38100" dist="38100" dir="2700000" algn="tl">
                            <a:srgbClr val="000000">
                              <a:alpha val="43137"/>
                            </a:srgbClr>
                          </a:outerShdw>
                        </a:effectLst>
                        <a:cs typeface="B Homa" pitchFamily="2" charset="-78"/>
                      </a:endParaRPr>
                    </a:p>
                  </a:txBody>
                  <a:tcPr marL="99060" marR="99060" marT="28324" marB="28324">
                    <a:solidFill>
                      <a:schemeClr val="accent6">
                        <a:lumMod val="60000"/>
                        <a:lumOff val="40000"/>
                      </a:schemeClr>
                    </a:solidFill>
                  </a:tcPr>
                </a:tc>
                <a:tc>
                  <a:txBody>
                    <a:bodyPr/>
                    <a:lstStyle/>
                    <a:p>
                      <a:pPr algn="ctr" rtl="1">
                        <a:buFont typeface="Arial" pitchFamily="34" charset="0"/>
                        <a:buNone/>
                      </a:pPr>
                      <a:r>
                        <a:rPr lang="fa-IR" sz="1300" dirty="0">
                          <a:effectLst>
                            <a:outerShdw blurRad="38100" dist="38100" dir="2700000" algn="tl">
                              <a:srgbClr val="000000">
                                <a:alpha val="43137"/>
                              </a:srgbClr>
                            </a:outerShdw>
                          </a:effectLst>
                          <a:cs typeface="B Homa" pitchFamily="2" charset="-78"/>
                        </a:rPr>
                        <a:t>نقاط</a:t>
                      </a:r>
                      <a:r>
                        <a:rPr lang="fa-IR" sz="1300" baseline="0" dirty="0">
                          <a:effectLst>
                            <a:outerShdw blurRad="38100" dist="38100" dir="2700000" algn="tl">
                              <a:srgbClr val="000000">
                                <a:alpha val="43137"/>
                              </a:srgbClr>
                            </a:outerShdw>
                          </a:effectLst>
                          <a:cs typeface="B Homa" pitchFamily="2" charset="-78"/>
                        </a:rPr>
                        <a:t> قوت</a:t>
                      </a:r>
                      <a:endParaRPr lang="en-US" sz="1300" b="0" dirty="0">
                        <a:effectLst>
                          <a:outerShdw blurRad="38100" dist="38100" dir="2700000" algn="tl">
                            <a:srgbClr val="000000">
                              <a:alpha val="43137"/>
                            </a:srgbClr>
                          </a:outerShdw>
                        </a:effectLst>
                        <a:cs typeface="B Homa" pitchFamily="2" charset="-78"/>
                      </a:endParaRPr>
                    </a:p>
                  </a:txBody>
                  <a:tcPr marL="99060" marR="99060" marT="28324" marB="28324">
                    <a:solidFill>
                      <a:schemeClr val="accent6">
                        <a:lumMod val="60000"/>
                        <a:lumOff val="40000"/>
                      </a:schemeClr>
                    </a:solidFill>
                  </a:tcPr>
                </a:tc>
                <a:tc>
                  <a:txBody>
                    <a:bodyPr/>
                    <a:lstStyle/>
                    <a:p>
                      <a:pPr marL="0" marR="0" indent="0" algn="ctr" defTabSz="914235" rtl="1" eaLnBrk="1" fontAlgn="auto" latinLnBrk="0" hangingPunct="1">
                        <a:lnSpc>
                          <a:spcPct val="100000"/>
                        </a:lnSpc>
                        <a:spcBef>
                          <a:spcPts val="0"/>
                        </a:spcBef>
                        <a:spcAft>
                          <a:spcPts val="0"/>
                        </a:spcAft>
                        <a:buClrTx/>
                        <a:buSzTx/>
                        <a:buFont typeface="Arial" pitchFamily="34" charset="0"/>
                        <a:buNone/>
                        <a:tabLst/>
                        <a:defRPr/>
                      </a:pPr>
                      <a:r>
                        <a:rPr lang="fa-IR" sz="1300" dirty="0">
                          <a:effectLst>
                            <a:outerShdw blurRad="38100" dist="38100" dir="2700000" algn="tl">
                              <a:srgbClr val="000000">
                                <a:alpha val="43137"/>
                              </a:srgbClr>
                            </a:outerShdw>
                          </a:effectLst>
                          <a:cs typeface="B Homa" pitchFamily="2" charset="-78"/>
                        </a:rPr>
                        <a:t>اهداف</a:t>
                      </a:r>
                      <a:endParaRPr lang="en-US" sz="1300" b="0" dirty="0">
                        <a:effectLst>
                          <a:outerShdw blurRad="38100" dist="38100" dir="2700000" algn="tl">
                            <a:srgbClr val="000000">
                              <a:alpha val="43137"/>
                            </a:srgbClr>
                          </a:outerShdw>
                        </a:effectLst>
                        <a:cs typeface="B Homa" pitchFamily="2" charset="-78"/>
                      </a:endParaRPr>
                    </a:p>
                  </a:txBody>
                  <a:tcPr marL="99060" marR="99060" marT="28324" marB="28324">
                    <a:solidFill>
                      <a:schemeClr val="accent6">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100" b="0" dirty="0">
                        <a:effectLst>
                          <a:outerShdw blurRad="38100" dist="38100" dir="2700000" algn="tl">
                            <a:srgbClr val="000000">
                              <a:alpha val="43137"/>
                            </a:srgbClr>
                          </a:outerShdw>
                        </a:effectLst>
                        <a:cs typeface="B Homa" pitchFamily="2" charset="-78"/>
                      </a:endParaRPr>
                    </a:p>
                  </a:txBody>
                  <a:tcPr marL="99060" marR="99060" marT="28324" marB="28324">
                    <a:solidFill>
                      <a:schemeClr val="accent6">
                        <a:lumMod val="60000"/>
                        <a:lumOff val="40000"/>
                      </a:schemeClr>
                    </a:solidFill>
                  </a:tcPr>
                </a:tc>
              </a:tr>
              <a:tr h="1060471">
                <a:tc>
                  <a:txBody>
                    <a:bodyPr/>
                    <a:lstStyle/>
                    <a:p>
                      <a:pPr algn="just" rtl="1"/>
                      <a:endParaRPr lang="en-US" sz="900" b="0" dirty="0">
                        <a:cs typeface="B Homa" pitchFamily="2" charset="-78"/>
                      </a:endParaRPr>
                    </a:p>
                  </a:txBody>
                  <a:tcPr marL="99060" marR="99060" marT="28324" marB="28324"/>
                </a:tc>
                <a:tc>
                  <a:txBody>
                    <a:bodyPr/>
                    <a:lstStyle/>
                    <a:p>
                      <a:pPr marL="0" marR="0" indent="0" algn="ctr" defTabSz="1645920" rtl="0" eaLnBrk="1" fontAlgn="auto" latinLnBrk="0" hangingPunct="1">
                        <a:lnSpc>
                          <a:spcPct val="100000"/>
                        </a:lnSpc>
                        <a:spcBef>
                          <a:spcPts val="0"/>
                        </a:spcBef>
                        <a:spcAft>
                          <a:spcPts val="0"/>
                        </a:spcAft>
                        <a:buClrTx/>
                        <a:buSzTx/>
                        <a:buFontTx/>
                        <a:buNone/>
                        <a:tabLst/>
                        <a:defRPr/>
                      </a:pPr>
                      <a:r>
                        <a:rPr lang="fa-IR" sz="1200" b="1" dirty="0">
                          <a:cs typeface="B Mitra" pitchFamily="2" charset="-78"/>
                        </a:rPr>
                        <a:t>همجواری با کوهستان و امکان ایجاد مسیر پیاده روی و در نتیجه افزایش جاذبه های گردشگری و رونق اقتصادی آن</a:t>
                      </a:r>
                    </a:p>
                    <a:p>
                      <a:pPr algn="ctr"/>
                      <a:endParaRPr lang="en-US" sz="1200" b="1" dirty="0">
                        <a:cs typeface="B Mitra" pitchFamily="2" charset="-78"/>
                      </a:endParaRPr>
                    </a:p>
                  </a:txBody>
                  <a:tcPr marL="99060" marR="99060" marT="28324" marB="28324"/>
                </a:tc>
                <a:tc>
                  <a:txBody>
                    <a:bodyPr/>
                    <a:lstStyle/>
                    <a:p>
                      <a:pPr marL="0" marR="0" indent="0" algn="just" defTabSz="1645920" rtl="1" eaLnBrk="1" fontAlgn="auto" latinLnBrk="0" hangingPunct="1">
                        <a:lnSpc>
                          <a:spcPct val="100000"/>
                        </a:lnSpc>
                        <a:spcBef>
                          <a:spcPts val="0"/>
                        </a:spcBef>
                        <a:spcAft>
                          <a:spcPts val="0"/>
                        </a:spcAft>
                        <a:buClrTx/>
                        <a:buSzTx/>
                        <a:buFont typeface="Arial" pitchFamily="34" charset="0"/>
                        <a:buNone/>
                        <a:tabLst/>
                        <a:defRPr/>
                      </a:pPr>
                      <a:r>
                        <a:rPr lang="fa-IR" sz="1200" b="1">
                          <a:cs typeface="B Mitra" pitchFamily="2" charset="-78"/>
                        </a:rPr>
                        <a:t> تبديل شدن محدوده فرحزاد به پاره اي گسسته از سازمان و ساختار فضائي منطقه و محدوده ای  حاشيه نشين </a:t>
                      </a:r>
                    </a:p>
                    <a:p>
                      <a:pPr algn="just" rtl="1">
                        <a:lnSpc>
                          <a:spcPct val="100000"/>
                        </a:lnSpc>
                        <a:buFont typeface="Arial" pitchFamily="34" charset="0"/>
                        <a:buNone/>
                      </a:pPr>
                      <a:endParaRPr lang="en-US" sz="1200" b="1" dirty="0">
                        <a:cs typeface="B Mitra" pitchFamily="2" charset="-78"/>
                      </a:endParaRPr>
                    </a:p>
                  </a:txBody>
                  <a:tcPr marL="99060" marR="99060" marT="28324" marB="28324"/>
                </a:tc>
                <a:tc>
                  <a:txBody>
                    <a:bodyPr/>
                    <a:lstStyle/>
                    <a:p>
                      <a:pPr marL="0" marR="0" indent="0" algn="just" defTabSz="1645920" rtl="1" eaLnBrk="1" fontAlgn="auto" latinLnBrk="0" hangingPunct="1">
                        <a:lnSpc>
                          <a:spcPct val="100000"/>
                        </a:lnSpc>
                        <a:spcBef>
                          <a:spcPts val="0"/>
                        </a:spcBef>
                        <a:spcAft>
                          <a:spcPts val="0"/>
                        </a:spcAft>
                        <a:buClr>
                          <a:srgbClr val="9EB66A"/>
                        </a:buClr>
                        <a:buSzTx/>
                        <a:buFont typeface="Arial" pitchFamily="34" charset="0"/>
                        <a:buNone/>
                        <a:tabLst/>
                        <a:defRPr/>
                      </a:pPr>
                      <a:r>
                        <a:rPr lang="fa-IR" sz="1200" b="1" dirty="0">
                          <a:cs typeface="B Mitra" pitchFamily="2" charset="-78"/>
                        </a:rPr>
                        <a:t>رستورانهای موجود در خیابان فرحزادی و پهنه گردشگری محله در جهت خودکفایی اقتصادی آن موثر است است.</a:t>
                      </a:r>
                    </a:p>
                    <a:p>
                      <a:pPr algn="just" rtl="1">
                        <a:lnSpc>
                          <a:spcPct val="100000"/>
                        </a:lnSpc>
                        <a:buClr>
                          <a:srgbClr val="9EB66A"/>
                        </a:buClr>
                        <a:buFont typeface="Arial" pitchFamily="34" charset="0"/>
                        <a:buNone/>
                      </a:pPr>
                      <a:endParaRPr lang="fa-IR" sz="1200" b="1" dirty="0">
                        <a:cs typeface="B Mitra" pitchFamily="2" charset="-78"/>
                      </a:endParaRPr>
                    </a:p>
                  </a:txBody>
                  <a:tcPr marL="99060" marR="99060" marT="28324" marB="28324"/>
                </a:tc>
                <a:tc rowSpan="5">
                  <a:txBody>
                    <a:bodyPr/>
                    <a:lstStyle/>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r>
                        <a:rPr lang="fa-IR" sz="1500" dirty="0">
                          <a:effectLst>
                            <a:outerShdw blurRad="38100" dist="38100" dir="2700000" algn="tl">
                              <a:srgbClr val="000000">
                                <a:alpha val="43137"/>
                              </a:srgbClr>
                            </a:outerShdw>
                          </a:effectLst>
                          <a:cs typeface="B Homa" pitchFamily="2" charset="-78"/>
                        </a:rPr>
                        <a:t>پایداری</a:t>
                      </a: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r>
                        <a:rPr lang="fa-IR" sz="1000" dirty="0">
                          <a:effectLst>
                            <a:outerShdw blurRad="38100" dist="38100" dir="2700000" algn="tl">
                              <a:srgbClr val="000000">
                                <a:alpha val="43137"/>
                              </a:srgbClr>
                            </a:outerShdw>
                          </a:effectLst>
                          <a:cs typeface="B Homa" pitchFamily="2" charset="-78"/>
                        </a:rPr>
                        <a:t>اجتماعی</a:t>
                      </a: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r>
                        <a:rPr lang="fa-IR" sz="1000" dirty="0">
                          <a:effectLst>
                            <a:outerShdw blurRad="38100" dist="38100" dir="2700000" algn="tl">
                              <a:srgbClr val="000000">
                                <a:alpha val="43137"/>
                              </a:srgbClr>
                            </a:outerShdw>
                          </a:effectLst>
                          <a:cs typeface="B Homa" pitchFamily="2" charset="-78"/>
                        </a:rPr>
                        <a:t>اقتصادی</a:t>
                      </a: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r>
                        <a:rPr lang="fa-IR" sz="1000" dirty="0">
                          <a:effectLst>
                            <a:outerShdw blurRad="38100" dist="38100" dir="2700000" algn="tl">
                              <a:srgbClr val="000000">
                                <a:alpha val="43137"/>
                              </a:srgbClr>
                            </a:outerShdw>
                          </a:effectLst>
                          <a:cs typeface="B Homa" pitchFamily="2" charset="-78"/>
                        </a:rPr>
                        <a:t>محیط</a:t>
                      </a:r>
                      <a:r>
                        <a:rPr lang="fa-IR" sz="1000" baseline="0" dirty="0">
                          <a:effectLst>
                            <a:outerShdw blurRad="38100" dist="38100" dir="2700000" algn="tl">
                              <a:srgbClr val="000000">
                                <a:alpha val="43137"/>
                              </a:srgbClr>
                            </a:outerShdw>
                          </a:effectLst>
                          <a:cs typeface="B Homa" pitchFamily="2" charset="-78"/>
                        </a:rPr>
                        <a:t> زیست</a:t>
                      </a:r>
                      <a:endParaRPr lang="en-US" sz="10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b="1" dirty="0">
                        <a:effectLst>
                          <a:outerShdw blurRad="38100" dist="38100" dir="2700000" algn="tl">
                            <a:srgbClr val="000000">
                              <a:alpha val="43137"/>
                            </a:srgbClr>
                          </a:outerShdw>
                        </a:effectLst>
                        <a:cs typeface="B Homa" pitchFamily="2" charset="-78"/>
                      </a:endParaRPr>
                    </a:p>
                  </a:txBody>
                  <a:tcPr marL="99060" marR="99060" marT="28324" marB="28324"/>
                </a:tc>
                <a:tc rowSpan="5">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500" dirty="0">
                          <a:effectLst>
                            <a:outerShdw blurRad="38100" dist="38100" dir="2700000" algn="tl">
                              <a:srgbClr val="000000">
                                <a:alpha val="43137"/>
                              </a:srgbClr>
                            </a:outerShdw>
                          </a:effectLst>
                          <a:cs typeface="B Homa" pitchFamily="2" charset="-78"/>
                        </a:rPr>
                        <a:t>بعد مورفولوژی</a:t>
                      </a:r>
                      <a:endParaRPr lang="fa-IR" sz="1500" b="1" dirty="0">
                        <a:effectLst>
                          <a:outerShdw blurRad="38100" dist="38100" dir="2700000" algn="tl">
                            <a:srgbClr val="000000">
                              <a:alpha val="43137"/>
                            </a:srgbClr>
                          </a:outerShdw>
                        </a:effectLst>
                        <a:cs typeface="B Homa" pitchFamily="2" charset="-78"/>
                      </a:endParaRPr>
                    </a:p>
                  </a:txBody>
                  <a:tcPr marL="99060" marR="99060" marT="28324" marB="28324" vert="vert270"/>
                </a:tc>
              </a:tr>
              <a:tr h="1325586">
                <a:tc rowSpan="4">
                  <a:txBody>
                    <a:bodyPr/>
                    <a:lstStyle/>
                    <a:p>
                      <a:pPr algn="ctr"/>
                      <a:endParaRPr lang="en-US" sz="900" b="0" dirty="0">
                        <a:cs typeface="B Homa" pitchFamily="2" charset="-78"/>
                      </a:endParaRPr>
                    </a:p>
                  </a:txBody>
                  <a:tcPr marL="99060" marR="99060" marT="28324" marB="28324"/>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200" b="1" dirty="0">
                          <a:cs typeface="B Mitra" pitchFamily="2" charset="-78"/>
                        </a:rPr>
                        <a:t>فرصت احیای کناره رودخانه و در نتیجه افزایش جاذبه های گردشگری و رونق اقتصادی آن</a:t>
                      </a:r>
                    </a:p>
                    <a:p>
                      <a:pPr algn="just" rtl="1"/>
                      <a:endParaRPr lang="en-US" sz="1200" b="1" dirty="0">
                        <a:cs typeface="B Mitra" pitchFamily="2" charset="-78"/>
                      </a:endParaRPr>
                    </a:p>
                  </a:txBody>
                  <a:tcPr marL="99060" marR="99060" marT="28324" marB="28324"/>
                </a:tc>
                <a:tc>
                  <a:txBody>
                    <a:bodyPr/>
                    <a:lstStyle/>
                    <a:p>
                      <a:pPr marL="0" marR="0" indent="0" algn="just" defTabSz="1645920" rtl="1" eaLnBrk="1" fontAlgn="auto" latinLnBrk="0" hangingPunct="1">
                        <a:lnSpc>
                          <a:spcPct val="100000"/>
                        </a:lnSpc>
                        <a:spcBef>
                          <a:spcPts val="0"/>
                        </a:spcBef>
                        <a:spcAft>
                          <a:spcPts val="0"/>
                        </a:spcAft>
                        <a:buClrTx/>
                        <a:buSzTx/>
                        <a:buFont typeface="Arial" pitchFamily="34" charset="0"/>
                        <a:buNone/>
                        <a:tabLst/>
                        <a:defRPr/>
                      </a:pPr>
                      <a:r>
                        <a:rPr lang="fa-IR" sz="1200" b="1" dirty="0">
                          <a:cs typeface="B Mitra" pitchFamily="2" charset="-78"/>
                        </a:rPr>
                        <a:t>تبديل شدن قسمت هاي عمده رود – دره به محيطي نا امن وآلوده وعدم وجود كنترل اجتماعي در آنها بر پایداری اجتماعی اثر</a:t>
                      </a:r>
                      <a:r>
                        <a:rPr lang="fa-IR" sz="1200" b="1" baseline="0" dirty="0">
                          <a:cs typeface="B Mitra" pitchFamily="2" charset="-78"/>
                        </a:rPr>
                        <a:t> مخرب دارد.</a:t>
                      </a:r>
                      <a:endParaRPr lang="fa-IR" sz="1200" b="1" dirty="0">
                        <a:cs typeface="B Mitra" pitchFamily="2" charset="-78"/>
                      </a:endParaRPr>
                    </a:p>
                    <a:p>
                      <a:pPr algn="just" rtl="1">
                        <a:lnSpc>
                          <a:spcPct val="100000"/>
                        </a:lnSpc>
                        <a:buFont typeface="Arial" pitchFamily="34" charset="0"/>
                        <a:buNone/>
                      </a:pPr>
                      <a:endParaRPr lang="en-US" sz="1200" b="1" dirty="0">
                        <a:cs typeface="B Mitra" pitchFamily="2" charset="-78"/>
                      </a:endParaRPr>
                    </a:p>
                  </a:txBody>
                  <a:tcPr marL="99060" marR="99060" marT="28324" marB="28324"/>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1200" b="1" dirty="0">
                          <a:cs typeface="B Mitra" pitchFamily="2" charset="-78"/>
                        </a:rPr>
                        <a:t>وجود فضاهایی سرزنده به عنوان مراکز محلات مختلف که عموما بر طبقه بندی اجتماعی و</a:t>
                      </a:r>
                      <a:r>
                        <a:rPr lang="fa-IR" sz="1200" b="1" baseline="0" dirty="0">
                          <a:cs typeface="B Mitra" pitchFamily="2" charset="-78"/>
                        </a:rPr>
                        <a:t> </a:t>
                      </a:r>
                      <a:r>
                        <a:rPr lang="fa-IR" sz="1200" b="1" dirty="0">
                          <a:cs typeface="B Mitra" pitchFamily="2" charset="-78"/>
                        </a:rPr>
                        <a:t>تنوع قومیتی محله ، منطبق است، بر پایداری اجتماعی تاثیق گذار است.</a:t>
                      </a:r>
                    </a:p>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endParaRPr lang="en-US" sz="1200" b="1" dirty="0">
                        <a:cs typeface="B Mitra" pitchFamily="2" charset="-78"/>
                      </a:endParaRPr>
                    </a:p>
                  </a:txBody>
                  <a:tcPr marL="99060" marR="99060" marT="28324" marB="28324"/>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r>
              <a:tr h="1079036">
                <a:tc vMerge="1">
                  <a:txBody>
                    <a:bodyPr/>
                    <a:lstStyle/>
                    <a:p>
                      <a:endParaRPr lang="en-US"/>
                    </a:p>
                  </a:txBody>
                  <a:tcPr/>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200" b="1" dirty="0">
                          <a:cs typeface="B Mitra" pitchFamily="2" charset="-78"/>
                        </a:rPr>
                        <a:t>فرصت طراحی مناسب راه امام زاده داوود و در نتیجه افزایش جاذبه های گردشگری و رونق اقتصادی آن</a:t>
                      </a:r>
                    </a:p>
                    <a:p>
                      <a:pPr algn="just" rtl="1"/>
                      <a:endParaRPr lang="en-US" sz="1200" b="1" dirty="0">
                        <a:cs typeface="B Mitra" pitchFamily="2" charset="-78"/>
                      </a:endParaRPr>
                    </a:p>
                  </a:txBody>
                  <a:tcPr marL="99060" marR="99060" marT="28324" marB="28324"/>
                </a:tc>
                <a:tc>
                  <a:txBody>
                    <a:bodyPr/>
                    <a:lstStyle/>
                    <a:p>
                      <a:pPr algn="just" rtl="1">
                        <a:lnSpc>
                          <a:spcPct val="100000"/>
                        </a:lnSpc>
                        <a:buFont typeface="Arial" pitchFamily="34" charset="0"/>
                        <a:buNone/>
                      </a:pPr>
                      <a:r>
                        <a:rPr lang="fa-IR" sz="1200" b="1" dirty="0">
                          <a:cs typeface="B Mitra" pitchFamily="2" charset="-78"/>
                        </a:rPr>
                        <a:t>ناتوانی شبکه ارگانیک در پاسخگویی به نیازهای جدید دسترسی برای اتوموبیل به سبب باریک بودن معابر و پستی و بلندی زیاد آنها</a:t>
                      </a:r>
                      <a:endParaRPr lang="en-US" sz="1200" b="1" dirty="0">
                        <a:cs typeface="B Mitra" pitchFamily="2" charset="-78"/>
                      </a:endParaRPr>
                    </a:p>
                  </a:txBody>
                  <a:tcPr marL="99060" marR="99060" marT="28324" marB="28324"/>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1200" b="1" dirty="0">
                          <a:cs typeface="B Mitra" pitchFamily="2" charset="-78"/>
                        </a:rPr>
                        <a:t>پهنه</a:t>
                      </a:r>
                      <a:r>
                        <a:rPr lang="fa-IR" sz="1200" b="1" baseline="0" dirty="0">
                          <a:cs typeface="B Mitra" pitchFamily="2" charset="-78"/>
                        </a:rPr>
                        <a:t> بندی کالبدی-اجتماعی محله در پایداری اجتماعی آن موثر است.</a:t>
                      </a:r>
                      <a:endParaRPr lang="en-US" sz="1200" b="1" dirty="0">
                        <a:cs typeface="B Mitra" pitchFamily="2" charset="-78"/>
                      </a:endParaRPr>
                    </a:p>
                  </a:txBody>
                  <a:tcPr marL="99060" marR="99060" marT="28324" marB="28324"/>
                </a:tc>
                <a:tc vMerge="1">
                  <a:txBody>
                    <a:bodyPr/>
                    <a:lstStyle/>
                    <a:p>
                      <a:endParaRPr lang="en-US"/>
                    </a:p>
                  </a:txBody>
                  <a:tcPr/>
                </a:tc>
                <a:tc vMerge="1">
                  <a:txBody>
                    <a:bodyPr/>
                    <a:lstStyle/>
                    <a:p>
                      <a:endParaRPr lang="en-US"/>
                    </a:p>
                  </a:txBody>
                  <a:tcPr/>
                </a:tc>
              </a:tr>
              <a:tr h="1088927">
                <a:tc vMerge="1">
                  <a:txBody>
                    <a:bodyPr/>
                    <a:lstStyle/>
                    <a:p>
                      <a:endParaRPr lang="en-US"/>
                    </a:p>
                  </a:txBody>
                  <a:tcPr/>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200" b="1" dirty="0">
                          <a:cs typeface="B Mitra" pitchFamily="2" charset="-78"/>
                        </a:rPr>
                        <a:t>امکان بهره گیری از نور مناسب برای ابنیه به دلیل شیب زمین</a:t>
                      </a:r>
                    </a:p>
                    <a:p>
                      <a:pPr algn="just" rtl="1"/>
                      <a:endParaRPr lang="en-US" sz="1200" b="1" dirty="0">
                        <a:cs typeface="B Mitra" pitchFamily="2" charset="-78"/>
                      </a:endParaRPr>
                    </a:p>
                  </a:txBody>
                  <a:tcPr marL="99060" marR="99060" marT="28324" marB="28324"/>
                </a:tc>
                <a:tc>
                  <a:txBody>
                    <a:bodyPr/>
                    <a:lstStyle/>
                    <a:p>
                      <a:pPr marL="0" marR="0" indent="0" algn="just" defTabSz="1645920" rtl="1" eaLnBrk="1" fontAlgn="auto" latinLnBrk="0" hangingPunct="1">
                        <a:lnSpc>
                          <a:spcPct val="100000"/>
                        </a:lnSpc>
                        <a:spcBef>
                          <a:spcPts val="0"/>
                        </a:spcBef>
                        <a:spcAft>
                          <a:spcPts val="0"/>
                        </a:spcAft>
                        <a:buClrTx/>
                        <a:buSzTx/>
                        <a:buFont typeface="Arial" pitchFamily="34" charset="0"/>
                        <a:buNone/>
                        <a:tabLst/>
                        <a:defRPr/>
                      </a:pPr>
                      <a:r>
                        <a:rPr lang="fa-IR" sz="1200" b="1">
                          <a:cs typeface="B Mitra" pitchFamily="2" charset="-78"/>
                        </a:rPr>
                        <a:t>بن بست بودن راهها امکان استفاده از اتوموبیل را دشوار تر کرده است.</a:t>
                      </a:r>
                    </a:p>
                    <a:p>
                      <a:pPr algn="just" rtl="1">
                        <a:lnSpc>
                          <a:spcPct val="100000"/>
                        </a:lnSpc>
                        <a:buFont typeface="Arial" pitchFamily="34" charset="0"/>
                        <a:buNone/>
                      </a:pPr>
                      <a:endParaRPr lang="en-US" sz="1200" b="1" dirty="0">
                        <a:cs typeface="B Mitra" pitchFamily="2" charset="-78"/>
                      </a:endParaRPr>
                    </a:p>
                  </a:txBody>
                  <a:tcPr marL="99060" marR="99060" marT="28324" marB="28324"/>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1200" b="1" dirty="0">
                          <a:cs typeface="B Mitra" pitchFamily="2" charset="-78"/>
                        </a:rPr>
                        <a:t>احترام و توجه به شیب زمین در ساخت و سازها در پایداری زیست محیطی موثر است.</a:t>
                      </a:r>
                    </a:p>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endParaRPr lang="en-US" sz="1200" b="1" dirty="0">
                        <a:cs typeface="B Mitra" pitchFamily="2" charset="-78"/>
                      </a:endParaRPr>
                    </a:p>
                  </a:txBody>
                  <a:tcPr marL="99060" marR="99060" marT="28324" marB="28324"/>
                </a:tc>
                <a:tc vMerge="1">
                  <a:txBody>
                    <a:bodyPr/>
                    <a:lstStyle/>
                    <a:p>
                      <a:endParaRPr lang="en-US"/>
                    </a:p>
                  </a:txBody>
                  <a:tcPr/>
                </a:tc>
                <a:tc vMerge="1">
                  <a:txBody>
                    <a:bodyPr/>
                    <a:lstStyle/>
                    <a:p>
                      <a:endParaRPr lang="en-US"/>
                    </a:p>
                  </a:txBody>
                  <a:tcPr/>
                </a:tc>
              </a:tr>
              <a:tr h="963033">
                <a:tc vMerge="1">
                  <a:txBody>
                    <a:bodyPr/>
                    <a:lstStyle/>
                    <a:p>
                      <a:endParaRPr lang="en-US"/>
                    </a:p>
                  </a:txBody>
                  <a:tcPr/>
                </a:tc>
                <a:tc>
                  <a:txBody>
                    <a:bodyPr/>
                    <a:lstStyle/>
                    <a:p>
                      <a:endParaRPr lang="en-US" sz="1200" b="1" dirty="0">
                        <a:cs typeface="B Mitra" pitchFamily="2" charset="-78"/>
                      </a:endParaRPr>
                    </a:p>
                  </a:txBody>
                  <a:tcPr marL="99060" marR="99060" marT="28324" marB="28324"/>
                </a:tc>
                <a:tc>
                  <a:txBody>
                    <a:bodyPr/>
                    <a:lstStyle/>
                    <a:p>
                      <a:pPr marL="0" marR="0" lvl="0" indent="0" algn="just" defTabSz="1645920" rtl="1" eaLnBrk="1" fontAlgn="auto" latinLnBrk="0" hangingPunct="1">
                        <a:lnSpc>
                          <a:spcPct val="100000"/>
                        </a:lnSpc>
                        <a:spcBef>
                          <a:spcPts val="0"/>
                        </a:spcBef>
                        <a:spcAft>
                          <a:spcPts val="0"/>
                        </a:spcAft>
                        <a:buClrTx/>
                        <a:buSzTx/>
                        <a:buFont typeface="Arial" pitchFamily="34" charset="0"/>
                        <a:buNone/>
                        <a:tabLst/>
                        <a:defRPr/>
                      </a:pPr>
                      <a:r>
                        <a:rPr lang="ar-SA" sz="1200" b="1" dirty="0">
                          <a:cs typeface="B Mitra" pitchFamily="2" charset="-78"/>
                        </a:rPr>
                        <a:t>کیفیت پایین ساخت و ساز </a:t>
                      </a:r>
                      <a:r>
                        <a:rPr lang="fa-IR" sz="1200" b="1" dirty="0">
                          <a:cs typeface="B Mitra" pitchFamily="2" charset="-78"/>
                        </a:rPr>
                        <a:t>ها و تخریبی بودن بخش عمده ای از بافت</a:t>
                      </a:r>
                      <a:endParaRPr lang="en-US" sz="1200" b="1" dirty="0">
                        <a:cs typeface="B Mitra" pitchFamily="2" charset="-78"/>
                      </a:endParaRPr>
                    </a:p>
                    <a:p>
                      <a:pPr algn="just" rtl="1">
                        <a:lnSpc>
                          <a:spcPct val="200000"/>
                        </a:lnSpc>
                        <a:buFont typeface="Arial" pitchFamily="34" charset="0"/>
                        <a:buNone/>
                      </a:pPr>
                      <a:endParaRPr lang="en-US" sz="1200" b="1" dirty="0">
                        <a:cs typeface="B Mitra" pitchFamily="2" charset="-78"/>
                      </a:endParaRPr>
                    </a:p>
                  </a:txBody>
                  <a:tcPr marL="99060" marR="99060" marT="28324" marB="28324"/>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endParaRPr lang="en-US" sz="1200" b="1" dirty="0">
                        <a:cs typeface="B Mitra" pitchFamily="2" charset="-78"/>
                      </a:endParaRPr>
                    </a:p>
                  </a:txBody>
                  <a:tcPr marL="99060" marR="99060" marT="28324" marB="28324"/>
                </a:tc>
                <a:tc vMerge="1">
                  <a:txBody>
                    <a:bodyPr/>
                    <a:lstStyle/>
                    <a:p>
                      <a:endParaRPr lang="en-US"/>
                    </a:p>
                  </a:txBody>
                  <a:tcPr/>
                </a:tc>
                <a:tc vMerge="1">
                  <a:txBody>
                    <a:bodyPr/>
                    <a:lstStyle/>
                    <a:p>
                      <a:endParaRPr lang="en-US"/>
                    </a:p>
                  </a:txBody>
                  <a:tcPr/>
                </a:tc>
              </a:tr>
            </a:tbl>
          </a:graphicData>
        </a:graphic>
      </p:graphicFrame>
      <p:sp>
        <p:nvSpPr>
          <p:cNvPr id="3" name="Rectangle 2"/>
          <p:cNvSpPr/>
          <p:nvPr/>
        </p:nvSpPr>
        <p:spPr>
          <a:xfrm rot="16200000">
            <a:off x="2005941" y="4306396"/>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 name="TextBox 3"/>
          <p:cNvSpPr txBox="1"/>
          <p:nvPr/>
        </p:nvSpPr>
        <p:spPr>
          <a:xfrm>
            <a:off x="114300" y="6296025"/>
            <a:ext cx="44196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تحلیل و ارزیابی اطلاعات به روش</a:t>
            </a:r>
            <a:r>
              <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SWOT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24579" name="Picture 1" descr="D:\tarahi shahri\UNI\TERM 2\KARGAH MAHALE\picture- mina\IMG_4107-1.JPG"/>
          <p:cNvPicPr>
            <a:picLocks noChangeAspect="1" noChangeArrowheads="1"/>
          </p:cNvPicPr>
          <p:nvPr/>
        </p:nvPicPr>
        <p:blipFill>
          <a:blip r:embed="rId2" cstate="print">
            <a:lum bright="10000" contrast="40000"/>
            <a:extLst>
              <a:ext uri="{28A0092B-C50C-407E-A947-70E740481C1C}">
                <a14:useLocalDpi xmlns:a14="http://schemas.microsoft.com/office/drawing/2010/main" val="0"/>
              </a:ext>
            </a:extLst>
          </a:blip>
          <a:srcRect l="11880" t="31133" b="24910"/>
          <a:stretch>
            <a:fillRect/>
          </a:stretch>
        </p:blipFill>
        <p:spPr bwMode="auto">
          <a:xfrm>
            <a:off x="1851025" y="2779713"/>
            <a:ext cx="1668463"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Table 2"/>
          <p:cNvGraphicFramePr>
            <a:graphicFrameLocks noGrp="1"/>
          </p:cNvGraphicFramePr>
          <p:nvPr/>
        </p:nvGraphicFramePr>
        <p:xfrm>
          <a:off x="210433" y="299335"/>
          <a:ext cx="8679597" cy="5790835"/>
        </p:xfrm>
        <a:graphic>
          <a:graphicData uri="http://schemas.openxmlformats.org/drawingml/2006/table">
            <a:tbl>
              <a:tblPr firstRow="1" bandRow="1">
                <a:tableStyleId>{5940675A-B579-460E-94D1-54222C63F5DA}</a:tableStyleId>
              </a:tblPr>
              <a:tblGrid>
                <a:gridCol w="1582218"/>
                <a:gridCol w="1763043"/>
                <a:gridCol w="1763043"/>
                <a:gridCol w="2010996"/>
                <a:gridCol w="1055135"/>
                <a:gridCol w="505162"/>
              </a:tblGrid>
              <a:tr h="29995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200" dirty="0">
                          <a:cs typeface="B Homa" pitchFamily="2" charset="-78"/>
                        </a:rPr>
                        <a:t>تهدیدها</a:t>
                      </a:r>
                      <a:endParaRPr lang="en-US" sz="1200" b="0" dirty="0">
                        <a:cs typeface="B Homa" pitchFamily="2" charset="-78"/>
                      </a:endParaRPr>
                    </a:p>
                  </a:txBody>
                  <a:tcPr marL="79248" marR="79248" marT="28477" marB="28477">
                    <a:solidFill>
                      <a:schemeClr val="accent6">
                        <a:lumMod val="60000"/>
                        <a:lumOff val="40000"/>
                      </a:schemeClr>
                    </a:solidFill>
                  </a:tcPr>
                </a:tc>
                <a:tc>
                  <a:txBody>
                    <a:bodyPr/>
                    <a:lstStyle/>
                    <a:p>
                      <a:pPr algn="ctr"/>
                      <a:r>
                        <a:rPr lang="fa-IR" sz="1200" dirty="0">
                          <a:cs typeface="B Homa" pitchFamily="2" charset="-78"/>
                        </a:rPr>
                        <a:t>فرصت ها</a:t>
                      </a:r>
                      <a:endParaRPr lang="en-US" sz="1200" b="0" dirty="0">
                        <a:cs typeface="B Homa" pitchFamily="2" charset="-78"/>
                      </a:endParaRPr>
                    </a:p>
                  </a:txBody>
                  <a:tcPr marL="79248" marR="79248" marT="28477" marB="28477">
                    <a:solidFill>
                      <a:schemeClr val="accent6">
                        <a:lumMod val="60000"/>
                        <a:lumOff val="40000"/>
                      </a:schemeClr>
                    </a:solidFill>
                  </a:tcPr>
                </a:tc>
                <a:tc>
                  <a:txBody>
                    <a:bodyPr/>
                    <a:lstStyle/>
                    <a:p>
                      <a:pPr algn="ctr"/>
                      <a:r>
                        <a:rPr lang="fa-IR" sz="1200" dirty="0">
                          <a:cs typeface="B Homa" pitchFamily="2" charset="-78"/>
                        </a:rPr>
                        <a:t>نقاط</a:t>
                      </a:r>
                      <a:r>
                        <a:rPr lang="fa-IR" sz="1200" baseline="0" dirty="0">
                          <a:cs typeface="B Homa" pitchFamily="2" charset="-78"/>
                        </a:rPr>
                        <a:t> ضعف</a:t>
                      </a:r>
                      <a:endParaRPr lang="en-US" sz="1200" b="0" dirty="0">
                        <a:cs typeface="B Homa" pitchFamily="2" charset="-78"/>
                      </a:endParaRPr>
                    </a:p>
                  </a:txBody>
                  <a:tcPr marL="79248" marR="79248" marT="28477" marB="28477">
                    <a:solidFill>
                      <a:schemeClr val="accent6">
                        <a:lumMod val="60000"/>
                        <a:lumOff val="40000"/>
                      </a:schemeClr>
                    </a:solidFill>
                  </a:tcPr>
                </a:tc>
                <a:tc>
                  <a:txBody>
                    <a:bodyPr/>
                    <a:lstStyle/>
                    <a:p>
                      <a:pPr algn="ctr"/>
                      <a:r>
                        <a:rPr lang="fa-IR" sz="1200" dirty="0">
                          <a:cs typeface="B Homa" pitchFamily="2" charset="-78"/>
                        </a:rPr>
                        <a:t>نقاط</a:t>
                      </a:r>
                      <a:r>
                        <a:rPr lang="fa-IR" sz="1200" baseline="0" dirty="0">
                          <a:cs typeface="B Homa" pitchFamily="2" charset="-78"/>
                        </a:rPr>
                        <a:t> قوت</a:t>
                      </a:r>
                      <a:endParaRPr lang="en-US" sz="1200" b="0" dirty="0">
                        <a:cs typeface="B Homa" pitchFamily="2" charset="-78"/>
                      </a:endParaRPr>
                    </a:p>
                  </a:txBody>
                  <a:tcPr marL="79248" marR="79248" marT="28477" marB="28477">
                    <a:solidFill>
                      <a:schemeClr val="accent6">
                        <a:lumMod val="60000"/>
                        <a:lumOff val="40000"/>
                      </a:schemeClr>
                    </a:solidFill>
                  </a:tcPr>
                </a:tc>
                <a:tc>
                  <a:txBody>
                    <a:bodyPr/>
                    <a:lstStyle/>
                    <a:p>
                      <a:pPr marL="0" marR="0" indent="0" algn="ctr" defTabSz="914235" rtl="0" eaLnBrk="1" fontAlgn="auto" latinLnBrk="0" hangingPunct="1">
                        <a:lnSpc>
                          <a:spcPct val="100000"/>
                        </a:lnSpc>
                        <a:spcBef>
                          <a:spcPts val="0"/>
                        </a:spcBef>
                        <a:spcAft>
                          <a:spcPts val="0"/>
                        </a:spcAft>
                        <a:buClrTx/>
                        <a:buSzTx/>
                        <a:buFontTx/>
                        <a:buNone/>
                        <a:tabLst/>
                        <a:defRPr/>
                      </a:pPr>
                      <a:r>
                        <a:rPr lang="fa-IR" sz="1200" dirty="0">
                          <a:cs typeface="B Homa" pitchFamily="2" charset="-78"/>
                        </a:rPr>
                        <a:t>اهداف</a:t>
                      </a:r>
                      <a:endParaRPr lang="en-US" sz="1200" b="0" dirty="0">
                        <a:cs typeface="B Homa" pitchFamily="2" charset="-78"/>
                      </a:endParaRPr>
                    </a:p>
                  </a:txBody>
                  <a:tcPr marL="79248" marR="79248" marT="28477" marB="28477">
                    <a:solidFill>
                      <a:schemeClr val="accent6">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600" b="1" dirty="0">
                        <a:cs typeface="B Homa" pitchFamily="2" charset="-78"/>
                      </a:endParaRPr>
                    </a:p>
                  </a:txBody>
                  <a:tcPr marL="79248" marR="79248" marT="28477" marB="28477">
                    <a:solidFill>
                      <a:schemeClr val="accent6">
                        <a:lumMod val="60000"/>
                        <a:lumOff val="40000"/>
                      </a:schemeClr>
                    </a:solidFill>
                  </a:tcPr>
                </a:tc>
              </a:tr>
              <a:tr h="1769536">
                <a:tc>
                  <a:txBody>
                    <a:bodyPr/>
                    <a:lstStyle/>
                    <a:p>
                      <a:pPr algn="ctr">
                        <a:lnSpc>
                          <a:spcPct val="150000"/>
                        </a:lnSpc>
                      </a:pPr>
                      <a:endParaRPr lang="en-US" sz="1000" b="1" dirty="0">
                        <a:cs typeface="B Mitra" pitchFamily="2" charset="-78"/>
                      </a:endParaRPr>
                    </a:p>
                  </a:txBody>
                  <a:tcPr marL="79248" marR="79248" marT="28477" marB="28477"/>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fa-IR" sz="1000" b="1" baseline="0" dirty="0">
                          <a:cs typeface="B Mitra" pitchFamily="2" charset="-78"/>
                        </a:rPr>
                        <a:t>فرصت تقویت نفوذ پذیری بصری و سرزنده ساختن فضاهای طبیعی </a:t>
                      </a:r>
                      <a:endParaRPr lang="en-US" sz="1000" b="1" dirty="0">
                        <a:cs typeface="B Mitra" pitchFamily="2" charset="-78"/>
                      </a:endParaRPr>
                    </a:p>
                  </a:txBody>
                  <a:tcPr marL="79248" marR="79248" marT="28477" marB="28477"/>
                </a:tc>
                <a:tc>
                  <a:txBody>
                    <a:bodyPr/>
                    <a:lstStyle/>
                    <a:p>
                      <a:pPr algn="ctr">
                        <a:lnSpc>
                          <a:spcPct val="150000"/>
                        </a:lnSpc>
                      </a:pPr>
                      <a:r>
                        <a:rPr lang="fa-IR" sz="1000" b="1" baseline="0" dirty="0">
                          <a:cs typeface="B Mitra" pitchFamily="2" charset="-78"/>
                        </a:rPr>
                        <a:t>کاهش رونق و سرزندگی فضاهای  کناره رودخانه فرحزاد </a:t>
                      </a:r>
                      <a:r>
                        <a:rPr lang="fa-IR" sz="1000" b="1" dirty="0">
                          <a:cs typeface="B Mitra" pitchFamily="2" charset="-78"/>
                        </a:rPr>
                        <a:t>به دلیل کاهش دید و منظر</a:t>
                      </a:r>
                      <a:endParaRPr lang="en-US" sz="1000" b="1" dirty="0">
                        <a:cs typeface="B Mitra" pitchFamily="2" charset="-78"/>
                      </a:endParaRPr>
                    </a:p>
                  </a:txBody>
                  <a:tcPr marL="79248" marR="79248" marT="28477" marB="28477"/>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fa-IR" sz="1000" b="1" dirty="0">
                          <a:cs typeface="B Mitra" pitchFamily="2" charset="-78"/>
                        </a:rPr>
                        <a:t>گوناگونی</a:t>
                      </a:r>
                      <a:r>
                        <a:rPr lang="fa-IR" sz="1000" b="1" baseline="0" dirty="0">
                          <a:cs typeface="B Mitra" pitchFamily="2" charset="-78"/>
                        </a:rPr>
                        <a:t> و تنوع در سیمای بصری</a:t>
                      </a:r>
                    </a:p>
                    <a:p>
                      <a:pPr marL="0" marR="0" indent="0" algn="ctr" defTabSz="914400" rtl="0" eaLnBrk="1" fontAlgn="auto" latinLnBrk="0" hangingPunct="1">
                        <a:lnSpc>
                          <a:spcPct val="150000"/>
                        </a:lnSpc>
                        <a:spcBef>
                          <a:spcPts val="0"/>
                        </a:spcBef>
                        <a:spcAft>
                          <a:spcPts val="0"/>
                        </a:spcAft>
                        <a:buClrTx/>
                        <a:buSzTx/>
                        <a:buFontTx/>
                        <a:buNone/>
                        <a:tabLst/>
                        <a:defRPr/>
                      </a:pPr>
                      <a:r>
                        <a:rPr lang="fa-IR" sz="1000" b="1" baseline="0" dirty="0">
                          <a:cs typeface="B Mitra" pitchFamily="2" charset="-78"/>
                        </a:rPr>
                        <a:t>مناظر، پالت رنگی، جزئیات و انسانها</a:t>
                      </a:r>
                      <a:endParaRPr lang="en-US" sz="1000" b="1" dirty="0">
                        <a:cs typeface="B Mitra" pitchFamily="2" charset="-78"/>
                      </a:endParaRPr>
                    </a:p>
                  </a:txBody>
                  <a:tcPr marL="79248" marR="79248" marT="28477" marB="28477"/>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00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100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100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100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100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100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r>
                        <a:rPr lang="fa-IR" sz="1500" dirty="0">
                          <a:cs typeface="B Homa" pitchFamily="2" charset="-78"/>
                        </a:rPr>
                        <a:t>1- سرزندگی</a:t>
                      </a:r>
                      <a:endParaRPr lang="en-US" sz="150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txBody>
                  <a:tcPr marL="79248" marR="79248" marT="28477" marB="28477"/>
                </a:tc>
                <a:tc row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900" dirty="0">
                          <a:cs typeface="B Homa" pitchFamily="2" charset="-78"/>
                        </a:rPr>
                        <a:t>بعد بصری</a:t>
                      </a:r>
                      <a:endParaRPr lang="fa-IR" sz="1900" b="1" dirty="0">
                        <a:cs typeface="B Homa" pitchFamily="2" charset="-78"/>
                      </a:endParaRPr>
                    </a:p>
                  </a:txBody>
                  <a:tcPr marL="79248" marR="79248" marT="28477" marB="28477" vert="vert270"/>
                </a:tc>
              </a:tr>
              <a:tr h="1731380">
                <a:tc>
                  <a:txBody>
                    <a:bodyPr/>
                    <a:lstStyle/>
                    <a:p>
                      <a:pPr algn="ctr">
                        <a:lnSpc>
                          <a:spcPct val="150000"/>
                        </a:lnSpc>
                      </a:pPr>
                      <a:endParaRPr lang="en-US" sz="1000" b="1" dirty="0">
                        <a:cs typeface="B Mitra" pitchFamily="2" charset="-78"/>
                      </a:endParaRPr>
                    </a:p>
                  </a:txBody>
                  <a:tcPr marL="79248" marR="79248" marT="28477" marB="28477"/>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fa-IR" sz="1000" b="1" baseline="0" dirty="0">
                          <a:cs typeface="B Mitra" pitchFamily="2" charset="-78"/>
                        </a:rPr>
                        <a:t>امکان ایجاد مناظر آنی </a:t>
                      </a:r>
                      <a:endParaRPr lang="en-US" sz="1000" b="1" dirty="0">
                        <a:cs typeface="B Mitra" pitchFamily="2" charset="-78"/>
                      </a:endParaRPr>
                    </a:p>
                    <a:p>
                      <a:pPr algn="ctr">
                        <a:lnSpc>
                          <a:spcPct val="150000"/>
                        </a:lnSpc>
                      </a:pPr>
                      <a:endParaRPr lang="en-US" sz="1000" b="1" dirty="0">
                        <a:cs typeface="B Mitra" pitchFamily="2" charset="-78"/>
                      </a:endParaRPr>
                    </a:p>
                  </a:txBody>
                  <a:tcPr marL="79248" marR="79248" marT="28477" marB="28477"/>
                </a:tc>
                <a:tc>
                  <a:txBody>
                    <a:bodyPr/>
                    <a:lstStyle/>
                    <a:p>
                      <a:pPr algn="ctr">
                        <a:lnSpc>
                          <a:spcPct val="150000"/>
                        </a:lnSpc>
                      </a:pPr>
                      <a:endParaRPr lang="en-US" sz="1000" b="1" dirty="0">
                        <a:cs typeface="B Mitra" pitchFamily="2" charset="-78"/>
                      </a:endParaRPr>
                    </a:p>
                  </a:txBody>
                  <a:tcPr marL="79248" marR="79248" marT="28477" marB="28477"/>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fa-IR" sz="1000" b="1" dirty="0">
                          <a:cs typeface="B Mitra" pitchFamily="2" charset="-78"/>
                        </a:rPr>
                        <a:t>وجود</a:t>
                      </a:r>
                      <a:r>
                        <a:rPr lang="fa-IR" sz="1000" b="1" baseline="0" dirty="0">
                          <a:cs typeface="B Mitra" pitchFamily="2" charset="-78"/>
                        </a:rPr>
                        <a:t> مناظر و دیدهای متوالی</a:t>
                      </a:r>
                    </a:p>
                    <a:p>
                      <a:pPr marL="0" marR="0" indent="0" algn="ctr" defTabSz="914400" rtl="0" eaLnBrk="1" fontAlgn="auto" latinLnBrk="0" hangingPunct="1">
                        <a:lnSpc>
                          <a:spcPct val="150000"/>
                        </a:lnSpc>
                        <a:spcBef>
                          <a:spcPts val="0"/>
                        </a:spcBef>
                        <a:spcAft>
                          <a:spcPts val="0"/>
                        </a:spcAft>
                        <a:buClrTx/>
                        <a:buSzTx/>
                        <a:buFontTx/>
                        <a:buNone/>
                        <a:tabLst/>
                        <a:defRPr/>
                      </a:pPr>
                      <a:endParaRPr lang="fa-IR" sz="1000" b="1" baseline="0" dirty="0">
                        <a:cs typeface="B Mitra" pitchFamily="2" charset="-78"/>
                      </a:endParaRPr>
                    </a:p>
                    <a:p>
                      <a:pPr marL="0" marR="0" indent="0" algn="ctr" defTabSz="914400" rtl="0" eaLnBrk="1" fontAlgn="auto" latinLnBrk="0" hangingPunct="1">
                        <a:lnSpc>
                          <a:spcPct val="150000"/>
                        </a:lnSpc>
                        <a:spcBef>
                          <a:spcPts val="0"/>
                        </a:spcBef>
                        <a:spcAft>
                          <a:spcPts val="0"/>
                        </a:spcAft>
                        <a:buClrTx/>
                        <a:buSzTx/>
                        <a:buFontTx/>
                        <a:buNone/>
                        <a:tabLst/>
                        <a:defRPr/>
                      </a:pPr>
                      <a:endParaRPr lang="fa-IR" sz="1000" b="1" baseline="0" dirty="0">
                        <a:cs typeface="B Mitra" pitchFamily="2" charset="-78"/>
                      </a:endParaRPr>
                    </a:p>
                    <a:p>
                      <a:pPr marL="0" marR="0" indent="0" algn="ctr" defTabSz="914400" rtl="0" eaLnBrk="1" fontAlgn="auto" latinLnBrk="0" hangingPunct="1">
                        <a:lnSpc>
                          <a:spcPct val="150000"/>
                        </a:lnSpc>
                        <a:spcBef>
                          <a:spcPts val="0"/>
                        </a:spcBef>
                        <a:spcAft>
                          <a:spcPts val="0"/>
                        </a:spcAft>
                        <a:buClrTx/>
                        <a:buSzTx/>
                        <a:buFontTx/>
                        <a:buNone/>
                        <a:tabLst/>
                        <a:defRPr/>
                      </a:pPr>
                      <a:endParaRPr lang="fa-IR" sz="1000" b="1" baseline="0" dirty="0">
                        <a:cs typeface="B Mitra" pitchFamily="2" charset="-78"/>
                      </a:endParaRPr>
                    </a:p>
                    <a:p>
                      <a:pPr marL="0" marR="0" indent="0" algn="ctr" defTabSz="914400" rtl="0" eaLnBrk="1" fontAlgn="auto" latinLnBrk="0" hangingPunct="1">
                        <a:lnSpc>
                          <a:spcPct val="150000"/>
                        </a:lnSpc>
                        <a:spcBef>
                          <a:spcPts val="0"/>
                        </a:spcBef>
                        <a:spcAft>
                          <a:spcPts val="0"/>
                        </a:spcAft>
                        <a:buClrTx/>
                        <a:buSzTx/>
                        <a:buFontTx/>
                        <a:buNone/>
                        <a:tabLst/>
                        <a:defRPr/>
                      </a:pPr>
                      <a:endParaRPr lang="fa-IR" sz="1000" b="1" baseline="0" dirty="0">
                        <a:cs typeface="B Mitra" pitchFamily="2" charset="-78"/>
                      </a:endParaRPr>
                    </a:p>
                    <a:p>
                      <a:pPr marL="0" marR="0" indent="0" algn="ctr" defTabSz="914400" rtl="0" eaLnBrk="1" fontAlgn="auto" latinLnBrk="0" hangingPunct="1">
                        <a:lnSpc>
                          <a:spcPct val="150000"/>
                        </a:lnSpc>
                        <a:spcBef>
                          <a:spcPts val="0"/>
                        </a:spcBef>
                        <a:spcAft>
                          <a:spcPts val="0"/>
                        </a:spcAft>
                        <a:buClrTx/>
                        <a:buSzTx/>
                        <a:buFontTx/>
                        <a:buNone/>
                        <a:tabLst/>
                        <a:defRPr/>
                      </a:pPr>
                      <a:endParaRPr lang="fa-IR" sz="1000" b="1" baseline="0" dirty="0">
                        <a:cs typeface="B Mitra" pitchFamily="2" charset="-78"/>
                      </a:endParaRPr>
                    </a:p>
                    <a:p>
                      <a:pPr marL="0" marR="0" indent="0" algn="r" defTabSz="914400" rtl="1" eaLnBrk="1" fontAlgn="auto" latinLnBrk="0" hangingPunct="1">
                        <a:lnSpc>
                          <a:spcPct val="150000"/>
                        </a:lnSpc>
                        <a:spcBef>
                          <a:spcPts val="0"/>
                        </a:spcBef>
                        <a:spcAft>
                          <a:spcPts val="0"/>
                        </a:spcAft>
                        <a:buClrTx/>
                        <a:buSzTx/>
                        <a:buFontTx/>
                        <a:buNone/>
                        <a:tabLst/>
                        <a:defRPr/>
                      </a:pPr>
                      <a:r>
                        <a:rPr lang="fa-IR" sz="1000" b="1" baseline="0" dirty="0">
                          <a:cs typeface="B Mitra" pitchFamily="2" charset="-78"/>
                        </a:rPr>
                        <a:t>       1            2           3</a:t>
                      </a:r>
                    </a:p>
                  </a:txBody>
                  <a:tcPr marL="79248" marR="79248" marT="28477" marB="28477"/>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r>
              <a:tr h="1989966">
                <a:tc>
                  <a:txBody>
                    <a:bodyPr/>
                    <a:lstStyle/>
                    <a:p>
                      <a:pPr algn="ctr">
                        <a:lnSpc>
                          <a:spcPct val="150000"/>
                        </a:lnSpc>
                      </a:pPr>
                      <a:r>
                        <a:rPr lang="fa-IR" sz="1000" b="1" dirty="0">
                          <a:cs typeface="B Mitra" pitchFamily="2" charset="-78"/>
                        </a:rPr>
                        <a:t>ساخت</a:t>
                      </a:r>
                      <a:r>
                        <a:rPr lang="fa-IR" sz="1000" b="1" baseline="0" dirty="0">
                          <a:cs typeface="B Mitra" pitchFamily="2" charset="-78"/>
                        </a:rPr>
                        <a:t> و سازهای حاشیه ای و غیر رسمی در حال تضعیف کیفیت منظر کالبدی است.</a:t>
                      </a:r>
                      <a:endParaRPr lang="en-US" sz="1000" b="1" dirty="0">
                        <a:cs typeface="B Mitra" pitchFamily="2" charset="-78"/>
                      </a:endParaRPr>
                    </a:p>
                  </a:txBody>
                  <a:tcPr marL="79248" marR="79248" marT="28477" marB="28477"/>
                </a:tc>
                <a:tc>
                  <a:txBody>
                    <a:bodyPr/>
                    <a:lstStyle/>
                    <a:p>
                      <a:pPr marL="0" marR="0" indent="0" algn="ctr" defTabSz="2057297" rtl="0" eaLnBrk="1" fontAlgn="auto" latinLnBrk="0" hangingPunct="1">
                        <a:lnSpc>
                          <a:spcPct val="150000"/>
                        </a:lnSpc>
                        <a:spcBef>
                          <a:spcPts val="0"/>
                        </a:spcBef>
                        <a:spcAft>
                          <a:spcPts val="0"/>
                        </a:spcAft>
                        <a:buClrTx/>
                        <a:buSzTx/>
                        <a:buFontTx/>
                        <a:buNone/>
                        <a:tabLst/>
                        <a:defRPr/>
                      </a:pPr>
                      <a:r>
                        <a:rPr lang="fa-IR" sz="1000" b="1" baseline="0" dirty="0">
                          <a:cs typeface="B Mitra" pitchFamily="2" charset="-78"/>
                        </a:rPr>
                        <a:t>فرصت ایجاد کیفیت یصری کالبد در هماهنگی با بستر و توپوگرافی</a:t>
                      </a:r>
                      <a:endParaRPr lang="en-US" sz="1000" b="1" dirty="0">
                        <a:cs typeface="B Mitra" pitchFamily="2" charset="-78"/>
                      </a:endParaRPr>
                    </a:p>
                    <a:p>
                      <a:pPr algn="ctr">
                        <a:lnSpc>
                          <a:spcPct val="150000"/>
                        </a:lnSpc>
                      </a:pPr>
                      <a:endParaRPr lang="en-US" sz="1000" b="1" dirty="0">
                        <a:cs typeface="B Mitra" pitchFamily="2" charset="-78"/>
                      </a:endParaRPr>
                    </a:p>
                  </a:txBody>
                  <a:tcPr marL="79248" marR="79248" marT="28477" marB="28477"/>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fa-IR" sz="1000" b="1" dirty="0">
                          <a:cs typeface="B Mitra" pitchFamily="2" charset="-78"/>
                        </a:rPr>
                        <a:t>اغتشاش</a:t>
                      </a:r>
                      <a:r>
                        <a:rPr lang="fa-IR" sz="1000" b="1" baseline="0" dirty="0">
                          <a:cs typeface="B Mitra" pitchFamily="2" charset="-78"/>
                        </a:rPr>
                        <a:t> در کالبد، نما و خط آسمان </a:t>
                      </a:r>
                      <a:endParaRPr lang="en-US" sz="1000" b="1" dirty="0">
                        <a:cs typeface="B Mitra" pitchFamily="2" charset="-78"/>
                      </a:endParaRPr>
                    </a:p>
                    <a:p>
                      <a:pPr marL="0" marR="0" indent="0" algn="ctr" defTabSz="914400" rtl="0" eaLnBrk="1" fontAlgn="auto" latinLnBrk="0" hangingPunct="1">
                        <a:lnSpc>
                          <a:spcPct val="150000"/>
                        </a:lnSpc>
                        <a:spcBef>
                          <a:spcPts val="0"/>
                        </a:spcBef>
                        <a:spcAft>
                          <a:spcPts val="0"/>
                        </a:spcAft>
                        <a:buClrTx/>
                        <a:buSzTx/>
                        <a:buFontTx/>
                        <a:buNone/>
                        <a:tabLst/>
                        <a:defRPr/>
                      </a:pPr>
                      <a:endParaRPr lang="fa-IR" sz="1000" b="1" dirty="0">
                        <a:cs typeface="B Mitra" pitchFamily="2" charset="-78"/>
                      </a:endParaRPr>
                    </a:p>
                    <a:p>
                      <a:pPr>
                        <a:lnSpc>
                          <a:spcPct val="150000"/>
                        </a:lnSpc>
                      </a:pPr>
                      <a:endParaRPr lang="en-US" sz="1000" b="1" dirty="0">
                        <a:cs typeface="B Mitra" pitchFamily="2" charset="-78"/>
                      </a:endParaRPr>
                    </a:p>
                  </a:txBody>
                  <a:tcPr marL="79248" marR="79248" marT="28477" marB="28477"/>
                </a:tc>
                <a:tc>
                  <a:txBody>
                    <a:bodyPr/>
                    <a:lstStyle/>
                    <a:p>
                      <a:pPr marL="0" marR="0" indent="0" algn="ctr" defTabSz="2057297" rtl="0" eaLnBrk="1" fontAlgn="auto" latinLnBrk="0" hangingPunct="1">
                        <a:lnSpc>
                          <a:spcPct val="150000"/>
                        </a:lnSpc>
                        <a:spcBef>
                          <a:spcPts val="0"/>
                        </a:spcBef>
                        <a:spcAft>
                          <a:spcPts val="0"/>
                        </a:spcAft>
                        <a:buClrTx/>
                        <a:buSzTx/>
                        <a:buFontTx/>
                        <a:buNone/>
                        <a:tabLst/>
                        <a:defRPr/>
                      </a:pPr>
                      <a:r>
                        <a:rPr lang="fa-IR" sz="1000" b="1" dirty="0">
                          <a:cs typeface="B Mitra" pitchFamily="2" charset="-78"/>
                        </a:rPr>
                        <a:t>محصوریت مناسب</a:t>
                      </a:r>
                      <a:r>
                        <a:rPr lang="fa-IR" sz="1000" b="1" baseline="0" dirty="0">
                          <a:cs typeface="B Mitra" pitchFamily="2" charset="-78"/>
                        </a:rPr>
                        <a:t> راهها و فضاها در منظر بصری محله</a:t>
                      </a:r>
                      <a:endParaRPr lang="en-US" sz="1000" b="1" dirty="0">
                        <a:cs typeface="B Mitra" pitchFamily="2" charset="-78"/>
                      </a:endParaRPr>
                    </a:p>
                    <a:p>
                      <a:pPr>
                        <a:lnSpc>
                          <a:spcPct val="150000"/>
                        </a:lnSpc>
                      </a:pPr>
                      <a:endParaRPr lang="en-US" sz="1000" b="1" dirty="0">
                        <a:cs typeface="B Mitra" pitchFamily="2" charset="-78"/>
                      </a:endParaRPr>
                    </a:p>
                  </a:txBody>
                  <a:tcPr marL="79248" marR="79248" marT="28477" marB="2847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90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150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150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r>
                        <a:rPr lang="fa-IR" sz="1500" dirty="0">
                          <a:cs typeface="B Homa" pitchFamily="2" charset="-78"/>
                        </a:rPr>
                        <a:t>2-کیفیت</a:t>
                      </a:r>
                      <a:r>
                        <a:rPr lang="fa-IR" sz="1500" baseline="0" dirty="0">
                          <a:cs typeface="B Homa" pitchFamily="2" charset="-78"/>
                        </a:rPr>
                        <a:t> کالبدی</a:t>
                      </a:r>
                      <a:endParaRPr lang="en-US" sz="150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1500" dirty="0">
                        <a:cs typeface="B Homa" pitchFamily="2" charset="-78"/>
                      </a:endParaRPr>
                    </a:p>
                    <a:p>
                      <a:endParaRPr lang="en-US" sz="900" dirty="0">
                        <a:cs typeface="B Homa" pitchFamily="2" charset="-78"/>
                      </a:endParaRPr>
                    </a:p>
                  </a:txBody>
                  <a:tcPr marL="79248" marR="79248" marT="28477" marB="28477"/>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2800" b="1" dirty="0">
                        <a:cs typeface="B Nazanin" pitchFamily="2" charset="-78"/>
                      </a:endParaRPr>
                    </a:p>
                  </a:txBody>
                  <a:tcPr marL="156020" marR="156020" marT="60008" marB="60008" vert="vert270"/>
                </a:tc>
              </a:tr>
            </a:tbl>
          </a:graphicData>
        </a:graphic>
      </p:graphicFrame>
      <p:pic>
        <p:nvPicPr>
          <p:cNvPr id="24581" name="Picture 3" descr="D:\فرحزاد\89.8.15\100CANON\IMG_0155.JPG"/>
          <p:cNvPicPr>
            <a:picLocks noChangeAspect="1" noChangeArrowheads="1"/>
          </p:cNvPicPr>
          <p:nvPr/>
        </p:nvPicPr>
        <p:blipFill>
          <a:blip r:embed="rId3" cstate="print">
            <a:lum contrast="40000"/>
            <a:extLst>
              <a:ext uri="{28A0092B-C50C-407E-A947-70E740481C1C}">
                <a14:useLocalDpi xmlns:a14="http://schemas.microsoft.com/office/drawing/2010/main" val="0"/>
              </a:ext>
            </a:extLst>
          </a:blip>
          <a:srcRect l="-510" t="10417" b="33446"/>
          <a:stretch>
            <a:fillRect/>
          </a:stretch>
        </p:blipFill>
        <p:spPr bwMode="auto">
          <a:xfrm>
            <a:off x="3619500" y="4789488"/>
            <a:ext cx="1635125" cy="114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2" name="Picture 5" descr="C:\Users\Mad\Desktop\Picture 058.jpg"/>
          <p:cNvPicPr>
            <a:picLocks noChangeAspect="1" noChangeArrowheads="1"/>
          </p:cNvPicPr>
          <p:nvPr/>
        </p:nvPicPr>
        <p:blipFill>
          <a:blip r:embed="rId4" cstate="print">
            <a:extLst>
              <a:ext uri="{28A0092B-C50C-407E-A947-70E740481C1C}">
                <a14:useLocalDpi xmlns:a14="http://schemas.microsoft.com/office/drawing/2010/main" val="0"/>
              </a:ext>
            </a:extLst>
          </a:blip>
          <a:srcRect r="14285"/>
          <a:stretch>
            <a:fillRect/>
          </a:stretch>
        </p:blipFill>
        <p:spPr bwMode="auto">
          <a:xfrm>
            <a:off x="5370513" y="2790825"/>
            <a:ext cx="615950" cy="101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3" name="Picture 6" descr="C:\Users\Mad\Desktop\Picture 056.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37338" y="2811463"/>
            <a:ext cx="655637" cy="99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4" name="Picture 7" descr="C:\Users\Mad\Desktop\Picture 057.jpg"/>
          <p:cNvPicPr>
            <a:picLocks noChangeAspect="1" noChangeArrowheads="1"/>
          </p:cNvPicPr>
          <p:nvPr/>
        </p:nvPicPr>
        <p:blipFill>
          <a:blip r:embed="rId6" cstate="print">
            <a:extLst>
              <a:ext uri="{28A0092B-C50C-407E-A947-70E740481C1C}">
                <a14:useLocalDpi xmlns:a14="http://schemas.microsoft.com/office/drawing/2010/main" val="0"/>
              </a:ext>
            </a:extLst>
          </a:blip>
          <a:srcRect l="13043"/>
          <a:stretch>
            <a:fillRect/>
          </a:stretch>
        </p:blipFill>
        <p:spPr bwMode="auto">
          <a:xfrm>
            <a:off x="6015038" y="2851150"/>
            <a:ext cx="588962"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5" name="Picture 8" descr="C:\Users\Mad\Desktop\Picture 050.jpg"/>
          <p:cNvPicPr>
            <a:picLocks noChangeAspect="1" noChangeArrowheads="1"/>
          </p:cNvPicPr>
          <p:nvPr/>
        </p:nvPicPr>
        <p:blipFill>
          <a:blip r:embed="rId7" cstate="print">
            <a:lum contrast="20000"/>
            <a:extLst>
              <a:ext uri="{28A0092B-C50C-407E-A947-70E740481C1C}">
                <a14:useLocalDpi xmlns:a14="http://schemas.microsoft.com/office/drawing/2010/main" val="0"/>
              </a:ext>
            </a:extLst>
          </a:blip>
          <a:srcRect r="12820"/>
          <a:stretch>
            <a:fillRect/>
          </a:stretch>
        </p:blipFill>
        <p:spPr bwMode="auto">
          <a:xfrm>
            <a:off x="5434013" y="4687888"/>
            <a:ext cx="1778000"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6" name="Picture 2" descr="D:\tarahi shahri\UNI\TERM 2\KARGAH MAHALE\ava pic\CIMG7342.JPG"/>
          <p:cNvPicPr>
            <a:picLocks noChangeAspect="1" noChangeArrowheads="1"/>
          </p:cNvPicPr>
          <p:nvPr/>
        </p:nvPicPr>
        <p:blipFill>
          <a:blip r:embed="rId8" cstate="print">
            <a:lum bright="10000" contrast="54000"/>
            <a:extLst>
              <a:ext uri="{28A0092B-C50C-407E-A947-70E740481C1C}">
                <a14:useLocalDpi xmlns:a14="http://schemas.microsoft.com/office/drawing/2010/main" val="0"/>
              </a:ext>
            </a:extLst>
          </a:blip>
          <a:srcRect l="5376" t="19501" r="8000"/>
          <a:stretch>
            <a:fillRect/>
          </a:stretch>
        </p:blipFill>
        <p:spPr bwMode="auto">
          <a:xfrm>
            <a:off x="263525" y="4959350"/>
            <a:ext cx="1473200" cy="96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7" name="Picture 23" descr="IMG_0063.JPG"/>
          <p:cNvPicPr>
            <a:picLocks noChangeAspect="1" noChangeArrowheads="1"/>
          </p:cNvPicPr>
          <p:nvPr/>
        </p:nvPicPr>
        <p:blipFill>
          <a:blip r:embed="rId9" cstate="print">
            <a:lum bright="22000" contrast="42000"/>
            <a:extLst>
              <a:ext uri="{28A0092B-C50C-407E-A947-70E740481C1C}">
                <a14:useLocalDpi xmlns:a14="http://schemas.microsoft.com/office/drawing/2010/main" val="0"/>
              </a:ext>
            </a:extLst>
          </a:blip>
          <a:srcRect l="7381" t="28804" r="11429" b="2966"/>
          <a:stretch>
            <a:fillRect/>
          </a:stretch>
        </p:blipFill>
        <p:spPr bwMode="auto">
          <a:xfrm>
            <a:off x="1851025" y="1354138"/>
            <a:ext cx="1668463" cy="98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8" name="Picture 5" descr="C:\Users\Mad\Desktop\200CANON\IMG_0095.JPG"/>
          <p:cNvPicPr>
            <a:picLocks noChangeAspect="1" noChangeArrowheads="1"/>
          </p:cNvPicPr>
          <p:nvPr/>
        </p:nvPicPr>
        <p:blipFill>
          <a:blip r:embed="rId10" cstate="print">
            <a:extLst>
              <a:ext uri="{28A0092B-C50C-407E-A947-70E740481C1C}">
                <a14:useLocalDpi xmlns:a14="http://schemas.microsoft.com/office/drawing/2010/main" val="0"/>
              </a:ext>
            </a:extLst>
          </a:blip>
          <a:srcRect l="19183" t="17448" r="32437" b="23470"/>
          <a:stretch>
            <a:fillRect/>
          </a:stretch>
        </p:blipFill>
        <p:spPr bwMode="auto">
          <a:xfrm>
            <a:off x="1985963" y="4838700"/>
            <a:ext cx="1452562"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9" name="Picture 6" descr="C:\Users\Mad\Desktop\Picture 286.jpg"/>
          <p:cNvPicPr>
            <a:picLocks noChangeAspect="1" noChangeArrowheads="1"/>
          </p:cNvPicPr>
          <p:nvPr/>
        </p:nvPicPr>
        <p:blipFill>
          <a:blip r:embed="rId11" cstate="print">
            <a:lum bright="10000" contrast="20000"/>
            <a:extLst>
              <a:ext uri="{28A0092B-C50C-407E-A947-70E740481C1C}">
                <a14:useLocalDpi xmlns:a14="http://schemas.microsoft.com/office/drawing/2010/main" val="0"/>
              </a:ext>
            </a:extLst>
          </a:blip>
          <a:srcRect l="11922" t="16347" r="22427" b="20425"/>
          <a:stretch>
            <a:fillRect/>
          </a:stretch>
        </p:blipFill>
        <p:spPr bwMode="auto">
          <a:xfrm>
            <a:off x="5424488" y="1303338"/>
            <a:ext cx="1724025" cy="103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90" name="Picture 2" descr="D:\tarahi shahri\UNI\TERM 2\KARGAH MAHALE\ax farahzad.maryam\Picture 270.jpg"/>
          <p:cNvPicPr>
            <a:picLocks noChangeAspect="1" noChangeArrowheads="1"/>
          </p:cNvPicPr>
          <p:nvPr/>
        </p:nvPicPr>
        <p:blipFill>
          <a:blip r:embed="rId12" cstate="print">
            <a:lum bright="10000" contrast="30000"/>
            <a:extLst>
              <a:ext uri="{28A0092B-C50C-407E-A947-70E740481C1C}">
                <a14:useLocalDpi xmlns:a14="http://schemas.microsoft.com/office/drawing/2010/main" val="0"/>
              </a:ext>
            </a:extLst>
          </a:blip>
          <a:srcRect/>
          <a:stretch>
            <a:fillRect/>
          </a:stretch>
        </p:blipFill>
        <p:spPr bwMode="auto">
          <a:xfrm>
            <a:off x="3619500" y="1319213"/>
            <a:ext cx="1633538" cy="1020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14"/>
          <p:cNvSpPr/>
          <p:nvPr/>
        </p:nvSpPr>
        <p:spPr>
          <a:xfrm rot="16200000">
            <a:off x="2005941" y="4306396"/>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6" name="TextBox 15"/>
          <p:cNvSpPr txBox="1"/>
          <p:nvPr/>
        </p:nvSpPr>
        <p:spPr>
          <a:xfrm>
            <a:off x="114300" y="6296025"/>
            <a:ext cx="44196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تحلیل و ارزیابی اطلاعات به روش</a:t>
            </a:r>
            <a:r>
              <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SWOT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0" y="0"/>
            <a:ext cx="91440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25603" name="Picture 15" descr="D:\tarahi shahri\UNI\TERM 2\KARGAH MAHALE\ax farahzad.maryam\pic1\Picture 070.jpg"/>
          <p:cNvPicPr>
            <a:picLocks noChangeAspect="1" noChangeArrowheads="1"/>
          </p:cNvPicPr>
          <p:nvPr/>
        </p:nvPicPr>
        <p:blipFill>
          <a:blip r:embed="rId2" cstate="print">
            <a:lum bright="10000" contrast="30000"/>
            <a:extLst>
              <a:ext uri="{28A0092B-C50C-407E-A947-70E740481C1C}">
                <a14:useLocalDpi xmlns:a14="http://schemas.microsoft.com/office/drawing/2010/main" val="0"/>
              </a:ext>
            </a:extLst>
          </a:blip>
          <a:srcRect l="19946" t="15262" r="27084" b="26765"/>
          <a:stretch>
            <a:fillRect/>
          </a:stretch>
        </p:blipFill>
        <p:spPr bwMode="auto">
          <a:xfrm>
            <a:off x="3719513" y="1014413"/>
            <a:ext cx="1343025" cy="91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42" name="Table 41"/>
          <p:cNvGraphicFramePr>
            <a:graphicFrameLocks noGrp="1"/>
          </p:cNvGraphicFramePr>
          <p:nvPr/>
        </p:nvGraphicFramePr>
        <p:xfrm>
          <a:off x="210433" y="265317"/>
          <a:ext cx="8679597" cy="6161629"/>
        </p:xfrm>
        <a:graphic>
          <a:graphicData uri="http://schemas.openxmlformats.org/drawingml/2006/table">
            <a:tbl>
              <a:tblPr firstRow="1" bandRow="1">
                <a:tableStyleId>{5940675A-B579-460E-94D1-54222C63F5DA}</a:tableStyleId>
              </a:tblPr>
              <a:tblGrid>
                <a:gridCol w="1582218"/>
                <a:gridCol w="1763043"/>
                <a:gridCol w="1763043"/>
                <a:gridCol w="1898662"/>
                <a:gridCol w="1167469"/>
                <a:gridCol w="505162"/>
              </a:tblGrid>
              <a:tr h="29663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200" b="0" dirty="0">
                          <a:cs typeface="B Homa" pitchFamily="2" charset="-78"/>
                        </a:rPr>
                        <a:t>تهدیدها</a:t>
                      </a:r>
                      <a:endParaRPr lang="en-US" sz="1200" b="0" dirty="0">
                        <a:cs typeface="B Homa" pitchFamily="2" charset="-78"/>
                      </a:endParaRPr>
                    </a:p>
                  </a:txBody>
                  <a:tcPr marL="79248" marR="79248" marT="28575" marB="28575">
                    <a:solidFill>
                      <a:schemeClr val="accent6">
                        <a:lumMod val="60000"/>
                        <a:lumOff val="40000"/>
                      </a:schemeClr>
                    </a:solidFill>
                  </a:tcPr>
                </a:tc>
                <a:tc>
                  <a:txBody>
                    <a:bodyPr/>
                    <a:lstStyle/>
                    <a:p>
                      <a:pPr algn="ctr"/>
                      <a:r>
                        <a:rPr lang="fa-IR" sz="1200" b="0" dirty="0">
                          <a:cs typeface="B Homa" pitchFamily="2" charset="-78"/>
                        </a:rPr>
                        <a:t>فرصت ها</a:t>
                      </a:r>
                      <a:endParaRPr lang="en-US" sz="1200" b="0" dirty="0">
                        <a:cs typeface="B Homa" pitchFamily="2" charset="-78"/>
                      </a:endParaRPr>
                    </a:p>
                  </a:txBody>
                  <a:tcPr marL="79248" marR="79248" marT="28575" marB="28575">
                    <a:solidFill>
                      <a:schemeClr val="accent6">
                        <a:lumMod val="60000"/>
                        <a:lumOff val="40000"/>
                      </a:schemeClr>
                    </a:solidFill>
                  </a:tcPr>
                </a:tc>
                <a:tc>
                  <a:txBody>
                    <a:bodyPr/>
                    <a:lstStyle/>
                    <a:p>
                      <a:pPr algn="ctr"/>
                      <a:r>
                        <a:rPr lang="fa-IR" sz="1200" b="0" dirty="0">
                          <a:cs typeface="B Homa" pitchFamily="2" charset="-78"/>
                        </a:rPr>
                        <a:t>نقاط</a:t>
                      </a:r>
                      <a:r>
                        <a:rPr lang="fa-IR" sz="1200" b="0" baseline="0" dirty="0">
                          <a:cs typeface="B Homa" pitchFamily="2" charset="-78"/>
                        </a:rPr>
                        <a:t> ضعف</a:t>
                      </a:r>
                      <a:endParaRPr lang="en-US" sz="1200" b="0" dirty="0">
                        <a:cs typeface="B Homa" pitchFamily="2" charset="-78"/>
                      </a:endParaRPr>
                    </a:p>
                  </a:txBody>
                  <a:tcPr marL="79248" marR="79248" marT="28575" marB="28575">
                    <a:solidFill>
                      <a:schemeClr val="accent6">
                        <a:lumMod val="60000"/>
                        <a:lumOff val="40000"/>
                      </a:schemeClr>
                    </a:solidFill>
                  </a:tcPr>
                </a:tc>
                <a:tc>
                  <a:txBody>
                    <a:bodyPr/>
                    <a:lstStyle/>
                    <a:p>
                      <a:pPr algn="ctr"/>
                      <a:r>
                        <a:rPr lang="fa-IR" sz="1200" b="0" dirty="0">
                          <a:cs typeface="B Homa" pitchFamily="2" charset="-78"/>
                        </a:rPr>
                        <a:t>نقاط</a:t>
                      </a:r>
                      <a:r>
                        <a:rPr lang="fa-IR" sz="1200" b="0" baseline="0" dirty="0">
                          <a:cs typeface="B Homa" pitchFamily="2" charset="-78"/>
                        </a:rPr>
                        <a:t> قوت</a:t>
                      </a:r>
                      <a:endParaRPr lang="en-US" sz="1200" b="0" dirty="0">
                        <a:cs typeface="B Homa" pitchFamily="2" charset="-78"/>
                      </a:endParaRPr>
                    </a:p>
                  </a:txBody>
                  <a:tcPr marL="79248" marR="79248" marT="28575" marB="28575">
                    <a:solidFill>
                      <a:schemeClr val="accent6">
                        <a:lumMod val="60000"/>
                        <a:lumOff val="40000"/>
                      </a:schemeClr>
                    </a:solidFill>
                  </a:tcPr>
                </a:tc>
                <a:tc>
                  <a:txBody>
                    <a:bodyPr/>
                    <a:lstStyle/>
                    <a:p>
                      <a:pPr marL="0" marR="0" indent="0" algn="ctr" defTabSz="914235" rtl="0" eaLnBrk="1" fontAlgn="auto" latinLnBrk="0" hangingPunct="1">
                        <a:lnSpc>
                          <a:spcPct val="100000"/>
                        </a:lnSpc>
                        <a:spcBef>
                          <a:spcPts val="0"/>
                        </a:spcBef>
                        <a:spcAft>
                          <a:spcPts val="0"/>
                        </a:spcAft>
                        <a:buClrTx/>
                        <a:buSzTx/>
                        <a:buFontTx/>
                        <a:buNone/>
                        <a:tabLst/>
                        <a:defRPr/>
                      </a:pPr>
                      <a:r>
                        <a:rPr lang="fa-IR" sz="1200" b="0" dirty="0">
                          <a:cs typeface="B Homa" pitchFamily="2" charset="-78"/>
                        </a:rPr>
                        <a:t>اهداف</a:t>
                      </a:r>
                      <a:endParaRPr lang="en-US" sz="1200" b="0" dirty="0">
                        <a:cs typeface="B Homa" pitchFamily="2" charset="-78"/>
                      </a:endParaRPr>
                    </a:p>
                  </a:txBody>
                  <a:tcPr marL="79248" marR="79248" marT="28575" marB="28575">
                    <a:solidFill>
                      <a:schemeClr val="accent6">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600" b="1" dirty="0">
                        <a:cs typeface="B Nazanin" pitchFamily="2" charset="-78"/>
                      </a:endParaRPr>
                    </a:p>
                  </a:txBody>
                  <a:tcPr marL="79248" marR="79248" marT="28575" marB="28575">
                    <a:solidFill>
                      <a:schemeClr val="accent6">
                        <a:lumMod val="60000"/>
                        <a:lumOff val="40000"/>
                      </a:schemeClr>
                    </a:solidFill>
                  </a:tcPr>
                </a:tc>
              </a:tr>
              <a:tr h="1472305">
                <a:tc>
                  <a:txBody>
                    <a:bodyPr/>
                    <a:lstStyle/>
                    <a:p>
                      <a:pPr marL="0" marR="0" indent="0" algn="ctr" defTabSz="2057297" rtl="0" eaLnBrk="1" fontAlgn="auto" latinLnBrk="0" hangingPunct="1">
                        <a:lnSpc>
                          <a:spcPct val="150000"/>
                        </a:lnSpc>
                        <a:spcBef>
                          <a:spcPts val="0"/>
                        </a:spcBef>
                        <a:spcAft>
                          <a:spcPts val="0"/>
                        </a:spcAft>
                        <a:buClrTx/>
                        <a:buSzTx/>
                        <a:buFontTx/>
                        <a:buNone/>
                        <a:tabLst/>
                        <a:defRPr/>
                      </a:pPr>
                      <a:r>
                        <a:rPr lang="fa-IR" sz="1000" b="1" dirty="0">
                          <a:cs typeface="B Mitra" pitchFamily="2" charset="-78"/>
                        </a:rPr>
                        <a:t>ادامه روند ساخت</a:t>
                      </a:r>
                      <a:r>
                        <a:rPr lang="fa-IR" sz="1000" b="1" baseline="0" dirty="0">
                          <a:cs typeface="B Mitra" pitchFamily="2" charset="-78"/>
                        </a:rPr>
                        <a:t> و سازهای حاشیه ای با منزلت پایین</a:t>
                      </a:r>
                      <a:endParaRPr lang="en-US" sz="1000" b="1" dirty="0">
                        <a:cs typeface="B Mitra" pitchFamily="2" charset="-78"/>
                      </a:endParaRPr>
                    </a:p>
                    <a:p>
                      <a:endParaRPr lang="en-US" sz="1000" b="1" dirty="0">
                        <a:cs typeface="B Mitra" pitchFamily="2" charset="-78"/>
                      </a:endParaRPr>
                    </a:p>
                  </a:txBody>
                  <a:tcPr marL="79248" marR="79248" marT="28575" marB="28575"/>
                </a:tc>
                <a:tc>
                  <a:txBody>
                    <a:bodyPr/>
                    <a:lstStyle/>
                    <a:p>
                      <a:pPr marL="0" marR="0" indent="0" algn="ctr" defTabSz="2057297" rtl="0" eaLnBrk="1" fontAlgn="auto" latinLnBrk="0" hangingPunct="1">
                        <a:lnSpc>
                          <a:spcPct val="150000"/>
                        </a:lnSpc>
                        <a:spcBef>
                          <a:spcPts val="0"/>
                        </a:spcBef>
                        <a:spcAft>
                          <a:spcPts val="0"/>
                        </a:spcAft>
                        <a:buClrTx/>
                        <a:buSzTx/>
                        <a:buFontTx/>
                        <a:buNone/>
                        <a:tabLst/>
                        <a:defRPr/>
                      </a:pPr>
                      <a:r>
                        <a:rPr lang="fa-IR" sz="1000" b="1" dirty="0">
                          <a:cs typeface="B Mitra" pitchFamily="2" charset="-78"/>
                        </a:rPr>
                        <a:t>فرصت</a:t>
                      </a:r>
                      <a:r>
                        <a:rPr lang="fa-IR" sz="1000" b="1" baseline="0" dirty="0">
                          <a:cs typeface="B Mitra" pitchFamily="2" charset="-78"/>
                        </a:rPr>
                        <a:t> ایجاد منزلت اجتماعی از طریق توپوگرافی</a:t>
                      </a:r>
                      <a:endParaRPr lang="en-US" sz="1000" b="1" dirty="0">
                        <a:cs typeface="B Mitra" pitchFamily="2" charset="-78"/>
                      </a:endParaRPr>
                    </a:p>
                    <a:p>
                      <a:endParaRPr lang="en-US" sz="1000" b="1" dirty="0">
                        <a:cs typeface="B Mitra" pitchFamily="2" charset="-78"/>
                      </a:endParaRPr>
                    </a:p>
                  </a:txBody>
                  <a:tcPr marL="79248" marR="79248" marT="28575" marB="28575"/>
                </a:tc>
                <a:tc>
                  <a:txBody>
                    <a:bodyPr/>
                    <a:lstStyle/>
                    <a:p>
                      <a:pPr marL="0" marR="0" indent="0" algn="ctr" defTabSz="2057297" rtl="0" eaLnBrk="1" fontAlgn="auto" latinLnBrk="0" hangingPunct="1">
                        <a:lnSpc>
                          <a:spcPct val="200000"/>
                        </a:lnSpc>
                        <a:spcBef>
                          <a:spcPts val="0"/>
                        </a:spcBef>
                        <a:spcAft>
                          <a:spcPts val="0"/>
                        </a:spcAft>
                        <a:buClrTx/>
                        <a:buSzTx/>
                        <a:buFontTx/>
                        <a:buNone/>
                        <a:tabLst/>
                        <a:defRPr/>
                      </a:pPr>
                      <a:r>
                        <a:rPr lang="fa-IR" sz="1000" b="1" dirty="0">
                          <a:cs typeface="B Mitra" pitchFamily="2" charset="-78"/>
                        </a:rPr>
                        <a:t>منظر نامطلوب بصری</a:t>
                      </a:r>
                      <a:r>
                        <a:rPr lang="fa-IR" sz="1000" b="1" baseline="0" dirty="0">
                          <a:cs typeface="B Mitra" pitchFamily="2" charset="-78"/>
                        </a:rPr>
                        <a:t> درونی محله</a:t>
                      </a:r>
                      <a:endParaRPr lang="en-US" sz="1000" b="1" dirty="0">
                        <a:cs typeface="B Mitra" pitchFamily="2" charset="-78"/>
                      </a:endParaRPr>
                    </a:p>
                  </a:txBody>
                  <a:tcPr marL="79248" marR="79248" marT="28575" marB="28575"/>
                </a:tc>
                <a:tc>
                  <a:txBody>
                    <a:bodyPr/>
                    <a:lstStyle/>
                    <a:p>
                      <a:pPr algn="ctr">
                        <a:lnSpc>
                          <a:spcPct val="200000"/>
                        </a:lnSpc>
                      </a:pPr>
                      <a:r>
                        <a:rPr lang="fa-IR" sz="1000" b="1" baseline="0" dirty="0">
                          <a:cs typeface="B Mitra" pitchFamily="2" charset="-78"/>
                        </a:rPr>
                        <a:t>وجود اماکن متبرک در منظر</a:t>
                      </a:r>
                      <a:endParaRPr lang="en-US" sz="1000" b="1" dirty="0">
                        <a:cs typeface="B Mitra" pitchFamily="2" charset="-78"/>
                      </a:endParaRPr>
                    </a:p>
                  </a:txBody>
                  <a:tcPr marL="79248" marR="79248" marT="28575" marB="28575"/>
                </a:tc>
                <a:tc rowSpan="2">
                  <a:txBody>
                    <a:bodyPr/>
                    <a:lstStyle/>
                    <a:p>
                      <a:pPr marL="0" marR="0" indent="0" algn="ctr" defTabSz="2057297" rtl="0" eaLnBrk="1" fontAlgn="auto" latinLnBrk="0" hangingPunct="1">
                        <a:lnSpc>
                          <a:spcPct val="100000"/>
                        </a:lnSpc>
                        <a:spcBef>
                          <a:spcPts val="0"/>
                        </a:spcBef>
                        <a:spcAft>
                          <a:spcPts val="0"/>
                        </a:spcAft>
                        <a:buClrTx/>
                        <a:buSzTx/>
                        <a:buFontTx/>
                        <a:buNone/>
                        <a:tabLst/>
                        <a:defRPr/>
                      </a:pPr>
                      <a:endParaRPr lang="fa-IR" sz="1700" b="1" dirty="0">
                        <a:cs typeface="B Nazanin" pitchFamily="2" charset="-78"/>
                      </a:endParaRPr>
                    </a:p>
                    <a:p>
                      <a:pPr marL="0" marR="0" indent="0" algn="ctr" defTabSz="2057297" rtl="0" eaLnBrk="1" fontAlgn="auto" latinLnBrk="0" hangingPunct="1">
                        <a:lnSpc>
                          <a:spcPct val="100000"/>
                        </a:lnSpc>
                        <a:spcBef>
                          <a:spcPts val="0"/>
                        </a:spcBef>
                        <a:spcAft>
                          <a:spcPts val="0"/>
                        </a:spcAft>
                        <a:buClrTx/>
                        <a:buSzTx/>
                        <a:buFontTx/>
                        <a:buNone/>
                        <a:tabLst/>
                        <a:defRPr/>
                      </a:pPr>
                      <a:endParaRPr lang="fa-IR" sz="1700" b="1" dirty="0">
                        <a:cs typeface="B Nazanin" pitchFamily="2" charset="-78"/>
                      </a:endParaRPr>
                    </a:p>
                    <a:p>
                      <a:pPr marL="0" marR="0" indent="0" algn="ctr" defTabSz="2057297" rtl="0" eaLnBrk="1" fontAlgn="auto" latinLnBrk="0" hangingPunct="1">
                        <a:lnSpc>
                          <a:spcPct val="100000"/>
                        </a:lnSpc>
                        <a:spcBef>
                          <a:spcPts val="0"/>
                        </a:spcBef>
                        <a:spcAft>
                          <a:spcPts val="0"/>
                        </a:spcAft>
                        <a:buClrTx/>
                        <a:buSzTx/>
                        <a:buFontTx/>
                        <a:buNone/>
                        <a:tabLst/>
                        <a:defRPr/>
                      </a:pPr>
                      <a:endParaRPr lang="fa-IR" sz="1700" b="1" dirty="0">
                        <a:cs typeface="B Nazanin" pitchFamily="2" charset="-78"/>
                      </a:endParaRPr>
                    </a:p>
                    <a:p>
                      <a:pPr marL="0" marR="0" indent="0" algn="ctr" defTabSz="2057297" rtl="0" eaLnBrk="1" fontAlgn="auto" latinLnBrk="0" hangingPunct="1">
                        <a:lnSpc>
                          <a:spcPct val="100000"/>
                        </a:lnSpc>
                        <a:spcBef>
                          <a:spcPts val="0"/>
                        </a:spcBef>
                        <a:spcAft>
                          <a:spcPts val="0"/>
                        </a:spcAft>
                        <a:buClrTx/>
                        <a:buSzTx/>
                        <a:buFontTx/>
                        <a:buNone/>
                        <a:tabLst/>
                        <a:defRPr/>
                      </a:pPr>
                      <a:endParaRPr lang="fa-IR" sz="1700" b="1" dirty="0">
                        <a:cs typeface="B Nazanin" pitchFamily="2" charset="-78"/>
                      </a:endParaRPr>
                    </a:p>
                    <a:p>
                      <a:pPr marL="0" marR="0" indent="0" algn="ctr" defTabSz="2057297" rtl="0" eaLnBrk="1" fontAlgn="auto" latinLnBrk="0" hangingPunct="1">
                        <a:lnSpc>
                          <a:spcPct val="100000"/>
                        </a:lnSpc>
                        <a:spcBef>
                          <a:spcPts val="0"/>
                        </a:spcBef>
                        <a:spcAft>
                          <a:spcPts val="0"/>
                        </a:spcAft>
                        <a:buClrTx/>
                        <a:buSzTx/>
                        <a:buFontTx/>
                        <a:buNone/>
                        <a:tabLst/>
                        <a:defRPr/>
                      </a:pPr>
                      <a:r>
                        <a:rPr lang="fa-IR" sz="1500" b="1" dirty="0">
                          <a:cs typeface="B Nazanin" pitchFamily="2" charset="-78"/>
                        </a:rPr>
                        <a:t>3- منزلت اجتماعی درخور</a:t>
                      </a:r>
                      <a:endParaRPr lang="en-US" sz="1500" b="1" dirty="0">
                        <a:cs typeface="B Nazanin" pitchFamily="2" charset="-78"/>
                      </a:endParaRPr>
                    </a:p>
                    <a:p>
                      <a:pPr algn="ctr"/>
                      <a:endParaRPr lang="en-US" sz="1700" dirty="0"/>
                    </a:p>
                  </a:txBody>
                  <a:tcPr marL="79248" marR="79248" marT="28575" marB="28575"/>
                </a:tc>
                <a:tc row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900" b="1" dirty="0">
                          <a:cs typeface="B Nazanin" pitchFamily="2" charset="-78"/>
                        </a:rPr>
                        <a:t>بعد بصری</a:t>
                      </a:r>
                    </a:p>
                  </a:txBody>
                  <a:tcPr marL="79248" marR="79248" marT="28575" marB="28575" vert="vert270"/>
                </a:tc>
              </a:tr>
              <a:tr h="1598850">
                <a:tc>
                  <a:txBody>
                    <a:bodyPr/>
                    <a:lstStyle/>
                    <a:p>
                      <a:endParaRPr lang="en-US" sz="1000" b="1" dirty="0">
                        <a:cs typeface="B Mitra" pitchFamily="2" charset="-78"/>
                      </a:endParaRPr>
                    </a:p>
                  </a:txBody>
                  <a:tcPr marL="79248" marR="79248" marT="28575" marB="28575"/>
                </a:tc>
                <a:tc>
                  <a:txBody>
                    <a:bodyPr/>
                    <a:lstStyle/>
                    <a:p>
                      <a:pPr algn="ctr"/>
                      <a:r>
                        <a:rPr lang="fa-IR" sz="1000" b="1" dirty="0">
                          <a:cs typeface="B Mitra" pitchFamily="2" charset="-78"/>
                        </a:rPr>
                        <a:t>فرصت</a:t>
                      </a:r>
                      <a:r>
                        <a:rPr lang="fa-IR" sz="1000" b="1" baseline="0" dirty="0">
                          <a:cs typeface="B Mitra" pitchFamily="2" charset="-78"/>
                        </a:rPr>
                        <a:t> تقویت ورودی و فرصت اتصال عرصه گردشگری به طبیعت رودخانه</a:t>
                      </a:r>
                      <a:endParaRPr lang="en-US" sz="1000" b="1" dirty="0">
                        <a:cs typeface="B Mitra" pitchFamily="2" charset="-78"/>
                      </a:endParaRPr>
                    </a:p>
                    <a:p>
                      <a:endParaRPr lang="en-US" sz="1000" b="1" dirty="0">
                        <a:cs typeface="B Mitra" pitchFamily="2" charset="-78"/>
                      </a:endParaRPr>
                    </a:p>
                  </a:txBody>
                  <a:tcPr marL="79248" marR="79248" marT="28575" marB="28575"/>
                </a:tc>
                <a:tc>
                  <a:txBody>
                    <a:bodyPr/>
                    <a:lstStyle/>
                    <a:p>
                      <a:pPr marL="0" marR="0" indent="0" algn="ctr" defTabSz="2057297" rtl="0" eaLnBrk="1" fontAlgn="auto" latinLnBrk="0" hangingPunct="1">
                        <a:lnSpc>
                          <a:spcPct val="200000"/>
                        </a:lnSpc>
                        <a:spcBef>
                          <a:spcPts val="0"/>
                        </a:spcBef>
                        <a:spcAft>
                          <a:spcPts val="0"/>
                        </a:spcAft>
                        <a:buClrTx/>
                        <a:buSzTx/>
                        <a:buFontTx/>
                        <a:buNone/>
                        <a:tabLst/>
                        <a:defRPr/>
                      </a:pPr>
                      <a:r>
                        <a:rPr lang="fa-IR" sz="1000" b="1" dirty="0">
                          <a:cs typeface="B Mitra" pitchFamily="2" charset="-78"/>
                        </a:rPr>
                        <a:t>نبود ورودی مناسب و درخور</a:t>
                      </a:r>
                      <a:endParaRPr lang="en-US" sz="1000" b="1" dirty="0">
                        <a:cs typeface="B Mitra" pitchFamily="2" charset="-78"/>
                      </a:endParaRPr>
                    </a:p>
                    <a:p>
                      <a:endParaRPr lang="en-US" sz="1000" b="1" dirty="0">
                        <a:cs typeface="B Mitra" pitchFamily="2" charset="-78"/>
                      </a:endParaRPr>
                    </a:p>
                  </a:txBody>
                  <a:tcPr marL="79248" marR="79248" marT="28575" marB="28575"/>
                </a:tc>
                <a:tc>
                  <a:txBody>
                    <a:bodyPr/>
                    <a:lstStyle/>
                    <a:p>
                      <a:pPr marL="0" marR="0" indent="0" algn="ctr" defTabSz="2057297" rtl="0" eaLnBrk="1" fontAlgn="auto" latinLnBrk="0" hangingPunct="1">
                        <a:lnSpc>
                          <a:spcPct val="150000"/>
                        </a:lnSpc>
                        <a:spcBef>
                          <a:spcPts val="0"/>
                        </a:spcBef>
                        <a:spcAft>
                          <a:spcPts val="0"/>
                        </a:spcAft>
                        <a:buClrTx/>
                        <a:buSzTx/>
                        <a:buFontTx/>
                        <a:buNone/>
                        <a:tabLst/>
                        <a:defRPr/>
                      </a:pPr>
                      <a:r>
                        <a:rPr lang="fa-IR" sz="1000" b="1" dirty="0">
                          <a:cs typeface="B Mitra" pitchFamily="2" charset="-78"/>
                        </a:rPr>
                        <a:t>خوانایی راسته های</a:t>
                      </a:r>
                      <a:r>
                        <a:rPr lang="fa-IR" sz="1000" b="1" baseline="0" dirty="0">
                          <a:cs typeface="B Mitra" pitchFamily="2" charset="-78"/>
                        </a:rPr>
                        <a:t> گردشگری ترشی فروشی و رستوران های سنتی</a:t>
                      </a:r>
                      <a:endParaRPr lang="en-US" sz="1000" b="1" dirty="0">
                        <a:cs typeface="B Mitra" pitchFamily="2" charset="-78"/>
                      </a:endParaRPr>
                    </a:p>
                    <a:p>
                      <a:endParaRPr lang="en-US" sz="1000" b="1" dirty="0">
                        <a:cs typeface="B Mitra" pitchFamily="2" charset="-78"/>
                      </a:endParaRPr>
                    </a:p>
                  </a:txBody>
                  <a:tcPr marL="79248" marR="79248"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r>
              <a:tr h="1287601">
                <a:tc>
                  <a:txBody>
                    <a:bodyPr/>
                    <a:lstStyle/>
                    <a:p>
                      <a:pPr algn="ctr"/>
                      <a:r>
                        <a:rPr lang="fa-IR" sz="1000" b="1" dirty="0">
                          <a:cs typeface="B Mitra" pitchFamily="2" charset="-78"/>
                        </a:rPr>
                        <a:t>کریدورهای</a:t>
                      </a:r>
                      <a:r>
                        <a:rPr lang="fa-IR" sz="1000" b="1" baseline="0" dirty="0">
                          <a:cs typeface="B Mitra" pitchFamily="2" charset="-78"/>
                        </a:rPr>
                        <a:t> بصری به سمت نشانه هاس طبیعی با ساخت و ساز بی رویه در معرض تهدید است.</a:t>
                      </a:r>
                      <a:endParaRPr lang="en-US" sz="1000" b="1" dirty="0">
                        <a:cs typeface="B Mitra" pitchFamily="2" charset="-78"/>
                      </a:endParaRPr>
                    </a:p>
                  </a:txBody>
                  <a:tcPr marL="79248" marR="79248" marT="28575" marB="28575"/>
                </a:tc>
                <a:tc>
                  <a:txBody>
                    <a:bodyPr/>
                    <a:lstStyle/>
                    <a:p>
                      <a:pPr marL="0" marR="0" indent="0" algn="ctr" defTabSz="2057297" rtl="0" eaLnBrk="1" fontAlgn="auto" latinLnBrk="0" hangingPunct="1">
                        <a:lnSpc>
                          <a:spcPct val="150000"/>
                        </a:lnSpc>
                        <a:spcBef>
                          <a:spcPts val="0"/>
                        </a:spcBef>
                        <a:spcAft>
                          <a:spcPts val="0"/>
                        </a:spcAft>
                        <a:buClrTx/>
                        <a:buSzTx/>
                        <a:buFontTx/>
                        <a:buNone/>
                        <a:tabLst/>
                        <a:defRPr/>
                      </a:pPr>
                      <a:r>
                        <a:rPr lang="fa-IR" sz="1000" b="1" baseline="0" dirty="0">
                          <a:cs typeface="B Mitra" pitchFamily="2" charset="-78"/>
                        </a:rPr>
                        <a:t>فرصت برجسته سازی  نشانه ها طبیعی و مصنوع در توپوگرافی</a:t>
                      </a:r>
                      <a:endParaRPr lang="en-US" sz="1000" b="1" dirty="0">
                        <a:cs typeface="B Mitra" pitchFamily="2" charset="-78"/>
                      </a:endParaRPr>
                    </a:p>
                    <a:p>
                      <a:endParaRPr lang="en-US" sz="1000" b="1" dirty="0">
                        <a:cs typeface="B Mitra" pitchFamily="2" charset="-78"/>
                      </a:endParaRPr>
                    </a:p>
                  </a:txBody>
                  <a:tcPr marL="79248" marR="79248" marT="28575" marB="28575"/>
                </a:tc>
                <a:tc>
                  <a:txBody>
                    <a:bodyPr/>
                    <a:lstStyle/>
                    <a:p>
                      <a:pPr marL="0" marR="0" indent="0" algn="ctr" defTabSz="2057297" rtl="0" eaLnBrk="1" fontAlgn="auto" latinLnBrk="0" hangingPunct="1">
                        <a:lnSpc>
                          <a:spcPct val="150000"/>
                        </a:lnSpc>
                        <a:spcBef>
                          <a:spcPts val="0"/>
                        </a:spcBef>
                        <a:spcAft>
                          <a:spcPts val="0"/>
                        </a:spcAft>
                        <a:buClrTx/>
                        <a:buSzTx/>
                        <a:buFontTx/>
                        <a:buNone/>
                        <a:tabLst/>
                        <a:defRPr/>
                      </a:pPr>
                      <a:r>
                        <a:rPr lang="fa-IR" sz="1000" b="1" dirty="0">
                          <a:cs typeface="B Mitra" pitchFamily="2" charset="-78"/>
                        </a:rPr>
                        <a:t>تضعیف</a:t>
                      </a:r>
                      <a:r>
                        <a:rPr lang="fa-IR" sz="1000" b="1" baseline="0" dirty="0">
                          <a:cs typeface="B Mitra" pitchFamily="2" charset="-78"/>
                        </a:rPr>
                        <a:t> شدن هویت چشمه ها و رودخانه فرحزاد به دلیل عدم دید و منظر مطلوب</a:t>
                      </a:r>
                      <a:endParaRPr lang="en-US" sz="1000" b="1" dirty="0">
                        <a:cs typeface="B Mitra" pitchFamily="2" charset="-78"/>
                      </a:endParaRPr>
                    </a:p>
                    <a:p>
                      <a:endParaRPr lang="en-US" sz="1000" b="1" dirty="0">
                        <a:cs typeface="B Mitra" pitchFamily="2" charset="-78"/>
                      </a:endParaRPr>
                    </a:p>
                  </a:txBody>
                  <a:tcPr marL="79248" marR="79248" marT="28575" marB="28575"/>
                </a:tc>
                <a:tc>
                  <a:txBody>
                    <a:bodyPr/>
                    <a:lstStyle/>
                    <a:p>
                      <a:pPr marL="0" marR="0" indent="0" algn="ctr" defTabSz="2057297" rtl="0" eaLnBrk="1" fontAlgn="auto" latinLnBrk="0" hangingPunct="1">
                        <a:lnSpc>
                          <a:spcPct val="150000"/>
                        </a:lnSpc>
                        <a:spcBef>
                          <a:spcPts val="0"/>
                        </a:spcBef>
                        <a:spcAft>
                          <a:spcPts val="0"/>
                        </a:spcAft>
                        <a:buClrTx/>
                        <a:buSzTx/>
                        <a:buFontTx/>
                        <a:buNone/>
                        <a:tabLst/>
                        <a:defRPr/>
                      </a:pPr>
                      <a:r>
                        <a:rPr lang="fa-IR" sz="1000" b="1" dirty="0">
                          <a:cs typeface="B Mitra" pitchFamily="2" charset="-78"/>
                        </a:rPr>
                        <a:t>وجود نمادهای بصری سازنده هویت</a:t>
                      </a:r>
                      <a:r>
                        <a:rPr lang="fa-IR" sz="1000" b="1" baseline="0" dirty="0">
                          <a:cs typeface="B Mitra" pitchFamily="2" charset="-78"/>
                        </a:rPr>
                        <a:t> (حضور مسلط ابنیه مذهبی)</a:t>
                      </a:r>
                      <a:endParaRPr lang="en-US" sz="1000" b="1" dirty="0">
                        <a:cs typeface="B Mitra" pitchFamily="2" charset="-78"/>
                      </a:endParaRPr>
                    </a:p>
                    <a:p>
                      <a:endParaRPr lang="en-US" sz="1000" b="1" dirty="0">
                        <a:cs typeface="B Mitra" pitchFamily="2" charset="-78"/>
                      </a:endParaRPr>
                    </a:p>
                  </a:txBody>
                  <a:tcPr marL="79248" marR="79248" marT="28575" marB="28575"/>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Nazanin"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Nazanin"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Nazanin"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Nazanin"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Nazanin"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Nazanin"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r>
                        <a:rPr lang="fa-IR" sz="1500" b="1" dirty="0">
                          <a:cs typeface="B Nazanin" pitchFamily="2" charset="-78"/>
                        </a:rPr>
                        <a:t>4- بازیابی</a:t>
                      </a:r>
                      <a:r>
                        <a:rPr lang="fa-IR" sz="1500" b="1" baseline="0" dirty="0">
                          <a:cs typeface="B Nazanin" pitchFamily="2" charset="-78"/>
                        </a:rPr>
                        <a:t> هویتی</a:t>
                      </a:r>
                      <a:endParaRPr lang="en-US" sz="1500" b="1" dirty="0">
                        <a:cs typeface="B Nazanin"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1000" b="1" dirty="0">
                        <a:cs typeface="B Homa" pitchFamily="2" charset="-78"/>
                      </a:endParaRPr>
                    </a:p>
                  </a:txBody>
                  <a:tcPr marL="79248" marR="79248"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r>
              <a:tr h="1501883">
                <a:tc>
                  <a:txBody>
                    <a:bodyPr/>
                    <a:lstStyle/>
                    <a:p>
                      <a:pPr algn="ctr">
                        <a:lnSpc>
                          <a:spcPct val="150000"/>
                        </a:lnSpc>
                      </a:pPr>
                      <a:r>
                        <a:rPr lang="fa-IR" sz="1000" b="1" dirty="0">
                          <a:cs typeface="B Mitra" pitchFamily="2" charset="-78"/>
                        </a:rPr>
                        <a:t>اغتشاش بصری، خوانایی نشانه</a:t>
                      </a:r>
                      <a:r>
                        <a:rPr lang="fa-IR" sz="1000" b="1" baseline="0" dirty="0">
                          <a:cs typeface="B Mitra" pitchFamily="2" charset="-78"/>
                        </a:rPr>
                        <a:t> ها را تهدید کرده است.</a:t>
                      </a:r>
                      <a:endParaRPr lang="en-US" sz="1000" b="1" dirty="0">
                        <a:cs typeface="B Mitra" pitchFamily="2" charset="-78"/>
                      </a:endParaRPr>
                    </a:p>
                  </a:txBody>
                  <a:tcPr marL="79248" marR="79248" marT="28575" marB="28575"/>
                </a:tc>
                <a:tc>
                  <a:txBody>
                    <a:bodyPr/>
                    <a:lstStyle/>
                    <a:p>
                      <a:pPr marL="0" marR="0" indent="0" algn="ctr" defTabSz="2057297" rtl="0" eaLnBrk="1" fontAlgn="auto" latinLnBrk="0" hangingPunct="1">
                        <a:lnSpc>
                          <a:spcPct val="150000"/>
                        </a:lnSpc>
                        <a:spcBef>
                          <a:spcPts val="0"/>
                        </a:spcBef>
                        <a:spcAft>
                          <a:spcPts val="0"/>
                        </a:spcAft>
                        <a:buClrTx/>
                        <a:buSzTx/>
                        <a:buFontTx/>
                        <a:buNone/>
                        <a:tabLst/>
                        <a:defRPr/>
                      </a:pPr>
                      <a:r>
                        <a:rPr lang="fa-IR" sz="1000" b="1" baseline="0" dirty="0">
                          <a:cs typeface="B Mitra" pitchFamily="2" charset="-78"/>
                        </a:rPr>
                        <a:t>فرصت تقویت نقاط استراتژیک دید به نشانه ها جهت تقویت حس مکان و تعلق خاطر</a:t>
                      </a:r>
                      <a:endParaRPr lang="en-US" sz="1400" b="1" dirty="0">
                        <a:cs typeface="B Mitra" pitchFamily="2" charset="-78"/>
                      </a:endParaRPr>
                    </a:p>
                    <a:p>
                      <a:pPr algn="ctr">
                        <a:lnSpc>
                          <a:spcPct val="150000"/>
                        </a:lnSpc>
                      </a:pPr>
                      <a:endParaRPr lang="en-US" sz="1000" b="1" dirty="0">
                        <a:cs typeface="B Mitra" pitchFamily="2" charset="-78"/>
                      </a:endParaRPr>
                    </a:p>
                  </a:txBody>
                  <a:tcPr marL="79248" marR="79248" marT="28575" marB="28575"/>
                </a:tc>
                <a:tc>
                  <a:txBody>
                    <a:bodyPr/>
                    <a:lstStyle/>
                    <a:p>
                      <a:pPr marL="0" marR="0" indent="0" algn="ctr" defTabSz="914400" rtl="0" eaLnBrk="1" fontAlgn="auto" latinLnBrk="0" hangingPunct="1">
                        <a:lnSpc>
                          <a:spcPct val="200000"/>
                        </a:lnSpc>
                        <a:spcBef>
                          <a:spcPts val="0"/>
                        </a:spcBef>
                        <a:spcAft>
                          <a:spcPts val="0"/>
                        </a:spcAft>
                        <a:buClrTx/>
                        <a:buSzTx/>
                        <a:buFontTx/>
                        <a:buNone/>
                        <a:tabLst/>
                        <a:defRPr/>
                      </a:pPr>
                      <a:endParaRPr lang="en-US" sz="1000" b="1" dirty="0">
                        <a:cs typeface="B Mitra" pitchFamily="2" charset="-78"/>
                      </a:endParaRPr>
                    </a:p>
                  </a:txBody>
                  <a:tcPr marL="79248" marR="79248" marT="28575" marB="28575"/>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fa-IR" sz="1000" b="1" baseline="0" dirty="0">
                          <a:cs typeface="B Mitra" pitchFamily="2" charset="-78"/>
                        </a:rPr>
                        <a:t> هویت طبیعی (کوهها، رودخانه، چشمه ها، پوشش گیاهی)</a:t>
                      </a:r>
                      <a:endParaRPr lang="en-US" sz="1000" b="1" dirty="0">
                        <a:cs typeface="B Mitr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1000" b="1" dirty="0">
                        <a:cs typeface="B Mitra" pitchFamily="2" charset="-78"/>
                      </a:endParaRPr>
                    </a:p>
                  </a:txBody>
                  <a:tcPr marL="79248" marR="79248"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2800" b="1" dirty="0">
                        <a:cs typeface="B Nazanin" pitchFamily="2" charset="-78"/>
                      </a:endParaRPr>
                    </a:p>
                  </a:txBody>
                  <a:tcPr marL="156020" marR="156020" marT="60008" marB="60008" vert="vert270"/>
                </a:tc>
              </a:tr>
            </a:tbl>
          </a:graphicData>
        </a:graphic>
      </p:graphicFrame>
      <p:pic>
        <p:nvPicPr>
          <p:cNvPr id="25605" name="Picture 43" descr="C:\Users\Mad\Desktop\Picture 003.jpg"/>
          <p:cNvPicPr>
            <a:picLocks noChangeAspect="1" noChangeArrowheads="1"/>
          </p:cNvPicPr>
          <p:nvPr/>
        </p:nvPicPr>
        <p:blipFill>
          <a:blip r:embed="rId3" cstate="print">
            <a:extLst>
              <a:ext uri="{28A0092B-C50C-407E-A947-70E740481C1C}">
                <a14:useLocalDpi xmlns:a14="http://schemas.microsoft.com/office/drawing/2010/main" val="0"/>
              </a:ext>
            </a:extLst>
          </a:blip>
          <a:srcRect l="24789" t="38074" r="40506" b="27864"/>
          <a:stretch>
            <a:fillRect/>
          </a:stretch>
        </p:blipFill>
        <p:spPr bwMode="auto">
          <a:xfrm>
            <a:off x="1858963" y="2601913"/>
            <a:ext cx="1624012"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6" name="Picture 4" descr="C:\Users\Mad\Desktop\Picture 006.jpg"/>
          <p:cNvPicPr>
            <a:picLocks noChangeAspect="1" noChangeArrowheads="1"/>
          </p:cNvPicPr>
          <p:nvPr/>
        </p:nvPicPr>
        <p:blipFill>
          <a:blip r:embed="rId4" cstate="print">
            <a:lum bright="10000" contrast="30000"/>
            <a:extLst>
              <a:ext uri="{28A0092B-C50C-407E-A947-70E740481C1C}">
                <a14:useLocalDpi xmlns:a14="http://schemas.microsoft.com/office/drawing/2010/main" val="0"/>
              </a:ext>
            </a:extLst>
          </a:blip>
          <a:srcRect l="22917" t="6055"/>
          <a:stretch>
            <a:fillRect/>
          </a:stretch>
        </p:blipFill>
        <p:spPr bwMode="auto">
          <a:xfrm>
            <a:off x="3689350" y="2408238"/>
            <a:ext cx="1500188" cy="114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7" name="Picture 10" descr="D:\tarahi shahri\UNI\TERM 2\KARGAH MAHALE\ax farahzad.maryam\Picture 226.jpg"/>
          <p:cNvPicPr>
            <a:picLocks noChangeAspect="1" noChangeArrowheads="1"/>
          </p:cNvPicPr>
          <p:nvPr/>
        </p:nvPicPr>
        <p:blipFill>
          <a:blip r:embed="rId5" cstate="print">
            <a:lum bright="10000" contrast="40000"/>
            <a:extLst>
              <a:ext uri="{28A0092B-C50C-407E-A947-70E740481C1C}">
                <a14:useLocalDpi xmlns:a14="http://schemas.microsoft.com/office/drawing/2010/main" val="0"/>
              </a:ext>
            </a:extLst>
          </a:blip>
          <a:srcRect t="6250" r="3479" b="34491"/>
          <a:stretch>
            <a:fillRect/>
          </a:stretch>
        </p:blipFill>
        <p:spPr bwMode="auto">
          <a:xfrm>
            <a:off x="5624513" y="911225"/>
            <a:ext cx="1270000"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8" name="Picture 3" descr="D:\tarahi shahri\UNI\TERM 2\KARGAH MAHALE\ax farahzad.maryam\Picture 050.jpg"/>
          <p:cNvPicPr>
            <a:picLocks noChangeAspect="1" noChangeArrowheads="1"/>
          </p:cNvPicPr>
          <p:nvPr/>
        </p:nvPicPr>
        <p:blipFill>
          <a:blip r:embed="rId6" cstate="print">
            <a:lum bright="24000" contrast="40000"/>
            <a:extLst>
              <a:ext uri="{28A0092B-C50C-407E-A947-70E740481C1C}">
                <a14:useLocalDpi xmlns:a14="http://schemas.microsoft.com/office/drawing/2010/main" val="0"/>
              </a:ext>
            </a:extLst>
          </a:blip>
          <a:srcRect l="8768" t="26137" r="30490" b="9837"/>
          <a:stretch>
            <a:fillRect/>
          </a:stretch>
        </p:blipFill>
        <p:spPr bwMode="auto">
          <a:xfrm>
            <a:off x="5478463" y="2547938"/>
            <a:ext cx="1597025" cy="105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9" name="Picture 56" descr="IMG_0068.JPG"/>
          <p:cNvPicPr>
            <a:picLocks noChangeAspect="1" noChangeArrowheads="1"/>
          </p:cNvPicPr>
          <p:nvPr/>
        </p:nvPicPr>
        <p:blipFill>
          <a:blip r:embed="rId7" cstate="print">
            <a:lum bright="8000" contrast="40000"/>
            <a:extLst>
              <a:ext uri="{28A0092B-C50C-407E-A947-70E740481C1C}">
                <a14:useLocalDpi xmlns:a14="http://schemas.microsoft.com/office/drawing/2010/main" val="0"/>
              </a:ext>
            </a:extLst>
          </a:blip>
          <a:srcRect l="-3117" t="13528" r="-5972"/>
          <a:stretch>
            <a:fillRect/>
          </a:stretch>
        </p:blipFill>
        <p:spPr bwMode="auto">
          <a:xfrm>
            <a:off x="1798638" y="979488"/>
            <a:ext cx="1830387" cy="101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0" name="Picture 3" descr="D:\tarahi shahri\UNI\TERM 2\KARGAH MAHALE\ax farahzad.maryam\pic1\Picture 018.jpg"/>
          <p:cNvPicPr>
            <a:picLocks noChangeAspect="1" noChangeArrowheads="1"/>
          </p:cNvPicPr>
          <p:nvPr/>
        </p:nvPicPr>
        <p:blipFill>
          <a:blip r:embed="rId8" cstate="print">
            <a:lum bright="26000" contrast="54000"/>
            <a:extLst>
              <a:ext uri="{28A0092B-C50C-407E-A947-70E740481C1C}">
                <a14:useLocalDpi xmlns:a14="http://schemas.microsoft.com/office/drawing/2010/main" val="0"/>
              </a:ext>
            </a:extLst>
          </a:blip>
          <a:srcRect l="31631" t="28778" r="15363" b="27853"/>
          <a:stretch>
            <a:fillRect/>
          </a:stretch>
        </p:blipFill>
        <p:spPr bwMode="auto">
          <a:xfrm>
            <a:off x="1958975" y="5627688"/>
            <a:ext cx="1487488" cy="760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1" name="Picture 6" descr="C:\Users\Mad\Desktop\Picture 066.jpg"/>
          <p:cNvPicPr>
            <a:picLocks noChangeAspect="1" noChangeArrowheads="1"/>
          </p:cNvPicPr>
          <p:nvPr/>
        </p:nvPicPr>
        <p:blipFill>
          <a:blip r:embed="rId9" cstate="print">
            <a:lum bright="10000" contrast="20000"/>
            <a:extLst>
              <a:ext uri="{28A0092B-C50C-407E-A947-70E740481C1C}">
                <a14:useLocalDpi xmlns:a14="http://schemas.microsoft.com/office/drawing/2010/main" val="0"/>
              </a:ext>
            </a:extLst>
          </a:blip>
          <a:srcRect l="14378" t="44208" r="44246" b="25259"/>
          <a:stretch>
            <a:fillRect/>
          </a:stretch>
        </p:blipFill>
        <p:spPr bwMode="auto">
          <a:xfrm>
            <a:off x="5443538" y="4110038"/>
            <a:ext cx="1668462"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2" name="Content Placeholder 5" descr="IMG_0132.jpg"/>
          <p:cNvPicPr>
            <a:picLocks noChangeAspect="1" noChangeArrowheads="1"/>
          </p:cNvPicPr>
          <p:nvPr/>
        </p:nvPicPr>
        <p:blipFill>
          <a:blip r:embed="rId10">
            <a:lum contrast="40000"/>
            <a:extLst>
              <a:ext uri="{28A0092B-C50C-407E-A947-70E740481C1C}">
                <a14:useLocalDpi xmlns:a14="http://schemas.microsoft.com/office/drawing/2010/main" val="0"/>
              </a:ext>
            </a:extLst>
          </a:blip>
          <a:srcRect l="44164" t="42155" r="37614" b="39586"/>
          <a:stretch>
            <a:fillRect/>
          </a:stretch>
        </p:blipFill>
        <p:spPr bwMode="auto">
          <a:xfrm>
            <a:off x="1922463" y="4110038"/>
            <a:ext cx="1487487"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3" name="Picture 3" descr="C:\Users\Mad\Desktop\200CANON\IMG_0097.JPG"/>
          <p:cNvPicPr>
            <a:picLocks noChangeAspect="1" noChangeArrowheads="1"/>
          </p:cNvPicPr>
          <p:nvPr/>
        </p:nvPicPr>
        <p:blipFill>
          <a:blip r:embed="rId11" cstate="print">
            <a:lum bright="26000" contrast="-18000"/>
            <a:extLst>
              <a:ext uri="{28A0092B-C50C-407E-A947-70E740481C1C}">
                <a14:useLocalDpi xmlns:a14="http://schemas.microsoft.com/office/drawing/2010/main" val="0"/>
              </a:ext>
            </a:extLst>
          </a:blip>
          <a:srcRect l="19627" t="9898" r="19035" b="16496"/>
          <a:stretch>
            <a:fillRect/>
          </a:stretch>
        </p:blipFill>
        <p:spPr bwMode="auto">
          <a:xfrm>
            <a:off x="363538" y="5402263"/>
            <a:ext cx="1314450" cy="98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4" name="Picture 4" descr="C:\Users\Mad\Desktop\200CANON\IMG_0098.JPG"/>
          <p:cNvPicPr>
            <a:picLocks noChangeAspect="1" noChangeArrowheads="1"/>
          </p:cNvPicPr>
          <p:nvPr/>
        </p:nvPicPr>
        <p:blipFill>
          <a:blip r:embed="rId12" cstate="print">
            <a:lum bright="16000" contrast="4000"/>
            <a:extLst>
              <a:ext uri="{28A0092B-C50C-407E-A947-70E740481C1C}">
                <a14:useLocalDpi xmlns:a14="http://schemas.microsoft.com/office/drawing/2010/main" val="0"/>
              </a:ext>
            </a:extLst>
          </a:blip>
          <a:srcRect l="6142" t="15198" r="8611" b="30556"/>
          <a:stretch>
            <a:fillRect/>
          </a:stretch>
        </p:blipFill>
        <p:spPr bwMode="auto">
          <a:xfrm>
            <a:off x="254000" y="4244975"/>
            <a:ext cx="15398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5" name="Picture 2" descr="(733)"/>
          <p:cNvPicPr>
            <a:picLocks noChangeAspect="1" noChangeArrowheads="1"/>
          </p:cNvPicPr>
          <p:nvPr/>
        </p:nvPicPr>
        <p:blipFill>
          <a:blip r:embed="rId13" cstate="print">
            <a:lum contrast="10000"/>
            <a:extLst>
              <a:ext uri="{28A0092B-C50C-407E-A947-70E740481C1C}">
                <a14:useLocalDpi xmlns:a14="http://schemas.microsoft.com/office/drawing/2010/main" val="0"/>
              </a:ext>
            </a:extLst>
          </a:blip>
          <a:srcRect l="18750" r="18089"/>
          <a:stretch>
            <a:fillRect/>
          </a:stretch>
        </p:blipFill>
        <p:spPr bwMode="auto">
          <a:xfrm>
            <a:off x="5370513" y="5470525"/>
            <a:ext cx="1798637"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6" name="Picture 9" descr="D:\tarahi shahri\UNI\TERM 2\KARGAH MAHALE\ax farahzad.maryam\Picture 260.jpg"/>
          <p:cNvPicPr>
            <a:picLocks noChangeAspect="1" noChangeArrowheads="1"/>
          </p:cNvPicPr>
          <p:nvPr/>
        </p:nvPicPr>
        <p:blipFill>
          <a:blip r:embed="rId14" cstate="print">
            <a:extLst>
              <a:ext uri="{28A0092B-C50C-407E-A947-70E740481C1C}">
                <a14:useLocalDpi xmlns:a14="http://schemas.microsoft.com/office/drawing/2010/main" val="0"/>
              </a:ext>
            </a:extLst>
          </a:blip>
          <a:srcRect r="31337" b="24609"/>
          <a:stretch>
            <a:fillRect/>
          </a:stretch>
        </p:blipFill>
        <p:spPr bwMode="auto">
          <a:xfrm>
            <a:off x="363538" y="1106488"/>
            <a:ext cx="1301750" cy="893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ectangle 16"/>
          <p:cNvSpPr/>
          <p:nvPr/>
        </p:nvSpPr>
        <p:spPr>
          <a:xfrm rot="16200000">
            <a:off x="2005941" y="4306396"/>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8" name="TextBox 17"/>
          <p:cNvSpPr txBox="1"/>
          <p:nvPr/>
        </p:nvSpPr>
        <p:spPr>
          <a:xfrm>
            <a:off x="114300" y="6296025"/>
            <a:ext cx="44196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تحلیل و ارزیابی اطلاعات به روش</a:t>
            </a:r>
            <a:r>
              <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SWOT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a:off x="0" y="0"/>
            <a:ext cx="91440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26627" name="Picture 8" descr="C:\Users\Mad\Desktop\Picture 048.jpg"/>
          <p:cNvPicPr>
            <a:picLocks noChangeAspect="1" noChangeArrowheads="1"/>
          </p:cNvPicPr>
          <p:nvPr/>
        </p:nvPicPr>
        <p:blipFill>
          <a:blip r:embed="rId2" cstate="print">
            <a:lum bright="10000" contrast="30000"/>
            <a:extLst>
              <a:ext uri="{28A0092B-C50C-407E-A947-70E740481C1C}">
                <a14:useLocalDpi xmlns:a14="http://schemas.microsoft.com/office/drawing/2010/main" val="0"/>
              </a:ext>
            </a:extLst>
          </a:blip>
          <a:srcRect r="6061"/>
          <a:stretch>
            <a:fillRect/>
          </a:stretch>
        </p:blipFill>
        <p:spPr bwMode="auto">
          <a:xfrm>
            <a:off x="217488" y="1584325"/>
            <a:ext cx="1524000"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Table 2"/>
          <p:cNvGraphicFramePr>
            <a:graphicFrameLocks noGrp="1"/>
          </p:cNvGraphicFramePr>
          <p:nvPr/>
        </p:nvGraphicFramePr>
        <p:xfrm>
          <a:off x="174146" y="469426"/>
          <a:ext cx="8752171" cy="5647895"/>
        </p:xfrm>
        <a:graphic>
          <a:graphicData uri="http://schemas.openxmlformats.org/drawingml/2006/table">
            <a:tbl>
              <a:tblPr firstRow="1" bandRow="1">
                <a:tableStyleId>{5940675A-B579-460E-94D1-54222C63F5DA}</a:tableStyleId>
              </a:tblPr>
              <a:tblGrid>
                <a:gridCol w="1595448"/>
                <a:gridCol w="1777785"/>
                <a:gridCol w="1914537"/>
                <a:gridCol w="1904105"/>
                <a:gridCol w="1050911"/>
                <a:gridCol w="509385"/>
              </a:tblGrid>
              <a:tr h="27486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200" b="0" dirty="0">
                          <a:cs typeface="B Homa" pitchFamily="2" charset="-78"/>
                        </a:rPr>
                        <a:t>تهدیدها</a:t>
                      </a:r>
                      <a:endParaRPr lang="en-US" sz="1200" b="0" dirty="0">
                        <a:cs typeface="B Homa" pitchFamily="2" charset="-78"/>
                      </a:endParaRPr>
                    </a:p>
                  </a:txBody>
                  <a:tcPr marL="79248" marR="79248" marT="28575" marB="28575">
                    <a:solidFill>
                      <a:schemeClr val="accent6">
                        <a:lumMod val="60000"/>
                        <a:lumOff val="40000"/>
                      </a:schemeClr>
                    </a:solidFill>
                  </a:tcPr>
                </a:tc>
                <a:tc>
                  <a:txBody>
                    <a:bodyPr/>
                    <a:lstStyle/>
                    <a:p>
                      <a:pPr algn="ctr"/>
                      <a:r>
                        <a:rPr lang="fa-IR" sz="1200" b="0" dirty="0">
                          <a:cs typeface="B Homa" pitchFamily="2" charset="-78"/>
                        </a:rPr>
                        <a:t>فرصت ها</a:t>
                      </a:r>
                      <a:endParaRPr lang="en-US" sz="1200" b="0" dirty="0">
                        <a:cs typeface="B Homa" pitchFamily="2" charset="-78"/>
                      </a:endParaRPr>
                    </a:p>
                  </a:txBody>
                  <a:tcPr marL="79248" marR="79248" marT="28575" marB="28575">
                    <a:solidFill>
                      <a:schemeClr val="accent6">
                        <a:lumMod val="60000"/>
                        <a:lumOff val="40000"/>
                      </a:schemeClr>
                    </a:solidFill>
                  </a:tcPr>
                </a:tc>
                <a:tc>
                  <a:txBody>
                    <a:bodyPr/>
                    <a:lstStyle/>
                    <a:p>
                      <a:pPr algn="ctr"/>
                      <a:r>
                        <a:rPr lang="fa-IR" sz="1200" b="0" dirty="0">
                          <a:cs typeface="B Homa" pitchFamily="2" charset="-78"/>
                        </a:rPr>
                        <a:t>نقاط</a:t>
                      </a:r>
                      <a:r>
                        <a:rPr lang="fa-IR" sz="1200" b="0" baseline="0" dirty="0">
                          <a:cs typeface="B Homa" pitchFamily="2" charset="-78"/>
                        </a:rPr>
                        <a:t> ضعف</a:t>
                      </a:r>
                      <a:endParaRPr lang="en-US" sz="1200" b="0" dirty="0">
                        <a:cs typeface="B Homa" pitchFamily="2" charset="-78"/>
                      </a:endParaRPr>
                    </a:p>
                  </a:txBody>
                  <a:tcPr marL="79248" marR="79248" marT="28575" marB="28575">
                    <a:solidFill>
                      <a:schemeClr val="accent6">
                        <a:lumMod val="60000"/>
                        <a:lumOff val="40000"/>
                      </a:schemeClr>
                    </a:solidFill>
                  </a:tcPr>
                </a:tc>
                <a:tc>
                  <a:txBody>
                    <a:bodyPr/>
                    <a:lstStyle/>
                    <a:p>
                      <a:pPr algn="ctr"/>
                      <a:r>
                        <a:rPr lang="fa-IR" sz="1200" b="0" dirty="0">
                          <a:cs typeface="B Homa" pitchFamily="2" charset="-78"/>
                        </a:rPr>
                        <a:t>نقاط</a:t>
                      </a:r>
                      <a:r>
                        <a:rPr lang="fa-IR" sz="1200" b="0" baseline="0" dirty="0">
                          <a:cs typeface="B Homa" pitchFamily="2" charset="-78"/>
                        </a:rPr>
                        <a:t> قوت</a:t>
                      </a:r>
                      <a:endParaRPr lang="en-US" sz="1200" b="0" dirty="0">
                        <a:cs typeface="B Homa" pitchFamily="2" charset="-78"/>
                      </a:endParaRPr>
                    </a:p>
                  </a:txBody>
                  <a:tcPr marL="79248" marR="79248" marT="28575" marB="28575">
                    <a:solidFill>
                      <a:schemeClr val="accent6">
                        <a:lumMod val="60000"/>
                        <a:lumOff val="40000"/>
                      </a:schemeClr>
                    </a:solidFill>
                  </a:tcPr>
                </a:tc>
                <a:tc>
                  <a:txBody>
                    <a:bodyPr/>
                    <a:lstStyle/>
                    <a:p>
                      <a:pPr marL="0" marR="0" indent="0" algn="ctr" defTabSz="914235" rtl="0" eaLnBrk="1" fontAlgn="auto" latinLnBrk="0" hangingPunct="1">
                        <a:lnSpc>
                          <a:spcPct val="100000"/>
                        </a:lnSpc>
                        <a:spcBef>
                          <a:spcPts val="0"/>
                        </a:spcBef>
                        <a:spcAft>
                          <a:spcPts val="0"/>
                        </a:spcAft>
                        <a:buClrTx/>
                        <a:buSzTx/>
                        <a:buFontTx/>
                        <a:buNone/>
                        <a:tabLst/>
                        <a:defRPr/>
                      </a:pPr>
                      <a:r>
                        <a:rPr lang="fa-IR" sz="1200" b="0" dirty="0">
                          <a:cs typeface="B Homa" pitchFamily="2" charset="-78"/>
                        </a:rPr>
                        <a:t>اهداف</a:t>
                      </a:r>
                      <a:endParaRPr lang="en-US" sz="1200" b="0" dirty="0">
                        <a:cs typeface="B Homa" pitchFamily="2" charset="-78"/>
                      </a:endParaRPr>
                    </a:p>
                  </a:txBody>
                  <a:tcPr marL="79248" marR="79248" marT="28575" marB="28575">
                    <a:solidFill>
                      <a:schemeClr val="accent6">
                        <a:lumMod val="60000"/>
                        <a:lumOff val="40000"/>
                      </a:schemeClr>
                    </a:solidFill>
                  </a:tcPr>
                </a:tc>
                <a:tc>
                  <a:txBody>
                    <a:bodyPr/>
                    <a:lstStyle/>
                    <a:p>
                      <a:pPr marL="0" marR="0" indent="0" algn="ctr" defTabSz="914235" rtl="0" eaLnBrk="1" fontAlgn="auto" latinLnBrk="0" hangingPunct="1">
                        <a:lnSpc>
                          <a:spcPct val="100000"/>
                        </a:lnSpc>
                        <a:spcBef>
                          <a:spcPts val="0"/>
                        </a:spcBef>
                        <a:spcAft>
                          <a:spcPts val="0"/>
                        </a:spcAft>
                        <a:buClrTx/>
                        <a:buSzTx/>
                        <a:buFontTx/>
                        <a:buNone/>
                        <a:tabLst/>
                        <a:defRPr/>
                      </a:pPr>
                      <a:endParaRPr lang="en-US" sz="1400" b="0" dirty="0">
                        <a:cs typeface="B Homa" pitchFamily="2" charset="-78"/>
                      </a:endParaRPr>
                    </a:p>
                  </a:txBody>
                  <a:tcPr marL="79248" marR="79248" marT="28575" marB="28575">
                    <a:solidFill>
                      <a:schemeClr val="accent6">
                        <a:lumMod val="60000"/>
                        <a:lumOff val="40000"/>
                      </a:schemeClr>
                    </a:solidFill>
                  </a:tcPr>
                </a:tc>
              </a:tr>
              <a:tr h="1791010">
                <a:tc>
                  <a:txBody>
                    <a:bodyPr/>
                    <a:lstStyle/>
                    <a:p>
                      <a:pPr algn="ctr">
                        <a:lnSpc>
                          <a:spcPct val="150000"/>
                        </a:lnSpc>
                      </a:pPr>
                      <a:r>
                        <a:rPr lang="fa-IR" sz="1050" b="1" dirty="0">
                          <a:cs typeface="B Mitra" pitchFamily="2" charset="-78"/>
                        </a:rPr>
                        <a:t>فرصت دریافت مناظر اکولوژیکی</a:t>
                      </a:r>
                      <a:r>
                        <a:rPr lang="fa-IR" sz="1050" b="1" baseline="0" dirty="0">
                          <a:cs typeface="B Mitra" pitchFamily="2" charset="-78"/>
                        </a:rPr>
                        <a:t> </a:t>
                      </a:r>
                      <a:r>
                        <a:rPr lang="fa-IR" sz="1050" b="1" dirty="0">
                          <a:cs typeface="B Mitra" pitchFamily="2" charset="-78"/>
                        </a:rPr>
                        <a:t>با ساخت و سازهای</a:t>
                      </a:r>
                      <a:r>
                        <a:rPr lang="fa-IR" sz="1050" b="1" baseline="0" dirty="0">
                          <a:cs typeface="B Mitra" pitchFamily="2" charset="-78"/>
                        </a:rPr>
                        <a:t> نامتناسب در حال از دست رفتن است.</a:t>
                      </a:r>
                      <a:endParaRPr lang="en-US" sz="1050" b="1" dirty="0">
                        <a:cs typeface="B Mitra" pitchFamily="2" charset="-78"/>
                      </a:endParaRPr>
                    </a:p>
                  </a:txBody>
                  <a:tcPr marL="79248" marR="79248" marT="28575" marB="28575"/>
                </a:tc>
                <a:tc>
                  <a:txBody>
                    <a:bodyPr/>
                    <a:lstStyle/>
                    <a:p>
                      <a:pPr algn="ctr">
                        <a:lnSpc>
                          <a:spcPct val="150000"/>
                        </a:lnSpc>
                      </a:pPr>
                      <a:r>
                        <a:rPr lang="fa-IR" sz="1050" b="1" baseline="0" dirty="0">
                          <a:cs typeface="B Mitra" pitchFamily="2" charset="-78"/>
                        </a:rPr>
                        <a:t>ارتقای گردشگری و رونق اقتصادی محله با تقویت منظر </a:t>
                      </a:r>
                      <a:endParaRPr lang="en-US" sz="1050" b="1" dirty="0">
                        <a:cs typeface="B Mitra" pitchFamily="2" charset="-78"/>
                      </a:endParaRPr>
                    </a:p>
                  </a:txBody>
                  <a:tcPr marL="79248" marR="79248" marT="28575" marB="28575"/>
                </a:tc>
                <a:tc>
                  <a:txBody>
                    <a:bodyPr/>
                    <a:lstStyle/>
                    <a:p>
                      <a:pPr algn="ctr">
                        <a:lnSpc>
                          <a:spcPct val="150000"/>
                        </a:lnSpc>
                      </a:pPr>
                      <a:r>
                        <a:rPr lang="fa-IR" sz="1050" b="1" dirty="0">
                          <a:cs typeface="B Mitra" pitchFamily="2" charset="-78"/>
                        </a:rPr>
                        <a:t>تأثیرات</a:t>
                      </a:r>
                      <a:r>
                        <a:rPr lang="fa-IR" sz="1050" b="1" baseline="0" dirty="0">
                          <a:cs typeface="B Mitra" pitchFamily="2" charset="-78"/>
                        </a:rPr>
                        <a:t> منفی پارکینگ ها و آلودگی ها در منظر زیست محیطی</a:t>
                      </a:r>
                      <a:endParaRPr lang="en-US" sz="1050" b="1" dirty="0">
                        <a:cs typeface="B Mitra" pitchFamily="2" charset="-78"/>
                      </a:endParaRPr>
                    </a:p>
                  </a:txBody>
                  <a:tcPr marL="79248" marR="79248" marT="28575" marB="28575"/>
                </a:tc>
                <a:tc>
                  <a:txBody>
                    <a:bodyPr/>
                    <a:lstStyle/>
                    <a:p>
                      <a:pPr algn="ctr" rtl="1">
                        <a:lnSpc>
                          <a:spcPct val="150000"/>
                        </a:lnSpc>
                      </a:pPr>
                      <a:r>
                        <a:rPr lang="fa-IR" sz="1050" b="1" dirty="0">
                          <a:cs typeface="B Mitra" pitchFamily="2" charset="-78"/>
                        </a:rPr>
                        <a:t>وجود</a:t>
                      </a:r>
                      <a:r>
                        <a:rPr lang="fa-IR" sz="1050" b="1" baseline="0" dirty="0">
                          <a:cs typeface="B Mitra" pitchFamily="2" charset="-78"/>
                        </a:rPr>
                        <a:t> رودخانه به عنوان یک کریدور بصری اکولوژیک</a:t>
                      </a:r>
                      <a:endParaRPr lang="en-US" sz="1050" b="1" dirty="0">
                        <a:cs typeface="B Mitra" pitchFamily="2" charset="-78"/>
                      </a:endParaRPr>
                    </a:p>
                  </a:txBody>
                  <a:tcPr marL="79248" marR="79248" marT="28575" marB="28575"/>
                </a:tc>
                <a:tc row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r>
                        <a:rPr lang="fa-IR" sz="1500" b="1" dirty="0">
                          <a:cs typeface="B Nazanin" pitchFamily="2" charset="-78"/>
                        </a:rPr>
                        <a:t>5- پایداری</a:t>
                      </a:r>
                      <a:endParaRPr lang="en-US" sz="15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10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Nazanin"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Nazanin"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Nazanin"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Nazanin"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Nazanin"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Nazanin"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1000" b="1" dirty="0">
                        <a:cs typeface="B Homa" pitchFamily="2" charset="-78"/>
                      </a:endParaRPr>
                    </a:p>
                  </a:txBody>
                  <a:tcPr marL="79248" marR="79248" marT="28575" marB="28575"/>
                </a:tc>
                <a:tc row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900" b="1" dirty="0">
                          <a:cs typeface="B Nazanin" pitchFamily="2" charset="-78"/>
                        </a:rPr>
                        <a:t>بعد بصری</a:t>
                      </a:r>
                    </a:p>
                  </a:txBody>
                  <a:tcPr marL="79248" marR="79248" marT="28575" marB="28575" vert="vert270"/>
                </a:tc>
              </a:tr>
              <a:tr h="1791010">
                <a:tc>
                  <a:txBody>
                    <a:bodyPr/>
                    <a:lstStyle/>
                    <a:p>
                      <a:pPr algn="ctr">
                        <a:lnSpc>
                          <a:spcPct val="150000"/>
                        </a:lnSpc>
                      </a:pPr>
                      <a:r>
                        <a:rPr lang="fa-IR" sz="1050" b="1" dirty="0">
                          <a:cs typeface="B Mitra" pitchFamily="2" charset="-78"/>
                        </a:rPr>
                        <a:t>به</a:t>
                      </a:r>
                      <a:r>
                        <a:rPr lang="fa-IR" sz="1050" b="1" baseline="0" dirty="0">
                          <a:cs typeface="B Mitra" pitchFamily="2" charset="-78"/>
                        </a:rPr>
                        <a:t> زیر ساخت رفتن اراضی بکر موجب از دست رفتن منظر طبیعی به کوهها خواهد شد.</a:t>
                      </a:r>
                      <a:endParaRPr lang="en-US" sz="1050" b="1" dirty="0">
                        <a:cs typeface="B Mitra" pitchFamily="2" charset="-78"/>
                      </a:endParaRPr>
                    </a:p>
                  </a:txBody>
                  <a:tcPr marL="79248" marR="79248" marT="28575" marB="28575"/>
                </a:tc>
                <a:tc>
                  <a:txBody>
                    <a:bodyPr/>
                    <a:lstStyle/>
                    <a:p>
                      <a:pPr algn="ctr">
                        <a:lnSpc>
                          <a:spcPct val="150000"/>
                        </a:lnSpc>
                      </a:pPr>
                      <a:r>
                        <a:rPr lang="fa-IR" sz="1050" b="1" dirty="0">
                          <a:cs typeface="B Mitra" pitchFamily="2" charset="-78"/>
                        </a:rPr>
                        <a:t>فرصت ساماندهی کریدور های دید </a:t>
                      </a:r>
                      <a:r>
                        <a:rPr lang="fa-IR" sz="1050" b="1" baseline="0" dirty="0">
                          <a:cs typeface="B Mitra" pitchFamily="2" charset="-78"/>
                        </a:rPr>
                        <a:t>از رودخانه فرحزاد</a:t>
                      </a:r>
                      <a:endParaRPr lang="en-US" sz="1050" b="1" dirty="0">
                        <a:cs typeface="B Mitra" pitchFamily="2" charset="-78"/>
                      </a:endParaRPr>
                    </a:p>
                  </a:txBody>
                  <a:tcPr marL="79248" marR="79248" marT="28575" marB="28575"/>
                </a:tc>
                <a:tc>
                  <a:txBody>
                    <a:bodyPr/>
                    <a:lstStyle/>
                    <a:p>
                      <a:pPr marL="0" marR="0" indent="0" algn="ctr" defTabSz="914400" rtl="0" eaLnBrk="1" fontAlgn="auto" latinLnBrk="0" hangingPunct="1">
                        <a:lnSpc>
                          <a:spcPct val="200000"/>
                        </a:lnSpc>
                        <a:spcBef>
                          <a:spcPts val="0"/>
                        </a:spcBef>
                        <a:spcAft>
                          <a:spcPts val="0"/>
                        </a:spcAft>
                        <a:buClrTx/>
                        <a:buSzTx/>
                        <a:buFontTx/>
                        <a:buNone/>
                        <a:tabLst/>
                        <a:defRPr/>
                      </a:pPr>
                      <a:r>
                        <a:rPr lang="fa-IR" sz="1050" b="1" dirty="0">
                          <a:cs typeface="B Mitra" pitchFamily="2" charset="-78"/>
                        </a:rPr>
                        <a:t>عدم وجود حریم</a:t>
                      </a:r>
                      <a:r>
                        <a:rPr lang="fa-IR" sz="1050" b="1" baseline="0" dirty="0">
                          <a:cs typeface="B Mitra" pitchFamily="2" charset="-78"/>
                        </a:rPr>
                        <a:t> حفاظتی لبه رودخانه</a:t>
                      </a:r>
                      <a:endParaRPr lang="en-US" sz="1050" b="1" dirty="0">
                        <a:cs typeface="B Mitra" pitchFamily="2" charset="-78"/>
                      </a:endParaRPr>
                    </a:p>
                    <a:p>
                      <a:pPr algn="ctr"/>
                      <a:endParaRPr lang="en-US" sz="1050" b="1" dirty="0">
                        <a:cs typeface="B Mitra" pitchFamily="2" charset="-78"/>
                      </a:endParaRPr>
                    </a:p>
                  </a:txBody>
                  <a:tcPr marL="79248" marR="79248" marT="28575" marB="28575"/>
                </a:tc>
                <a:tc>
                  <a:txBody>
                    <a:bodyPr/>
                    <a:lstStyle/>
                    <a:p>
                      <a:pPr algn="ctr">
                        <a:lnSpc>
                          <a:spcPct val="150000"/>
                        </a:lnSpc>
                      </a:pPr>
                      <a:r>
                        <a:rPr lang="fa-IR" sz="1050" b="1" dirty="0">
                          <a:cs typeface="B Mitra" pitchFamily="2" charset="-78"/>
                        </a:rPr>
                        <a:t>وجود</a:t>
                      </a:r>
                      <a:r>
                        <a:rPr lang="fa-IR" sz="1050" b="1" baseline="0" dirty="0">
                          <a:cs typeface="B Mitra" pitchFamily="2" charset="-78"/>
                        </a:rPr>
                        <a:t> چشم اندازها و مناظر طبیعی دست نخورده و بکر و عناصر اکولوژیک</a:t>
                      </a:r>
                      <a:endParaRPr lang="en-US" sz="1050" b="1" dirty="0">
                        <a:cs typeface="B Mitra" pitchFamily="2" charset="-78"/>
                      </a:endParaRPr>
                    </a:p>
                  </a:txBody>
                  <a:tcPr marL="79248" marR="79248"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2800" b="1" dirty="0">
                        <a:cs typeface="B Nazanin" pitchFamily="2" charset="-78"/>
                      </a:endParaRPr>
                    </a:p>
                  </a:txBody>
                  <a:tcPr marL="156020" marR="156020" marT="60008" marB="60008" vert="vert270"/>
                </a:tc>
              </a:tr>
              <a:tr h="1791010">
                <a:tc>
                  <a:txBody>
                    <a:bodyPr/>
                    <a:lstStyle/>
                    <a:p>
                      <a:pPr marL="0" marR="0" indent="0" algn="ctr" defTabSz="2057297" rtl="0" eaLnBrk="1" fontAlgn="auto" latinLnBrk="0" hangingPunct="1">
                        <a:lnSpc>
                          <a:spcPct val="150000"/>
                        </a:lnSpc>
                        <a:spcBef>
                          <a:spcPts val="0"/>
                        </a:spcBef>
                        <a:spcAft>
                          <a:spcPts val="0"/>
                        </a:spcAft>
                        <a:buClrTx/>
                        <a:buSzTx/>
                        <a:buFontTx/>
                        <a:buNone/>
                        <a:tabLst/>
                        <a:defRPr/>
                      </a:pPr>
                      <a:r>
                        <a:rPr lang="fa-IR" sz="1050" b="1" dirty="0">
                          <a:cs typeface="B Mitra" pitchFamily="2" charset="-78"/>
                        </a:rPr>
                        <a:t>از بین رفتن پوشش گیاهی</a:t>
                      </a:r>
                      <a:r>
                        <a:rPr lang="fa-IR" sz="1050" b="1" baseline="0" dirty="0">
                          <a:cs typeface="B Mitra" pitchFamily="2" charset="-78"/>
                        </a:rPr>
                        <a:t> در منظر بصری</a:t>
                      </a:r>
                      <a:endParaRPr lang="en-US" sz="1050" b="1" dirty="0">
                        <a:cs typeface="B Mitra" pitchFamily="2" charset="-78"/>
                      </a:endParaRPr>
                    </a:p>
                    <a:p>
                      <a:pPr algn="ctr">
                        <a:lnSpc>
                          <a:spcPct val="150000"/>
                        </a:lnSpc>
                      </a:pPr>
                      <a:endParaRPr lang="en-US" sz="1050" b="1" dirty="0">
                        <a:cs typeface="B Mitra" pitchFamily="2" charset="-78"/>
                      </a:endParaRPr>
                    </a:p>
                  </a:txBody>
                  <a:tcPr marL="79248" marR="79248" marT="28575" marB="28575"/>
                </a:tc>
                <a:tc>
                  <a:txBody>
                    <a:bodyPr/>
                    <a:lstStyle/>
                    <a:p>
                      <a:pPr algn="ctr">
                        <a:lnSpc>
                          <a:spcPct val="150000"/>
                        </a:lnSpc>
                      </a:pPr>
                      <a:r>
                        <a:rPr lang="fa-IR" sz="1050" b="1" dirty="0">
                          <a:cs typeface="B Mitra" pitchFamily="2" charset="-78"/>
                        </a:rPr>
                        <a:t>فرصت توسعه اراضی بایر و حوزه</a:t>
                      </a:r>
                      <a:r>
                        <a:rPr lang="fa-IR" sz="1050" b="1" baseline="0" dirty="0">
                          <a:cs typeface="B Mitra" pitchFamily="2" charset="-78"/>
                        </a:rPr>
                        <a:t> های قابل بازیافت</a:t>
                      </a:r>
                      <a:endParaRPr lang="en-US" sz="1050" b="1" dirty="0">
                        <a:cs typeface="B Mitra" pitchFamily="2" charset="-78"/>
                      </a:endParaRPr>
                    </a:p>
                  </a:txBody>
                  <a:tcPr marL="79248" marR="79248" marT="28575" marB="28575"/>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fa-IR" sz="1050" b="1" dirty="0">
                          <a:cs typeface="B Mitra" pitchFamily="2" charset="-78"/>
                        </a:rPr>
                        <a:t>وجود دکل های فشار</a:t>
                      </a:r>
                      <a:r>
                        <a:rPr lang="fa-IR" sz="1050" b="1" baseline="0" dirty="0">
                          <a:cs typeface="B Mitra" pitchFamily="2" charset="-78"/>
                        </a:rPr>
                        <a:t> قوی در چشم انداز های طبیعی به کوهها</a:t>
                      </a:r>
                      <a:endParaRPr lang="en-US" sz="1050" b="1" dirty="0">
                        <a:cs typeface="B Mitra" pitchFamily="2" charset="-78"/>
                      </a:endParaRPr>
                    </a:p>
                  </a:txBody>
                  <a:tcPr marL="79248" marR="79248" marT="28575" marB="28575"/>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fa-IR" sz="1050" b="1" dirty="0">
                          <a:cs typeface="B Mitra" pitchFamily="2" charset="-78"/>
                        </a:rPr>
                        <a:t>وجود</a:t>
                      </a:r>
                      <a:r>
                        <a:rPr lang="fa-IR" sz="1050" b="1" baseline="0" dirty="0">
                          <a:cs typeface="B Mitra" pitchFamily="2" charset="-78"/>
                        </a:rPr>
                        <a:t> انواع اقشار اجتماعی در منظر محلی نشان از توان مهاجر پذیری </a:t>
                      </a:r>
                      <a:endParaRPr lang="en-US" sz="1050" b="1" dirty="0">
                        <a:cs typeface="B Mitra" pitchFamily="2" charset="-78"/>
                      </a:endParaRPr>
                    </a:p>
                  </a:txBody>
                  <a:tcPr marL="79248" marR="79248"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2800" b="1" dirty="0">
                        <a:cs typeface="B Nazanin" pitchFamily="2" charset="-78"/>
                      </a:endParaRPr>
                    </a:p>
                  </a:txBody>
                  <a:tcPr marL="156020" marR="156020" marT="60008" marB="60008" vert="vert270"/>
                </a:tc>
              </a:tr>
            </a:tbl>
          </a:graphicData>
        </a:graphic>
      </p:graphicFrame>
      <p:pic>
        <p:nvPicPr>
          <p:cNvPr id="26629" name="Picture 2" descr="D:\tarahi shahri\UNI\TERM 2\KARGAH MAHALE\ax farahzad.maryam\Picture 163.jpg"/>
          <p:cNvPicPr>
            <a:picLocks noChangeAspect="1" noChangeArrowheads="1"/>
          </p:cNvPicPr>
          <p:nvPr/>
        </p:nvPicPr>
        <p:blipFill>
          <a:blip r:embed="rId3" cstate="print">
            <a:lum bright="20000" contrast="30000"/>
            <a:extLst>
              <a:ext uri="{28A0092B-C50C-407E-A947-70E740481C1C}">
                <a14:useLocalDpi xmlns:a14="http://schemas.microsoft.com/office/drawing/2010/main" val="0"/>
              </a:ext>
            </a:extLst>
          </a:blip>
          <a:srcRect l="5376" t="19353" r="6645"/>
          <a:stretch>
            <a:fillRect/>
          </a:stretch>
        </p:blipFill>
        <p:spPr bwMode="auto">
          <a:xfrm>
            <a:off x="3617913" y="1427163"/>
            <a:ext cx="1782762" cy="1020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0" name="Picture 4" descr="D:\tarahi shahri\UNI\TERM 2\KARGAH MAHALE\ax farahzad.maryam\Picture 335.jpg"/>
          <p:cNvPicPr>
            <a:picLocks noChangeAspect="1" noChangeArrowheads="1"/>
          </p:cNvPicPr>
          <p:nvPr/>
        </p:nvPicPr>
        <p:blipFill>
          <a:blip r:embed="rId4" cstate="print">
            <a:lum bright="10000" contrast="20000"/>
            <a:extLst>
              <a:ext uri="{28A0092B-C50C-407E-A947-70E740481C1C}">
                <a14:useLocalDpi xmlns:a14="http://schemas.microsoft.com/office/drawing/2010/main" val="0"/>
              </a:ext>
            </a:extLst>
          </a:blip>
          <a:srcRect t="39983" r="18750" b="22302"/>
          <a:stretch>
            <a:fillRect/>
          </a:stretch>
        </p:blipFill>
        <p:spPr bwMode="auto">
          <a:xfrm>
            <a:off x="5505450" y="3094038"/>
            <a:ext cx="1824038"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1" name="Picture 6" descr="D:\tarahi shahri\UNI\TERM 2\KARGAH MAHALE\ax farahzad.maryam\pic1\Picture 043.jpg"/>
          <p:cNvPicPr>
            <a:picLocks noChangeAspect="1" noChangeArrowheads="1"/>
          </p:cNvPicPr>
          <p:nvPr/>
        </p:nvPicPr>
        <p:blipFill>
          <a:blip r:embed="rId5" cstate="print">
            <a:lum bright="10000" contrast="20000"/>
            <a:extLst>
              <a:ext uri="{28A0092B-C50C-407E-A947-70E740481C1C}">
                <a14:useLocalDpi xmlns:a14="http://schemas.microsoft.com/office/drawing/2010/main" val="0"/>
              </a:ext>
            </a:extLst>
          </a:blip>
          <a:srcRect l="5556"/>
          <a:stretch>
            <a:fillRect/>
          </a:stretch>
        </p:blipFill>
        <p:spPr bwMode="auto">
          <a:xfrm>
            <a:off x="3629025" y="3127375"/>
            <a:ext cx="1741488"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2" name="Picture 4" descr="C:\Users\hoda\Desktop\karga4\pic\DSC05535.JPG"/>
          <p:cNvPicPr>
            <a:picLocks noChangeAspect="1" noChangeArrowheads="1"/>
          </p:cNvPicPr>
          <p:nvPr/>
        </p:nvPicPr>
        <p:blipFill>
          <a:blip r:embed="rId6" cstate="print">
            <a:lum bright="10000" contrast="40000"/>
            <a:extLst>
              <a:ext uri="{28A0092B-C50C-407E-A947-70E740481C1C}">
                <a14:useLocalDpi xmlns:a14="http://schemas.microsoft.com/office/drawing/2010/main" val="0"/>
              </a:ext>
            </a:extLst>
          </a:blip>
          <a:srcRect b="13168"/>
          <a:stretch>
            <a:fillRect/>
          </a:stretch>
        </p:blipFill>
        <p:spPr bwMode="auto">
          <a:xfrm>
            <a:off x="5878513" y="1252538"/>
            <a:ext cx="1089025"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 descr="(2)"/>
          <p:cNvPicPr>
            <a:picLocks noChangeAspect="1" noChangeArrowheads="1"/>
          </p:cNvPicPr>
          <p:nvPr/>
        </p:nvPicPr>
        <p:blipFill>
          <a:blip r:embed="rId7" cstate="print"/>
          <a:srcRect/>
          <a:stretch>
            <a:fillRect/>
          </a:stretch>
        </p:blipFill>
        <p:spPr bwMode="auto">
          <a:xfrm>
            <a:off x="272114" y="3422525"/>
            <a:ext cx="1397009" cy="856928"/>
          </a:xfrm>
          <a:prstGeom prst="rect">
            <a:avLst/>
          </a:prstGeom>
          <a:ln>
            <a:noFill/>
          </a:ln>
          <a:effectLst>
            <a:softEdge rad="112500"/>
          </a:effectLst>
        </p:spPr>
      </p:pic>
      <p:pic>
        <p:nvPicPr>
          <p:cNvPr id="26634" name="Picture 8" descr="D:\tarahi shahri\UNI\TERM 2\KARGAH MAHALE\ax farahzad.maryam\Picture 261.jpg"/>
          <p:cNvPicPr>
            <a:picLocks noChangeAspect="1" noChangeArrowheads="1"/>
          </p:cNvPicPr>
          <p:nvPr/>
        </p:nvPicPr>
        <p:blipFill>
          <a:blip r:embed="rId8" cstate="print">
            <a:lum bright="12000" contrast="30000"/>
            <a:extLst>
              <a:ext uri="{28A0092B-C50C-407E-A947-70E740481C1C}">
                <a14:useLocalDpi xmlns:a14="http://schemas.microsoft.com/office/drawing/2010/main" val="0"/>
              </a:ext>
            </a:extLst>
          </a:blip>
          <a:srcRect l="13515"/>
          <a:stretch>
            <a:fillRect/>
          </a:stretch>
        </p:blipFill>
        <p:spPr bwMode="auto">
          <a:xfrm>
            <a:off x="1851025" y="3079750"/>
            <a:ext cx="1668463" cy="120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5" name="Picture 11" descr="D:\tarahi shahri\UNI\TERM 2\KARGAH MAHALE\ax farahzad.maryam\pic1\Picture 027.jpg"/>
          <p:cNvPicPr>
            <a:picLocks noChangeAspect="1" noChangeArrowheads="1"/>
          </p:cNvPicPr>
          <p:nvPr/>
        </p:nvPicPr>
        <p:blipFill>
          <a:blip r:embed="rId9" cstate="print">
            <a:lum contrast="10000"/>
            <a:extLst>
              <a:ext uri="{28A0092B-C50C-407E-A947-70E740481C1C}">
                <a14:useLocalDpi xmlns:a14="http://schemas.microsoft.com/office/drawing/2010/main" val="0"/>
              </a:ext>
            </a:extLst>
          </a:blip>
          <a:srcRect b="41325"/>
          <a:stretch>
            <a:fillRect/>
          </a:stretch>
        </p:blipFill>
        <p:spPr bwMode="auto">
          <a:xfrm>
            <a:off x="3694113" y="4791075"/>
            <a:ext cx="1530350" cy="126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6" name="Picture 2" descr="D:\tarahi shahri\UNI\TERM 2\KARGAH MAHALE\ax farahzad.maryam\pic1\Picture 068.jpg"/>
          <p:cNvPicPr>
            <a:picLocks noChangeAspect="1" noChangeArrowheads="1"/>
          </p:cNvPicPr>
          <p:nvPr/>
        </p:nvPicPr>
        <p:blipFill>
          <a:blip r:embed="rId10" cstate="print">
            <a:lum bright="22000" contrast="32000"/>
            <a:extLst>
              <a:ext uri="{28A0092B-C50C-407E-A947-70E740481C1C}">
                <a14:useLocalDpi xmlns:a14="http://schemas.microsoft.com/office/drawing/2010/main" val="0"/>
              </a:ext>
            </a:extLst>
          </a:blip>
          <a:srcRect l="27126" t="34990" r="6625" b="28204"/>
          <a:stretch>
            <a:fillRect/>
          </a:stretch>
        </p:blipFill>
        <p:spPr bwMode="auto">
          <a:xfrm>
            <a:off x="5624513" y="4829175"/>
            <a:ext cx="1611312" cy="1258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7" name="Picture 5" descr="D:\tarahi shahri\UNI\TERM 2\KARGAH MAHALE\ax farahzad.maryam\Picture 396.jpg"/>
          <p:cNvPicPr>
            <a:picLocks noChangeAspect="1" noChangeArrowheads="1"/>
          </p:cNvPicPr>
          <p:nvPr/>
        </p:nvPicPr>
        <p:blipFill>
          <a:blip r:embed="rId11" cstate="print">
            <a:lum bright="24000" contrast="30000"/>
            <a:extLst>
              <a:ext uri="{28A0092B-C50C-407E-A947-70E740481C1C}">
                <a14:useLocalDpi xmlns:a14="http://schemas.microsoft.com/office/drawing/2010/main" val="0"/>
              </a:ext>
            </a:extLst>
          </a:blip>
          <a:srcRect t="3999"/>
          <a:stretch>
            <a:fillRect/>
          </a:stretch>
        </p:blipFill>
        <p:spPr bwMode="auto">
          <a:xfrm>
            <a:off x="1814513" y="1462088"/>
            <a:ext cx="1704975"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8" name="Picture 9" descr="D:\tarahi shahri\UNI\TERM 2\KARGAH MAHALE\ax farahzad.maryam\pic1\Picture 061.jpg"/>
          <p:cNvPicPr>
            <a:picLocks noChangeAspect="1" noChangeArrowheads="1"/>
          </p:cNvPicPr>
          <p:nvPr/>
        </p:nvPicPr>
        <p:blipFill>
          <a:blip r:embed="rId12" cstate="print">
            <a:lum bright="10000" contrast="20000"/>
            <a:extLst>
              <a:ext uri="{28A0092B-C50C-407E-A947-70E740481C1C}">
                <a14:useLocalDpi xmlns:a14="http://schemas.microsoft.com/office/drawing/2010/main" val="0"/>
              </a:ext>
            </a:extLst>
          </a:blip>
          <a:srcRect r="12122"/>
          <a:stretch>
            <a:fillRect/>
          </a:stretch>
        </p:blipFill>
        <p:spPr bwMode="auto">
          <a:xfrm>
            <a:off x="217488" y="4964113"/>
            <a:ext cx="1531937" cy="1090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17"/>
          <p:cNvSpPr/>
          <p:nvPr/>
        </p:nvSpPr>
        <p:spPr>
          <a:xfrm rot="16200000">
            <a:off x="2005941" y="4306396"/>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9" name="TextBox 18"/>
          <p:cNvSpPr txBox="1"/>
          <p:nvPr/>
        </p:nvSpPr>
        <p:spPr>
          <a:xfrm>
            <a:off x="114300" y="6296025"/>
            <a:ext cx="44196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تحلیل و ارزیابی اطلاعات به روش</a:t>
            </a:r>
            <a:r>
              <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SWOT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0" y="0"/>
            <a:ext cx="91440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aphicFrame>
        <p:nvGraphicFramePr>
          <p:cNvPr id="2" name="Table 1"/>
          <p:cNvGraphicFramePr>
            <a:graphicFrameLocks noGrp="1"/>
          </p:cNvGraphicFramePr>
          <p:nvPr/>
        </p:nvGraphicFramePr>
        <p:xfrm>
          <a:off x="279565" y="265317"/>
          <a:ext cx="8708633" cy="6085483"/>
        </p:xfrm>
        <a:graphic>
          <a:graphicData uri="http://schemas.openxmlformats.org/drawingml/2006/table">
            <a:tbl>
              <a:tblPr firstRow="1" bandRow="1">
                <a:tableStyleId>{5940675A-B579-460E-94D1-54222C63F5DA}</a:tableStyleId>
              </a:tblPr>
              <a:tblGrid>
                <a:gridCol w="1587511"/>
                <a:gridCol w="1768941"/>
                <a:gridCol w="1859656"/>
                <a:gridCol w="1814298"/>
                <a:gridCol w="1171375"/>
                <a:gridCol w="506852"/>
              </a:tblGrid>
              <a:tr h="29663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200" b="0" dirty="0">
                          <a:cs typeface="B Homa" pitchFamily="2" charset="-78"/>
                        </a:rPr>
                        <a:t>تهدیدها</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algn="ctr"/>
                      <a:r>
                        <a:rPr lang="fa-IR" sz="1200" b="0" dirty="0">
                          <a:cs typeface="B Homa" pitchFamily="2" charset="-78"/>
                        </a:rPr>
                        <a:t>فرصت ها</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algn="ctr"/>
                      <a:r>
                        <a:rPr lang="fa-IR" sz="1200" b="0" dirty="0">
                          <a:cs typeface="B Homa" pitchFamily="2" charset="-78"/>
                        </a:rPr>
                        <a:t>نقاط</a:t>
                      </a:r>
                      <a:r>
                        <a:rPr lang="fa-IR" sz="1200" b="0" baseline="0" dirty="0">
                          <a:cs typeface="B Homa" pitchFamily="2" charset="-78"/>
                        </a:rPr>
                        <a:t> ضعف</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algn="ctr"/>
                      <a:r>
                        <a:rPr lang="fa-IR" sz="1200" b="0" dirty="0">
                          <a:cs typeface="B Homa" pitchFamily="2" charset="-78"/>
                        </a:rPr>
                        <a:t>نقاط</a:t>
                      </a:r>
                      <a:r>
                        <a:rPr lang="fa-IR" sz="1200" b="0" baseline="0" dirty="0">
                          <a:cs typeface="B Homa" pitchFamily="2" charset="-78"/>
                        </a:rPr>
                        <a:t> قوت</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235" rtl="0" eaLnBrk="1" fontAlgn="auto" latinLnBrk="0" hangingPunct="1">
                        <a:lnSpc>
                          <a:spcPct val="100000"/>
                        </a:lnSpc>
                        <a:spcBef>
                          <a:spcPts val="0"/>
                        </a:spcBef>
                        <a:spcAft>
                          <a:spcPts val="0"/>
                        </a:spcAft>
                        <a:buClrTx/>
                        <a:buSzTx/>
                        <a:buFontTx/>
                        <a:buNone/>
                        <a:tabLst/>
                        <a:defRPr/>
                      </a:pPr>
                      <a:r>
                        <a:rPr lang="fa-IR" sz="1200" b="0" dirty="0">
                          <a:cs typeface="B Homa" pitchFamily="2" charset="-78"/>
                        </a:rPr>
                        <a:t>اهداف</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600" b="1" dirty="0">
                        <a:cs typeface="B Nazanin" pitchFamily="2" charset="-78"/>
                      </a:endParaRPr>
                    </a:p>
                  </a:txBody>
                  <a:tcPr marL="99060" marR="99060" marT="28575" marB="28575">
                    <a:solidFill>
                      <a:schemeClr val="accent6">
                        <a:lumMod val="60000"/>
                        <a:lumOff val="40000"/>
                      </a:schemeClr>
                    </a:solidFill>
                  </a:tcPr>
                </a:tc>
              </a:tr>
              <a:tr h="2030261">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1100" b="1" dirty="0">
                          <a:cs typeface="B Mitra" pitchFamily="2" charset="-78"/>
                        </a:rPr>
                        <a:t>1- نابودی تدریجی طبیعت محله ، مخصوصا حاشیه رود بدلیل معضلات ناشی از حاشیه نشینان و تجمع معتادان</a:t>
                      </a:r>
                      <a:r>
                        <a:rPr lang="fa-IR" sz="1100" b="1" baseline="0" dirty="0">
                          <a:cs typeface="B Mitra" pitchFamily="2" charset="-78"/>
                        </a:rPr>
                        <a:t> در آنجا</a:t>
                      </a:r>
                      <a:r>
                        <a:rPr lang="fa-IR" sz="1100" b="1" dirty="0">
                          <a:cs typeface="B Mitra" pitchFamily="2" charset="-78"/>
                        </a:rPr>
                        <a:t>( نامطلوبی کیفیت فضاهای</a:t>
                      </a:r>
                      <a:r>
                        <a:rPr lang="fa-IR" sz="1100" b="1" baseline="0" dirty="0">
                          <a:cs typeface="B Mitra" pitchFamily="2" charset="-78"/>
                        </a:rPr>
                        <a:t> شهری)</a:t>
                      </a:r>
                      <a:endParaRPr lang="fa-IR" sz="1100" b="1" dirty="0">
                        <a:cs typeface="B Mitra" pitchFamily="2" charset="-78"/>
                      </a:endParaRP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endParaRPr lang="en-US" sz="1100" b="1" dirty="0">
                        <a:cs typeface="B Mitra" pitchFamily="2" charset="-78"/>
                      </a:endParaRPr>
                    </a:p>
                    <a:p>
                      <a:pPr marL="0" marR="0" indent="0" algn="just" defTabSz="1645920" rtl="1" eaLnBrk="1" fontAlgn="auto" latinLnBrk="0" hangingPunct="1">
                        <a:lnSpc>
                          <a:spcPct val="100000"/>
                        </a:lnSpc>
                        <a:spcBef>
                          <a:spcPts val="0"/>
                        </a:spcBef>
                        <a:spcAft>
                          <a:spcPts val="0"/>
                        </a:spcAft>
                        <a:buClrTx/>
                        <a:buSzTx/>
                        <a:buFontTx/>
                        <a:buNone/>
                        <a:tabLst/>
                        <a:defRPr/>
                      </a:pPr>
                      <a:r>
                        <a:rPr lang="fa-IR" sz="1100" b="1" dirty="0">
                          <a:cs typeface="B Mitra" pitchFamily="2" charset="-78"/>
                        </a:rPr>
                        <a:t>1- امکان ایجاد محورهای</a:t>
                      </a:r>
                      <a:r>
                        <a:rPr lang="fa-IR" sz="1100" b="1" baseline="0" dirty="0">
                          <a:cs typeface="B Mitra" pitchFamily="2" charset="-78"/>
                        </a:rPr>
                        <a:t> طبیعی ( کیفیت فضای شهری)</a:t>
                      </a:r>
                      <a:endParaRPr lang="fa-IR" sz="1100" b="1" dirty="0">
                        <a:cs typeface="B Mitra" pitchFamily="2" charset="-78"/>
                      </a:endParaRPr>
                    </a:p>
                    <a:p>
                      <a:pPr algn="just" rtl="1"/>
                      <a:endParaRPr lang="en-US" sz="1100" b="1" dirty="0">
                        <a:cs typeface="B Mitra" pitchFamily="2" charset="-78"/>
                      </a:endParaRPr>
                    </a:p>
                  </a:txBody>
                  <a:tcPr marL="99060" marR="99060" marT="28575" marB="28575"/>
                </a:tc>
                <a:tc>
                  <a:txBody>
                    <a:bodyPr/>
                    <a:lstStyle/>
                    <a:p>
                      <a:pPr algn="just" rtl="1">
                        <a:lnSpc>
                          <a:spcPct val="100000"/>
                        </a:lnSpc>
                      </a:pPr>
                      <a:endParaRPr lang="fa-IR" sz="1100" b="1" baseline="0" dirty="0">
                        <a:cs typeface="B Mitra" pitchFamily="2" charset="-78"/>
                      </a:endParaRPr>
                    </a:p>
                    <a:p>
                      <a:pPr algn="just" rtl="1"/>
                      <a:r>
                        <a:rPr lang="fa-IR" sz="1100" b="1" dirty="0">
                          <a:cs typeface="B Mitra" pitchFamily="2" charset="-78"/>
                        </a:rPr>
                        <a:t>1- فشردگی بافت و عدم وجود فضاهای باز در برخی قسمت</a:t>
                      </a:r>
                      <a:r>
                        <a:rPr lang="fa-IR" sz="1100" b="1" baseline="0" dirty="0">
                          <a:cs typeface="B Mitra" pitchFamily="2" charset="-78"/>
                        </a:rPr>
                        <a:t> های بافت(نامطلوبی کیفیت فضای شهری )</a:t>
                      </a: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endParaRPr lang="en-US" sz="1100" b="1" dirty="0">
                        <a:cs typeface="B Mitr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r>
                        <a:rPr lang="fa-IR" sz="1100" b="1" dirty="0">
                          <a:cs typeface="B Mitra" pitchFamily="2" charset="-78"/>
                        </a:rPr>
                        <a:t>1- وجود امامزاده ها و</a:t>
                      </a:r>
                      <a:r>
                        <a:rPr lang="fa-IR" sz="1100" b="1" baseline="0" dirty="0">
                          <a:cs typeface="B Mitra" pitchFamily="2" charset="-78"/>
                        </a:rPr>
                        <a:t> </a:t>
                      </a:r>
                      <a:r>
                        <a:rPr lang="fa-IR" sz="1100" b="1" dirty="0">
                          <a:cs typeface="B Mitra" pitchFamily="2" charset="-78"/>
                        </a:rPr>
                        <a:t>ده</a:t>
                      </a:r>
                      <a:r>
                        <a:rPr lang="fa-IR" sz="1100" b="1" baseline="0" dirty="0">
                          <a:cs typeface="B Mitra" pitchFamily="2" charset="-78"/>
                        </a:rPr>
                        <a:t> فرحزاد با قدمت تاریخی</a:t>
                      </a:r>
                    </a:p>
                    <a:p>
                      <a:pPr marL="0" marR="0" indent="0" algn="just" defTabSz="914400" rtl="1" eaLnBrk="1" fontAlgn="auto" latinLnBrk="0" hangingPunct="1">
                        <a:lnSpc>
                          <a:spcPct val="100000"/>
                        </a:lnSpc>
                        <a:spcBef>
                          <a:spcPts val="0"/>
                        </a:spcBef>
                        <a:spcAft>
                          <a:spcPts val="0"/>
                        </a:spcAft>
                        <a:buClrTx/>
                        <a:buSzTx/>
                        <a:buFontTx/>
                        <a:buNone/>
                        <a:tabLst/>
                        <a:defRPr/>
                      </a:pPr>
                      <a:endParaRPr lang="en-US" sz="1100" b="1" dirty="0">
                        <a:cs typeface="B Mitra" pitchFamily="2" charset="-78"/>
                      </a:endParaRPr>
                    </a:p>
                  </a:txBody>
                  <a:tcPr marL="99060" marR="99060" marT="28575" marB="28575"/>
                </a:tc>
                <a:tc rowSpan="3">
                  <a:txBody>
                    <a:bodyPr/>
                    <a:lstStyle/>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r>
                        <a:rPr lang="fa-IR" sz="1300" b="1" dirty="0">
                          <a:cs typeface="B Homa" pitchFamily="2" charset="-78"/>
                        </a:rPr>
                        <a:t>1- سرزندگی</a:t>
                      </a:r>
                      <a:endParaRPr lang="en-US" sz="1300" b="1"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1"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1" dirty="0">
                        <a:cs typeface="B Homa" pitchFamily="2" charset="-78"/>
                      </a:endParaRPr>
                    </a:p>
                  </a:txBody>
                  <a:tcPr marL="99060" marR="99060" marT="28575" marB="28575"/>
                </a:tc>
                <a:tc row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600" b="1" dirty="0">
                          <a:cs typeface="B Nazanin" pitchFamily="2" charset="-78"/>
                        </a:rPr>
                        <a:t>بعد عملکردی</a:t>
                      </a:r>
                    </a:p>
                  </a:txBody>
                  <a:tcPr marL="99060" marR="99060" marT="28575" marB="28575" vert="vert270"/>
                </a:tc>
              </a:tr>
              <a:tr h="2031419">
                <a:tc rowSpan="2">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100" b="1" baseline="0" dirty="0">
                          <a:cs typeface="B Mitra" pitchFamily="2" charset="-78"/>
                        </a:rPr>
                        <a:t>2- نابودی منظر زیبا و خاص محله بدلیل ساخت و سازهای نامطلوب</a:t>
                      </a:r>
                      <a:r>
                        <a:rPr lang="fa-IR" sz="1100" b="1" dirty="0">
                          <a:cs typeface="B Mitra" pitchFamily="2" charset="-78"/>
                        </a:rPr>
                        <a:t>( نامطلوبی کیفیت فضاهای</a:t>
                      </a:r>
                      <a:r>
                        <a:rPr lang="fa-IR" sz="1100" b="1" baseline="0" dirty="0">
                          <a:cs typeface="B Mitra" pitchFamily="2" charset="-78"/>
                        </a:rPr>
                        <a:t> شهری)</a:t>
                      </a:r>
                      <a:endParaRPr lang="fa-IR" sz="1100" b="1" dirty="0">
                        <a:cs typeface="B Mitra" pitchFamily="2" charset="-78"/>
                      </a:endParaRPr>
                    </a:p>
                    <a:p>
                      <a:pPr algn="just" rtl="1"/>
                      <a:endParaRPr lang="en-US" sz="1100" b="1" dirty="0">
                        <a:cs typeface="B Mitra" pitchFamily="2" charset="-78"/>
                      </a:endParaRPr>
                    </a:p>
                  </a:txBody>
                  <a:tcPr marL="99060" marR="99060" marT="28575" marB="28575"/>
                </a:tc>
                <a:tc>
                  <a:txBody>
                    <a:bodyPr/>
                    <a:lstStyle/>
                    <a:p>
                      <a:pPr algn="just" rtl="1"/>
                      <a:r>
                        <a:rPr lang="fa-IR" sz="1100" b="1" dirty="0">
                          <a:cs typeface="B Mitra" pitchFamily="2" charset="-78"/>
                        </a:rPr>
                        <a:t>2- امکان ایجاد الگوهای باغ مسکونی</a:t>
                      </a:r>
                    </a:p>
                  </a:txBody>
                  <a:tcPr marL="99060" marR="99060" marT="28575" marB="28575"/>
                </a:tc>
                <a:tc>
                  <a:txBody>
                    <a:bodyPr/>
                    <a:lstStyle/>
                    <a:p>
                      <a:pPr marL="0" marR="0" indent="0" algn="just" defTabSz="1645920" rtl="1" eaLnBrk="1" fontAlgn="auto" latinLnBrk="0" hangingPunct="1">
                        <a:lnSpc>
                          <a:spcPct val="200000"/>
                        </a:lnSpc>
                        <a:spcBef>
                          <a:spcPts val="0"/>
                        </a:spcBef>
                        <a:spcAft>
                          <a:spcPts val="0"/>
                        </a:spcAft>
                        <a:buClrTx/>
                        <a:buSzTx/>
                        <a:buFontTx/>
                        <a:buNone/>
                        <a:tabLst/>
                        <a:defRPr/>
                      </a:pPr>
                      <a:r>
                        <a:rPr lang="fa-IR" sz="1100" b="1" baseline="0" dirty="0">
                          <a:cs typeface="B Mitra" pitchFamily="2" charset="-78"/>
                        </a:rPr>
                        <a:t>2- عدم استفاده مطلوب از فضاهای باز موجود ( محل پارک و تعمیر وسیله نقلیه )</a:t>
                      </a:r>
                    </a:p>
                    <a:p>
                      <a:pPr algn="just" rtl="1">
                        <a:lnSpc>
                          <a:spcPct val="200000"/>
                        </a:lnSpc>
                      </a:pPr>
                      <a:endParaRPr lang="en-US" sz="1100" b="1" dirty="0">
                        <a:cs typeface="B Mitra" pitchFamily="2" charset="-78"/>
                      </a:endParaRPr>
                    </a:p>
                  </a:txBody>
                  <a:tcPr marL="99060" marR="99060" marT="28575" marB="28575"/>
                </a:tc>
                <a:tc>
                  <a:txBody>
                    <a:bodyPr/>
                    <a:lstStyle/>
                    <a:p>
                      <a:pPr algn="just" rtl="1"/>
                      <a:endParaRPr lang="fa-IR" sz="1100" b="1" baseline="0" dirty="0">
                        <a:cs typeface="B Mitr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r>
                        <a:rPr lang="fa-IR" sz="1100" b="1" baseline="0" dirty="0">
                          <a:cs typeface="B Mitra" pitchFamily="2" charset="-78"/>
                        </a:rPr>
                        <a:t>3- وجودکاربری های متنوع در داخل محله(مطلوبیت پراکنش مناسب خدمات در حوزه های ورودی اصلی تا پل ذوالفقار و مطلوبیت نسبی پراکنش خدمات از پل ذولفقار تا رود دره )</a:t>
                      </a:r>
                    </a:p>
                    <a:p>
                      <a:pPr marL="0" marR="0" indent="0" algn="just" defTabSz="914400" rtl="1" eaLnBrk="1" fontAlgn="auto" latinLnBrk="0" hangingPunct="1">
                        <a:lnSpc>
                          <a:spcPct val="100000"/>
                        </a:lnSpc>
                        <a:spcBef>
                          <a:spcPts val="0"/>
                        </a:spcBef>
                        <a:spcAft>
                          <a:spcPts val="0"/>
                        </a:spcAft>
                        <a:buClrTx/>
                        <a:buSzTx/>
                        <a:buFontTx/>
                        <a:buNone/>
                        <a:tabLst/>
                        <a:defRPr/>
                      </a:pPr>
                      <a:endParaRPr lang="en-US" sz="1100" b="1" dirty="0">
                        <a:cs typeface="B Mitra" pitchFamily="2" charset="-78"/>
                      </a:endParaRPr>
                    </a:p>
                  </a:txBody>
                  <a:tcPr marL="99060" marR="99060" marT="28575" marB="28575"/>
                </a:tc>
                <a:tc vMerge="1">
                  <a:txBody>
                    <a:bodyPr/>
                    <a:lstStyle/>
                    <a:p>
                      <a:endParaRPr lang="en-US"/>
                    </a:p>
                  </a:txBody>
                  <a:tcPr/>
                </a:tc>
                <a:tc vMerge="1">
                  <a:txBody>
                    <a:bodyPr/>
                    <a:lstStyle/>
                    <a:p>
                      <a:endParaRPr lang="en-US"/>
                    </a:p>
                  </a:txBody>
                  <a:tcPr/>
                </a:tc>
              </a:tr>
              <a:tr h="1722813">
                <a:tc vMerge="1">
                  <a:txBody>
                    <a:bodyPr/>
                    <a:lstStyle/>
                    <a:p>
                      <a:pPr algn="just" rtl="1"/>
                      <a:endParaRPr lang="en-US" sz="2000" b="0" dirty="0">
                        <a:cs typeface="B Homa" pitchFamily="2" charset="-78"/>
                      </a:endParaRPr>
                    </a:p>
                  </a:txBody>
                  <a:tcPr marL="156020" marR="156020" marT="60008" marB="60008"/>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100" b="1" dirty="0">
                          <a:cs typeface="B Mitra" pitchFamily="2" charset="-78"/>
                        </a:rPr>
                        <a:t>3- امکان ایجاد فضاهای تفریحی در حاشیه رود(</a:t>
                      </a:r>
                      <a:r>
                        <a:rPr lang="fa-IR" sz="1100" b="1" baseline="0" dirty="0">
                          <a:cs typeface="B Mitra" pitchFamily="2" charset="-78"/>
                        </a:rPr>
                        <a:t>ساماندهی کیفیت فضای شهری و ت</a:t>
                      </a:r>
                      <a:r>
                        <a:rPr lang="fa-IR" sz="1100" b="1" dirty="0">
                          <a:cs typeface="B Mitra" pitchFamily="2" charset="-78"/>
                        </a:rPr>
                        <a:t>نوع و گوناگونی )</a:t>
                      </a:r>
                    </a:p>
                    <a:p>
                      <a:pPr algn="just" rtl="1"/>
                      <a:endParaRPr lang="en-US" sz="1100" b="1" dirty="0">
                        <a:cs typeface="B Mitra" pitchFamily="2" charset="-78"/>
                      </a:endParaRPr>
                    </a:p>
                  </a:txBody>
                  <a:tcPr marL="99060" marR="99060" marT="28575" marB="28575"/>
                </a:tc>
                <a:tc>
                  <a:txBody>
                    <a:bodyPr/>
                    <a:lstStyle/>
                    <a:p>
                      <a:pPr algn="just" rtl="1">
                        <a:lnSpc>
                          <a:spcPct val="200000"/>
                        </a:lnSpc>
                      </a:pPr>
                      <a:r>
                        <a:rPr lang="fa-IR" sz="1100" b="1" dirty="0">
                          <a:cs typeface="B Mitra" pitchFamily="2" charset="-78"/>
                        </a:rPr>
                        <a:t>3- اغتشاش</a:t>
                      </a:r>
                      <a:r>
                        <a:rPr lang="fa-IR" sz="1100" b="1" baseline="0" dirty="0">
                          <a:cs typeface="B Mitra" pitchFamily="2" charset="-78"/>
                        </a:rPr>
                        <a:t> در کالبد، نما و خط آسمان </a:t>
                      </a:r>
                      <a:endParaRPr lang="en-US" sz="1100" b="1" dirty="0">
                        <a:cs typeface="B Mitra" pitchFamily="2" charset="-78"/>
                      </a:endParaRP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1100" b="1" baseline="0" dirty="0">
                          <a:cs typeface="B Mitra" pitchFamily="2" charset="-78"/>
                        </a:rPr>
                        <a:t>2- وجود کاربری های پذیرایی در ورودی اصلی محله</a:t>
                      </a:r>
                    </a:p>
                    <a:p>
                      <a:pPr marL="0" marR="0" indent="0" algn="just" defTabSz="914400" rtl="1" eaLnBrk="1" fontAlgn="auto" latinLnBrk="0" hangingPunct="1">
                        <a:lnSpc>
                          <a:spcPct val="100000"/>
                        </a:lnSpc>
                        <a:spcBef>
                          <a:spcPts val="0"/>
                        </a:spcBef>
                        <a:spcAft>
                          <a:spcPts val="0"/>
                        </a:spcAft>
                        <a:buClrTx/>
                        <a:buSzTx/>
                        <a:buFontTx/>
                        <a:buNone/>
                        <a:tabLst/>
                        <a:defRPr/>
                      </a:pPr>
                      <a:r>
                        <a:rPr lang="fa-IR" sz="1100" b="1" dirty="0">
                          <a:cs typeface="B Mitra" pitchFamily="2" charset="-78"/>
                        </a:rPr>
                        <a:t>1- امکان ایجاد محورهای طبیعی در محله(توسعه</a:t>
                      </a:r>
                      <a:r>
                        <a:rPr lang="fa-IR" sz="1100" b="1" baseline="0" dirty="0">
                          <a:cs typeface="B Mitra" pitchFamily="2" charset="-78"/>
                        </a:rPr>
                        <a:t> پیاده مداری و ساماندهی کیفیت فضای شهری)</a:t>
                      </a:r>
                      <a:endParaRPr lang="fa-IR" sz="1100" b="1" dirty="0">
                        <a:cs typeface="B Mitr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en-US" sz="1100" b="1" dirty="0">
                        <a:cs typeface="B Mitr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r>
            </a:tbl>
          </a:graphicData>
        </a:graphic>
      </p:graphicFrame>
      <p:pic>
        <p:nvPicPr>
          <p:cNvPr id="27652" name="Picture 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68963" y="5583238"/>
            <a:ext cx="1185862" cy="66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Picture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49900" y="3857625"/>
            <a:ext cx="1169988" cy="65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4" name="Picture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35400" y="1333500"/>
            <a:ext cx="1193800" cy="119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5" name="Picture 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14750" y="3560763"/>
            <a:ext cx="1700213" cy="95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6" name="Picture 1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0363" y="1601788"/>
            <a:ext cx="919162" cy="919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7" name="Picture 2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0363" y="3327400"/>
            <a:ext cx="1422400" cy="142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8"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49900" y="1579563"/>
            <a:ext cx="1673225" cy="941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9"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714750" y="5175250"/>
            <a:ext cx="1119188" cy="112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p:cNvSpPr/>
          <p:nvPr/>
        </p:nvSpPr>
        <p:spPr>
          <a:xfrm rot="16200000">
            <a:off x="2005941" y="4306396"/>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2" name="TextBox 11"/>
          <p:cNvSpPr txBox="1"/>
          <p:nvPr/>
        </p:nvSpPr>
        <p:spPr>
          <a:xfrm>
            <a:off x="114300" y="6296025"/>
            <a:ext cx="44196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تحلیل و ارزیابی اطلاعات به روش</a:t>
            </a:r>
            <a:r>
              <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SWOT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aphicFrame>
        <p:nvGraphicFramePr>
          <p:cNvPr id="2" name="Table 1"/>
          <p:cNvGraphicFramePr>
            <a:graphicFrameLocks noGrp="1"/>
          </p:cNvGraphicFramePr>
          <p:nvPr/>
        </p:nvGraphicFramePr>
        <p:xfrm>
          <a:off x="217684" y="553470"/>
          <a:ext cx="8708633" cy="5652981"/>
        </p:xfrm>
        <a:graphic>
          <a:graphicData uri="http://schemas.openxmlformats.org/drawingml/2006/table">
            <a:tbl>
              <a:tblPr firstRow="1" bandRow="1">
                <a:tableStyleId>{5940675A-B579-460E-94D1-54222C63F5DA}</a:tableStyleId>
              </a:tblPr>
              <a:tblGrid>
                <a:gridCol w="1587511"/>
                <a:gridCol w="1768941"/>
                <a:gridCol w="1859656"/>
                <a:gridCol w="1814298"/>
                <a:gridCol w="1171375"/>
                <a:gridCol w="506852"/>
              </a:tblGrid>
              <a:tr h="35555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200" b="0" dirty="0">
                          <a:cs typeface="B Homa" pitchFamily="2" charset="-78"/>
                        </a:rPr>
                        <a:t>تهدیدها</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algn="ctr"/>
                      <a:r>
                        <a:rPr lang="fa-IR" sz="1200" b="0" dirty="0">
                          <a:cs typeface="B Homa" pitchFamily="2" charset="-78"/>
                        </a:rPr>
                        <a:t>فرصت ها</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algn="ctr"/>
                      <a:r>
                        <a:rPr lang="fa-IR" sz="1200" b="0" dirty="0">
                          <a:cs typeface="B Homa" pitchFamily="2" charset="-78"/>
                        </a:rPr>
                        <a:t>نقاط</a:t>
                      </a:r>
                      <a:r>
                        <a:rPr lang="fa-IR" sz="1200" b="0" baseline="0" dirty="0">
                          <a:cs typeface="B Homa" pitchFamily="2" charset="-78"/>
                        </a:rPr>
                        <a:t> ضعف</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algn="ctr"/>
                      <a:r>
                        <a:rPr lang="fa-IR" sz="1200" b="0" dirty="0">
                          <a:cs typeface="B Homa" pitchFamily="2" charset="-78"/>
                        </a:rPr>
                        <a:t>نقاط</a:t>
                      </a:r>
                      <a:r>
                        <a:rPr lang="fa-IR" sz="1200" b="0" baseline="0" dirty="0">
                          <a:cs typeface="B Homa" pitchFamily="2" charset="-78"/>
                        </a:rPr>
                        <a:t> قوت</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235" rtl="0" eaLnBrk="1" fontAlgn="auto" latinLnBrk="0" hangingPunct="1">
                        <a:lnSpc>
                          <a:spcPct val="100000"/>
                        </a:lnSpc>
                        <a:spcBef>
                          <a:spcPts val="0"/>
                        </a:spcBef>
                        <a:spcAft>
                          <a:spcPts val="0"/>
                        </a:spcAft>
                        <a:buClrTx/>
                        <a:buSzTx/>
                        <a:buFontTx/>
                        <a:buNone/>
                        <a:tabLst/>
                        <a:defRPr/>
                      </a:pPr>
                      <a:r>
                        <a:rPr lang="fa-IR" sz="1200" b="0" dirty="0">
                          <a:cs typeface="B Homa" pitchFamily="2" charset="-78"/>
                        </a:rPr>
                        <a:t>اهداف</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600" b="1" dirty="0">
                        <a:cs typeface="B Nazanin" pitchFamily="2" charset="-78"/>
                      </a:endParaRPr>
                    </a:p>
                  </a:txBody>
                  <a:tcPr marL="99060" marR="99060" marT="28575" marB="28575">
                    <a:solidFill>
                      <a:schemeClr val="accent6">
                        <a:lumMod val="60000"/>
                        <a:lumOff val="40000"/>
                      </a:schemeClr>
                    </a:solidFill>
                  </a:tcPr>
                </a:tc>
              </a:tr>
              <a:tr h="2588559">
                <a:tc rowSpan="2">
                  <a:txBody>
                    <a:bodyPr/>
                    <a:lstStyle/>
                    <a:p>
                      <a:pPr marL="0" marR="0" indent="0" algn="just" defTabSz="914400" rtl="1" eaLnBrk="1" fontAlgn="auto" latinLnBrk="0" hangingPunct="1">
                        <a:lnSpc>
                          <a:spcPct val="100000"/>
                        </a:lnSpc>
                        <a:spcBef>
                          <a:spcPts val="0"/>
                        </a:spcBef>
                        <a:spcAft>
                          <a:spcPts val="0"/>
                        </a:spcAft>
                        <a:buClrTx/>
                        <a:buSzTx/>
                        <a:buFontTx/>
                        <a:buNone/>
                        <a:tabLst/>
                        <a:defRPr/>
                      </a:pPr>
                      <a:endParaRPr lang="fa-IR" sz="900" dirty="0">
                        <a:cs typeface="B Homa" pitchFamily="2" charset="-78"/>
                      </a:endParaRPr>
                    </a:p>
                  </a:txBody>
                  <a:tcPr marL="99060" marR="99060" marT="28575" marB="28575"/>
                </a:tc>
                <a:tc rowSpan="2">
                  <a:txBody>
                    <a:bodyPr/>
                    <a:lstStyle/>
                    <a:p>
                      <a:pPr algn="just" rtl="1"/>
                      <a:endParaRPr lang="en-US" sz="1100" b="1" dirty="0">
                        <a:cs typeface="B Mitra" pitchFamily="2" charset="-78"/>
                      </a:endParaRPr>
                    </a:p>
                  </a:txBody>
                  <a:tcPr marL="99060" marR="99060" marT="28575" marB="28575"/>
                </a:tc>
                <a:tc>
                  <a:txBody>
                    <a:bodyPr/>
                    <a:lstStyle/>
                    <a:p>
                      <a:pPr algn="just" rtl="1"/>
                      <a:r>
                        <a:rPr lang="fa-IR" sz="1100" b="1" baseline="0" dirty="0">
                          <a:cs typeface="B Mitra" pitchFamily="2" charset="-78"/>
                        </a:rPr>
                        <a:t>3- عدم ارتباط متقابل و کارا در فضاهای باز اصلی ( محور و میدان اصلی و پارک کنار میدان ) بخصوص برای کودکان و زنان( عدم آسایش اجتماعی و گوناگونی و تنوع )</a:t>
                      </a: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1100" b="1" baseline="0" dirty="0">
                          <a:cs typeface="B Mitra" pitchFamily="2" charset="-78"/>
                        </a:rPr>
                        <a:t>4- وجود طبیعت خاص محله و رود دره</a:t>
                      </a:r>
                    </a:p>
                    <a:p>
                      <a:pPr marL="0" marR="0" indent="0" algn="just" defTabSz="914400" rtl="1" eaLnBrk="1" fontAlgn="auto" latinLnBrk="0" hangingPunct="1">
                        <a:lnSpc>
                          <a:spcPct val="100000"/>
                        </a:lnSpc>
                        <a:spcBef>
                          <a:spcPts val="0"/>
                        </a:spcBef>
                        <a:spcAft>
                          <a:spcPts val="0"/>
                        </a:spcAft>
                        <a:buClrTx/>
                        <a:buSzTx/>
                        <a:buFontTx/>
                        <a:buNone/>
                        <a:tabLst/>
                        <a:defRPr/>
                      </a:pPr>
                      <a:endParaRPr lang="en-US" sz="1100" b="1" dirty="0">
                        <a:cs typeface="B Mitra" pitchFamily="2" charset="-78"/>
                      </a:endParaRPr>
                    </a:p>
                  </a:txBody>
                  <a:tcPr marL="99060" marR="99060" marT="28575" marB="28575"/>
                </a:tc>
                <a:tc rowSpan="2">
                  <a:txBody>
                    <a:bodyPr/>
                    <a:lstStyle/>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r>
                        <a:rPr lang="fa-IR" sz="1300" b="1" dirty="0">
                          <a:cs typeface="B Homa" pitchFamily="2" charset="-78"/>
                        </a:rPr>
                        <a:t>1- سرزندگی</a:t>
                      </a:r>
                      <a:endParaRPr lang="en-US" sz="1300" b="1"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1"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1" dirty="0">
                        <a:cs typeface="B Homa" pitchFamily="2" charset="-78"/>
                      </a:endParaRPr>
                    </a:p>
                  </a:txBody>
                  <a:tcPr marL="99060" marR="99060" marT="28575" marB="28575"/>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600" b="1" dirty="0">
                          <a:cs typeface="B Nazanin" pitchFamily="2" charset="-78"/>
                        </a:rPr>
                        <a:t>بعد عملکردی</a:t>
                      </a:r>
                    </a:p>
                  </a:txBody>
                  <a:tcPr marL="99060" marR="99060" marT="28575" marB="28575" vert="vert270"/>
                </a:tc>
              </a:tr>
              <a:tr h="2708872">
                <a:tc vMerge="1">
                  <a:txBody>
                    <a:bodyPr/>
                    <a:lstStyle/>
                    <a:p>
                      <a:pPr algn="just" rtl="1"/>
                      <a:endParaRPr lang="en-US" sz="1800" b="0" dirty="0">
                        <a:cs typeface="B Homa" pitchFamily="2" charset="-78"/>
                      </a:endParaRPr>
                    </a:p>
                  </a:txBody>
                  <a:tcPr marL="156020" marR="156020" marT="60008" marB="60008"/>
                </a:tc>
                <a:tc vMerge="1">
                  <a:txBody>
                    <a:bodyPr/>
                    <a:lstStyle/>
                    <a:p>
                      <a:pPr algn="just" rtl="1"/>
                      <a:endParaRPr lang="fa-IR" sz="2000" dirty="0">
                        <a:cs typeface="B Homa" pitchFamily="2" charset="-78"/>
                      </a:endParaRPr>
                    </a:p>
                  </a:txBody>
                  <a:tcPr marL="156020" marR="156020" marT="60008" marB="60008"/>
                </a:tc>
                <a:tc>
                  <a:txBody>
                    <a:bodyPr/>
                    <a:lstStyle/>
                    <a:p>
                      <a:pPr marL="0" marR="0" indent="0" algn="just" defTabSz="1645920" rtl="1" eaLnBrk="1" fontAlgn="auto" latinLnBrk="0" hangingPunct="1">
                        <a:lnSpc>
                          <a:spcPct val="200000"/>
                        </a:lnSpc>
                        <a:spcBef>
                          <a:spcPts val="0"/>
                        </a:spcBef>
                        <a:spcAft>
                          <a:spcPts val="0"/>
                        </a:spcAft>
                        <a:buClrTx/>
                        <a:buSzTx/>
                        <a:buFontTx/>
                        <a:buNone/>
                        <a:tabLst/>
                        <a:defRPr/>
                      </a:pPr>
                      <a:r>
                        <a:rPr lang="fa-IR" sz="1100" b="1" baseline="0" dirty="0">
                          <a:cs typeface="B Mitra" pitchFamily="2" charset="-78"/>
                        </a:rPr>
                        <a:t>4- نبود مبلمان شهری و معابر پیاده مطلوب( عدم آسایش فیزیکی و توجه به پیاده محوری)</a:t>
                      </a:r>
                    </a:p>
                    <a:p>
                      <a:pPr algn="just" rtl="1">
                        <a:lnSpc>
                          <a:spcPct val="200000"/>
                        </a:lnSpc>
                      </a:pPr>
                      <a:endParaRPr lang="en-US" sz="1100" b="1" dirty="0">
                        <a:cs typeface="B Mitra" pitchFamily="2" charset="-78"/>
                      </a:endParaRPr>
                    </a:p>
                  </a:txBody>
                  <a:tcPr marL="99060" marR="99060" marT="28575" marB="28575"/>
                </a:tc>
                <a:tc>
                  <a:txBody>
                    <a:bodyPr/>
                    <a:lstStyle/>
                    <a:p>
                      <a:pPr algn="just" rtl="1"/>
                      <a:r>
                        <a:rPr lang="fa-IR" sz="1100" b="1" baseline="0" dirty="0">
                          <a:cs typeface="B Mitra" pitchFamily="2" charset="-78"/>
                        </a:rPr>
                        <a:t>5- وجود خطوط اتوبوسرانی در داخل بافت و ایستگاه تاکسی در ورودی اصلی ( توسعه حمل و نقل عمومی با مطلوبیت نسبی-عدم دسترسی به همه فضاهای بافت) </a:t>
                      </a:r>
                    </a:p>
                  </a:txBody>
                  <a:tcPr marL="99060" marR="99060" marT="28575" marB="28575"/>
                </a:tc>
                <a:tc vMerge="1">
                  <a:txBody>
                    <a:bodyPr/>
                    <a:lstStyle/>
                    <a:p>
                      <a:endParaRPr lang="en-US"/>
                    </a:p>
                  </a:txBody>
                  <a:tcPr/>
                </a:tc>
                <a:tc vMerge="1">
                  <a:txBody>
                    <a:bodyPr/>
                    <a:lstStyle/>
                    <a:p>
                      <a:endParaRPr lang="en-US"/>
                    </a:p>
                  </a:txBody>
                  <a:tcPr/>
                </a:tc>
              </a:tr>
            </a:tbl>
          </a:graphicData>
        </a:graphic>
      </p:graphicFrame>
      <p:pic>
        <p:nvPicPr>
          <p:cNvPr id="28676"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78475" y="2460625"/>
            <a:ext cx="1600200" cy="90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7"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92525" y="1920875"/>
            <a:ext cx="1439863" cy="143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8"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02050" y="4740275"/>
            <a:ext cx="1430338" cy="143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78463" y="5208588"/>
            <a:ext cx="1711325" cy="96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a:xfrm rot="16200000">
            <a:off x="2005941" y="4306396"/>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8" name="TextBox 7"/>
          <p:cNvSpPr txBox="1"/>
          <p:nvPr/>
        </p:nvSpPr>
        <p:spPr>
          <a:xfrm>
            <a:off x="114300" y="6296025"/>
            <a:ext cx="44196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تحلیل و ارزیابی اطلاعات به روش</a:t>
            </a:r>
            <a:r>
              <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SWOT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457200" y="0"/>
            <a:ext cx="86868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33" name="TextBox 32"/>
          <p:cNvSpPr txBox="1"/>
          <p:nvPr/>
        </p:nvSpPr>
        <p:spPr>
          <a:xfrm rot="16200000">
            <a:off x="-2176462" y="3167062"/>
            <a:ext cx="4876800" cy="523875"/>
          </a:xfrm>
          <a:prstGeom prst="rect">
            <a:avLst/>
          </a:prstGeom>
          <a:noFill/>
        </p:spPr>
        <p:txBody>
          <a:bodyPr>
            <a:spAutoFit/>
          </a:bodyPr>
          <a:lstStyle/>
          <a:p>
            <a:pPr algn="r" rtl="1" eaLnBrk="1" fontAlgn="auto" hangingPunct="1">
              <a:spcBef>
                <a:spcPts val="0"/>
              </a:spcBef>
              <a:spcAft>
                <a:spcPts val="0"/>
              </a:spcAft>
              <a:defRPr/>
            </a:pPr>
            <a:r>
              <a:rPr lang="fa-IR"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rPr>
              <a:t>کارگاه  محله  :   دهکده فرحزاد</a:t>
            </a:r>
            <a:endParaRPr lang="en-US"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endParaRPr>
          </a:p>
        </p:txBody>
      </p:sp>
      <p:sp>
        <p:nvSpPr>
          <p:cNvPr id="10" name="Rectangle 9"/>
          <p:cNvSpPr/>
          <p:nvPr/>
        </p:nvSpPr>
        <p:spPr>
          <a:xfrm rot="16200000">
            <a:off x="1625047" y="-1651553"/>
            <a:ext cx="546652" cy="38232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5" name="Rectangle 34"/>
          <p:cNvSpPr/>
          <p:nvPr/>
        </p:nvSpPr>
        <p:spPr>
          <a:xfrm>
            <a:off x="-31750" y="6386513"/>
            <a:ext cx="485775" cy="485775"/>
          </a:xfrm>
          <a:prstGeom prst="rect">
            <a:avLst/>
          </a:prstGeom>
          <a:noFill/>
          <a:ln w="28575">
            <a:solidFill>
              <a:schemeClr val="accent6">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2">
                  <a:lumMod val="25000"/>
                </a:schemeClr>
              </a:solidFill>
            </a:endParaRPr>
          </a:p>
        </p:txBody>
      </p:sp>
      <p:sp>
        <p:nvSpPr>
          <p:cNvPr id="54" name="TextBox 53"/>
          <p:cNvSpPr txBox="1"/>
          <p:nvPr/>
        </p:nvSpPr>
        <p:spPr>
          <a:xfrm>
            <a:off x="0" y="6369378"/>
            <a:ext cx="762000" cy="523220"/>
          </a:xfrm>
          <a:prstGeom prst="rect">
            <a:avLst/>
          </a:prstGeom>
          <a:noFill/>
          <a:ln>
            <a:noFill/>
          </a:ln>
        </p:spPr>
        <p:txBody>
          <a:bodyPr>
            <a:spAutoFit/>
          </a:bodyPr>
          <a:lstStyle/>
          <a:p>
            <a:pPr eaLnBrk="1" fontAlgn="auto" hangingPunct="1">
              <a:spcBef>
                <a:spcPts val="0"/>
              </a:spcBef>
              <a:spcAft>
                <a:spcPts val="0"/>
              </a:spcAft>
              <a:defRPr/>
            </a:pPr>
            <a:r>
              <a:rPr lang="fa-IR" sz="2800" b="1" dirty="0">
                <a:ln w="18000">
                  <a:solidFill>
                    <a:schemeClr val="bg1"/>
                  </a:solidFill>
                  <a:prstDash val="solid"/>
                  <a:miter lim="800000"/>
                </a:ln>
                <a:effectLst>
                  <a:outerShdw blurRad="25500" dist="23000" dir="7020000" algn="tl">
                    <a:srgbClr val="000000">
                      <a:alpha val="50000"/>
                    </a:srgbClr>
                  </a:outerShdw>
                </a:effectLst>
                <a:latin typeface="Andalus" pitchFamily="18" charset="-78"/>
                <a:cs typeface="B Mitra" pitchFamily="2" charset="-78"/>
              </a:rPr>
              <a:t>1</a:t>
            </a:r>
            <a:endParaRPr lang="en-US" sz="2800" b="1" dirty="0">
              <a:ln w="18000">
                <a:solidFill>
                  <a:schemeClr val="bg1"/>
                </a:solidFill>
                <a:prstDash val="solid"/>
                <a:miter lim="800000"/>
              </a:ln>
              <a:effectLst>
                <a:outerShdw blurRad="25500" dist="23000" dir="7020000" algn="tl">
                  <a:srgbClr val="000000">
                    <a:alpha val="50000"/>
                  </a:srgbClr>
                </a:outerShdw>
              </a:effectLst>
              <a:latin typeface="Andalus" pitchFamily="18" charset="-78"/>
              <a:cs typeface="B Mitra" pitchFamily="2" charset="-78"/>
            </a:endParaRPr>
          </a:p>
        </p:txBody>
      </p:sp>
      <p:sp>
        <p:nvSpPr>
          <p:cNvPr id="74" name="Rectangle 73"/>
          <p:cNvSpPr/>
          <p:nvPr/>
        </p:nvSpPr>
        <p:spPr>
          <a:xfrm>
            <a:off x="3429000" y="457200"/>
            <a:ext cx="5715000" cy="68263"/>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19" name="Straight Connector 18"/>
          <p:cNvCxnSpPr/>
          <p:nvPr/>
        </p:nvCxnSpPr>
        <p:spPr>
          <a:xfrm>
            <a:off x="48904" y="6704012"/>
            <a:ext cx="5486400" cy="1588"/>
          </a:xfrm>
          <a:prstGeom prst="line">
            <a:avLst/>
          </a:prstGeom>
          <a:ln>
            <a:solidFill>
              <a:schemeClr val="tx1"/>
            </a:solidFill>
          </a:ln>
          <a:effectLst>
            <a:reflection blurRad="6350" stA="50000" endA="300" endPos="55000" dir="5400000" sy="-100000" algn="bl" rotWithShape="0"/>
          </a:effectLst>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3444240" y="6629400"/>
            <a:ext cx="5577840" cy="1588"/>
          </a:xfrm>
          <a:prstGeom prst="line">
            <a:avLst/>
          </a:prstGeom>
          <a:ln>
            <a:solidFill>
              <a:schemeClr val="tx1"/>
            </a:solidFill>
          </a:ln>
          <a:effectLst>
            <a:reflection blurRad="6350" stA="50000" endA="300" endPos="55000" dir="5400000" sy="-100000" algn="bl" rotWithShape="0"/>
          </a:effectLst>
        </p:spPr>
        <p:style>
          <a:lnRef idx="1">
            <a:schemeClr val="accent1"/>
          </a:lnRef>
          <a:fillRef idx="0">
            <a:schemeClr val="accent1"/>
          </a:fillRef>
          <a:effectRef idx="0">
            <a:schemeClr val="accent1"/>
          </a:effectRef>
          <a:fontRef idx="minor">
            <a:schemeClr val="tx1"/>
          </a:fontRef>
        </p:style>
      </p:cxnSp>
      <p:sp>
        <p:nvSpPr>
          <p:cNvPr id="12" name="Content Placeholder 2"/>
          <p:cNvSpPr txBox="1">
            <a:spLocks/>
          </p:cNvSpPr>
          <p:nvPr/>
        </p:nvSpPr>
        <p:spPr>
          <a:xfrm>
            <a:off x="2895600" y="31750"/>
            <a:ext cx="5410200" cy="457200"/>
          </a:xfrm>
          <a:prstGeom prst="rect">
            <a:avLst/>
          </a:prstGeom>
        </p:spPr>
        <p:txBody>
          <a:bodyPr>
            <a:normAutofit/>
          </a:bodyPr>
          <a:lstStyle>
            <a:lvl1pPr marL="0" indent="0" algn="l" defTabSz="914400" rtl="0" eaLnBrk="1" latinLnBrk="0" hangingPunct="1">
              <a:spcBef>
                <a:spcPct val="20000"/>
              </a:spcBef>
              <a:buClr>
                <a:schemeClr val="accent1"/>
              </a:buClr>
              <a:buFont typeface="Arial" pitchFamily="34" charset="0"/>
              <a:buNone/>
              <a:defRPr sz="2000" kern="1200">
                <a:solidFill>
                  <a:schemeClr val="tx1">
                    <a:tint val="75000"/>
                  </a:schemeClr>
                </a:solidFill>
                <a:latin typeface="+mn-lt"/>
                <a:ea typeface="+mn-ea"/>
                <a:cs typeface="+mn-cs"/>
              </a:defRPr>
            </a:lvl1pPr>
            <a:lvl2pPr marL="457200" indent="0" algn="ctr" defTabSz="914400" rtl="0" eaLnBrk="1" latinLnBrk="0" hangingPunct="1">
              <a:spcBef>
                <a:spcPct val="20000"/>
              </a:spcBef>
              <a:buClr>
                <a:schemeClr val="accent2"/>
              </a:buClr>
              <a:buFont typeface="Arial" pitchFamily="34" charset="0"/>
              <a:buNone/>
              <a:defRPr sz="20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3"/>
              </a:buClr>
              <a:buFont typeface="Arial" pitchFamily="34" charset="0"/>
              <a:buNone/>
              <a:defRPr sz="18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4"/>
              </a:buClr>
              <a:buFont typeface="Arial" pitchFamily="34" charset="0"/>
              <a:buNone/>
              <a:defRPr sz="16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5"/>
              </a:buClr>
              <a:buFont typeface="Arial" pitchFamily="34" charset="0"/>
              <a:buNone/>
              <a:defRPr sz="14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Font typeface="Arial" pitchFamily="34" charset="0"/>
              <a:buNone/>
              <a:defRPr sz="1400" kern="1200" baseline="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2"/>
              </a:buClr>
              <a:buFont typeface="Arial" pitchFamily="34" charset="0"/>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3"/>
              </a:buClr>
              <a:buFont typeface="Arial" pitchFamily="34" charset="0"/>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4"/>
              </a:buClr>
              <a:buFont typeface="Arial" pitchFamily="34" charset="0"/>
              <a:buNone/>
              <a:defRPr sz="1400" kern="1200">
                <a:solidFill>
                  <a:schemeClr val="tx1">
                    <a:tint val="75000"/>
                  </a:schemeClr>
                </a:solidFill>
                <a:latin typeface="+mn-lt"/>
                <a:ea typeface="+mn-ea"/>
                <a:cs typeface="+mn-cs"/>
              </a:defRPr>
            </a:lvl9pPr>
          </a:lstStyle>
          <a:p>
            <a:pPr algn="r" fontAlgn="auto">
              <a:spcAft>
                <a:spcPts val="0"/>
              </a:spcAft>
              <a:defRPr/>
            </a:pPr>
            <a:r>
              <a:rPr lang="fa-IR" b="1" dirty="0">
                <a:solidFill>
                  <a:schemeClr val="bg2">
                    <a:lumMod val="25000"/>
                  </a:schemeClr>
                </a:solidFill>
                <a:cs typeface="B Nazanin" pitchFamily="2" charset="-78"/>
              </a:rPr>
              <a:t> </a:t>
            </a:r>
            <a:r>
              <a:rPr lang="ar-SA" b="1" dirty="0">
                <a:solidFill>
                  <a:schemeClr val="bg2">
                    <a:lumMod val="25000"/>
                  </a:schemeClr>
                </a:solidFill>
                <a:cs typeface="B Nazanin" pitchFamily="2" charset="-78"/>
              </a:rPr>
              <a:t>دهكده شهري چيست؟</a:t>
            </a:r>
            <a:endParaRPr lang="en-US" b="1" dirty="0">
              <a:solidFill>
                <a:schemeClr val="bg2">
                  <a:lumMod val="25000"/>
                </a:schemeClr>
              </a:solidFill>
              <a:cs typeface="B Nazanin" pitchFamily="2" charset="-78"/>
            </a:endParaRPr>
          </a:p>
        </p:txBody>
      </p:sp>
      <p:pic>
        <p:nvPicPr>
          <p:cNvPr id="14" name="Picture 13" descr="HighStreetaerialwatercolor.jpg"/>
          <p:cNvPicPr>
            <a:picLocks noChangeAspect="1"/>
          </p:cNvPicPr>
          <p:nvPr/>
        </p:nvPicPr>
        <p:blipFill>
          <a:blip r:embed="rId3" cstate="print"/>
          <a:stretch>
            <a:fillRect/>
          </a:stretch>
        </p:blipFill>
        <p:spPr>
          <a:xfrm>
            <a:off x="523875" y="558800"/>
            <a:ext cx="3892550" cy="378618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5" name="Picture 2" descr="E:\Arshad-Tarahi shahri\Semestry 2_89-90\Kargahe Mahale\Pics\42-25684532.jpg"/>
          <p:cNvPicPr>
            <a:picLocks noChangeAspect="1" noChangeArrowheads="1"/>
          </p:cNvPicPr>
          <p:nvPr/>
        </p:nvPicPr>
        <p:blipFill>
          <a:blip r:embed="rId4" cstate="print"/>
          <a:srcRect/>
          <a:stretch>
            <a:fillRect/>
          </a:stretch>
        </p:blipFill>
        <p:spPr bwMode="auto">
          <a:xfrm>
            <a:off x="523875" y="3962400"/>
            <a:ext cx="3892550" cy="2590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6" name="TextBox 15"/>
          <p:cNvSpPr txBox="1"/>
          <p:nvPr/>
        </p:nvSpPr>
        <p:spPr>
          <a:xfrm>
            <a:off x="-533400" y="0"/>
            <a:ext cx="4038600" cy="492125"/>
          </a:xfrm>
          <a:prstGeom prst="rect">
            <a:avLst/>
          </a:prstGeom>
          <a:noFill/>
        </p:spPr>
        <p:txBody>
          <a:bodyPr>
            <a:spAutoFit/>
          </a:bodyPr>
          <a:lstStyle/>
          <a:p>
            <a:pPr algn="ctr" rtl="1" eaLnBrk="1" fontAlgn="auto" hangingPunct="1">
              <a:spcBef>
                <a:spcPts val="0"/>
              </a:spcBef>
              <a:spcAft>
                <a:spcPts val="0"/>
              </a:spcAft>
              <a:defRPr/>
            </a:pPr>
            <a:r>
              <a:rPr lang="fa-IR" sz="26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دهکده شهری</a:t>
            </a:r>
            <a:endParaRPr lang="en-US" sz="2600" b="1" dirty="0">
              <a:solidFill>
                <a:schemeClr val="bg1">
                  <a:lumMod val="95000"/>
                </a:schemeClr>
              </a:solidFill>
              <a:effectLst>
                <a:outerShdw blurRad="38100" dist="38100" dir="2700000" algn="tl">
                  <a:srgbClr val="000000">
                    <a:alpha val="43137"/>
                  </a:srgbClr>
                </a:outerShdw>
              </a:effectLst>
              <a:latin typeface="+mn-lt"/>
              <a:cs typeface="B Mitra" pitchFamily="2" charset="-78"/>
            </a:endParaRPr>
          </a:p>
        </p:txBody>
      </p:sp>
      <p:sp>
        <p:nvSpPr>
          <p:cNvPr id="5136" name="Rectangle 16"/>
          <p:cNvSpPr>
            <a:spLocks noChangeArrowheads="1"/>
          </p:cNvSpPr>
          <p:nvPr/>
        </p:nvSpPr>
        <p:spPr bwMode="auto">
          <a:xfrm rot="10800000" flipV="1">
            <a:off x="4516438" y="762000"/>
            <a:ext cx="3941762"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algn="l" rtl="0" fontAlgn="base">
              <a:spcBef>
                <a:spcPct val="0"/>
              </a:spcBef>
              <a:spcAft>
                <a:spcPct val="0"/>
              </a:spcAft>
              <a:defRPr>
                <a:solidFill>
                  <a:schemeClr val="tx1"/>
                </a:solidFill>
                <a:latin typeface="Calibri" panose="020F0502020204030204" pitchFamily="34" charset="0"/>
              </a:defRPr>
            </a:lvl6pPr>
            <a:lvl7pPr marL="2971800" indent="-228600" algn="l" rtl="0" fontAlgn="base">
              <a:spcBef>
                <a:spcPct val="0"/>
              </a:spcBef>
              <a:spcAft>
                <a:spcPct val="0"/>
              </a:spcAft>
              <a:defRPr>
                <a:solidFill>
                  <a:schemeClr val="tx1"/>
                </a:solidFill>
                <a:latin typeface="Calibri" panose="020F0502020204030204" pitchFamily="34" charset="0"/>
              </a:defRPr>
            </a:lvl7pPr>
            <a:lvl8pPr marL="3429000" indent="-228600" algn="l" rtl="0" fontAlgn="base">
              <a:spcBef>
                <a:spcPct val="0"/>
              </a:spcBef>
              <a:spcAft>
                <a:spcPct val="0"/>
              </a:spcAft>
              <a:defRPr>
                <a:solidFill>
                  <a:schemeClr val="tx1"/>
                </a:solidFill>
                <a:latin typeface="Calibri" panose="020F0502020204030204" pitchFamily="34" charset="0"/>
              </a:defRPr>
            </a:lvl8pPr>
            <a:lvl9pPr marL="3886200" indent="-228600" algn="l" rtl="0" fontAlgn="base">
              <a:spcBef>
                <a:spcPct val="0"/>
              </a:spcBef>
              <a:spcAft>
                <a:spcPct val="0"/>
              </a:spcAft>
              <a:defRPr>
                <a:solidFill>
                  <a:schemeClr val="tx1"/>
                </a:solidFill>
                <a:latin typeface="Calibri" panose="020F0502020204030204" pitchFamily="34" charset="0"/>
              </a:defRPr>
            </a:lvl9pPr>
          </a:lstStyle>
          <a:p>
            <a:pPr algn="just" rtl="1" eaLnBrk="1" hangingPunct="1"/>
            <a:r>
              <a:rPr lang="fa-IR" altLang="fa-IR">
                <a:cs typeface="B Mitra" panose="00000400000000000000" pitchFamily="2" charset="-78"/>
              </a:rPr>
              <a:t>در سند سياست 1998 طراحي شهري نهاد حاكميت در انگلستان اشاره شده </a:t>
            </a:r>
            <a:r>
              <a:rPr lang="fa-IR" altLang="fa-IR">
                <a:latin typeface="Arial" panose="020B0604020202020204" pitchFamily="34" charset="0"/>
                <a:ea typeface="Calibri" panose="020F0502020204030204" pitchFamily="34" charset="0"/>
                <a:cs typeface="B Mitra" panose="00000400000000000000" pitchFamily="2" charset="-78"/>
              </a:rPr>
              <a:t>دهکده شهری سکونتگاهی است که :</a:t>
            </a:r>
            <a:endParaRPr lang="en-US" altLang="fa-IR">
              <a:latin typeface="Arial" panose="020B0604020202020204" pitchFamily="34" charset="0"/>
              <a:ea typeface="Calibri" panose="020F0502020204030204" pitchFamily="34" charset="0"/>
              <a:cs typeface="B Mitra" panose="00000400000000000000" pitchFamily="2" charset="-78"/>
            </a:endParaRPr>
          </a:p>
          <a:p>
            <a:pPr algn="just" rtl="1"/>
            <a:r>
              <a:rPr lang="fa-IR" altLang="fa-IR">
                <a:latin typeface="Arial" panose="020B0604020202020204" pitchFamily="34" charset="0"/>
                <a:ea typeface="Calibri" panose="020F0502020204030204" pitchFamily="34" charset="0"/>
                <a:cs typeface="B Mitra" panose="00000400000000000000" pitchFamily="2" charset="-78"/>
              </a:rPr>
              <a:t>1.به اندازه ای کوچک است که فاصله دسترسی ها ی آن در مقیاس </a:t>
            </a:r>
            <a:r>
              <a:rPr lang="fa-IR" altLang="fa-IR" b="1">
                <a:latin typeface="Arial" panose="020B0604020202020204" pitchFamily="34" charset="0"/>
                <a:ea typeface="Calibri" panose="020F0502020204030204" pitchFamily="34" charset="0"/>
                <a:cs typeface="B Mitra" panose="00000400000000000000" pitchFamily="2" charset="-78"/>
              </a:rPr>
              <a:t>حرکت پیاده </a:t>
            </a:r>
            <a:r>
              <a:rPr lang="fa-IR" altLang="fa-IR">
                <a:latin typeface="Arial" panose="020B0604020202020204" pitchFamily="34" charset="0"/>
                <a:ea typeface="Calibri" panose="020F0502020204030204" pitchFamily="34" charset="0"/>
                <a:cs typeface="B Mitra" panose="00000400000000000000" pitchFamily="2" charset="-78"/>
              </a:rPr>
              <a:t>است و به واسطه همین امر  میزان </a:t>
            </a:r>
            <a:r>
              <a:rPr lang="fa-IR" altLang="fa-IR" b="1">
                <a:latin typeface="Arial" panose="020B0604020202020204" pitchFamily="34" charset="0"/>
                <a:ea typeface="Calibri" panose="020F0502020204030204" pitchFamily="34" charset="0"/>
                <a:cs typeface="B Mitra" panose="00000400000000000000" pitchFamily="2" charset="-78"/>
              </a:rPr>
              <a:t>آشنایی و همکاری و مشارکت  </a:t>
            </a:r>
            <a:r>
              <a:rPr lang="fa-IR" altLang="fa-IR">
                <a:latin typeface="Arial" panose="020B0604020202020204" pitchFamily="34" charset="0"/>
                <a:ea typeface="Calibri" panose="020F0502020204030204" pitchFamily="34" charset="0"/>
                <a:cs typeface="B Mitra" panose="00000400000000000000" pitchFamily="2" charset="-78"/>
              </a:rPr>
              <a:t>مردم در سطح بالایی قرار دارد</a:t>
            </a:r>
            <a:r>
              <a:rPr lang="fa-IR" altLang="fa-IR">
                <a:cs typeface="B Mitra" panose="00000400000000000000" pitchFamily="2" charset="-78"/>
              </a:rPr>
              <a:t> و به معناي واقعي كلمه ، يك </a:t>
            </a:r>
            <a:r>
              <a:rPr lang="fa-IR" altLang="fa-IR" b="1">
                <a:cs typeface="B Mitra" panose="00000400000000000000" pitchFamily="2" charset="-78"/>
              </a:rPr>
              <a:t>جامعه انساني </a:t>
            </a:r>
            <a:r>
              <a:rPr lang="fa-IR" altLang="fa-IR">
                <a:cs typeface="B Mitra" panose="00000400000000000000" pitchFamily="2" charset="-78"/>
              </a:rPr>
              <a:t>می افريند. </a:t>
            </a:r>
            <a:endParaRPr lang="en-US" altLang="fa-IR">
              <a:latin typeface="Arial" panose="020B0604020202020204" pitchFamily="34" charset="0"/>
              <a:cs typeface="B Mitra" panose="00000400000000000000" pitchFamily="2" charset="-78"/>
            </a:endParaRPr>
          </a:p>
          <a:p>
            <a:pPr algn="just" rtl="1"/>
            <a:r>
              <a:rPr lang="fa-IR" altLang="fa-IR">
                <a:latin typeface="Arial" panose="020B0604020202020204" pitchFamily="34" charset="0"/>
                <a:cs typeface="B Mitra" panose="00000400000000000000" pitchFamily="2" charset="-78"/>
              </a:rPr>
              <a:t> 2. از طرف دیگر به اندازه ای بزرگ است که در بر گیرنده تسهیلات و فعالیت ها و مجموعه ای از موسسات خصوصی و عمومی می باشد. </a:t>
            </a:r>
          </a:p>
          <a:p>
            <a:pPr algn="just" rtl="1"/>
            <a:r>
              <a:rPr lang="fa-IR" altLang="fa-IR">
                <a:cs typeface="B Mitra" panose="00000400000000000000" pitchFamily="2" charset="-78"/>
              </a:rPr>
              <a:t>3.تراكم اصلي يك دهكده شهري در مركز آن است ومحدوده هاي آن با فضاهاي سبز مشخص مي شوند.</a:t>
            </a:r>
            <a:endParaRPr lang="fa-IR" altLang="fa-IR">
              <a:latin typeface="Arial" panose="020B0604020202020204" pitchFamily="34" charset="0"/>
              <a:cs typeface="B Mitra" panose="00000400000000000000" pitchFamily="2" charset="-78"/>
            </a:endParaRPr>
          </a:p>
          <a:p>
            <a:pPr algn="just" rtl="1"/>
            <a:r>
              <a:rPr lang="fa-IR" altLang="fa-IR">
                <a:latin typeface="Arial" panose="020B0604020202020204" pitchFamily="34" charset="0"/>
                <a:cs typeface="B Mitra" panose="00000400000000000000" pitchFamily="2" charset="-78"/>
              </a:rPr>
              <a:t>4.پیاده روی 10 دقیقه ای حدود این سکونتگاه را مشخص می کند. </a:t>
            </a:r>
          </a:p>
          <a:p>
            <a:pPr algn="just" rtl="1"/>
            <a:r>
              <a:rPr lang="en-US" altLang="fa-IR">
                <a:latin typeface="Arial" panose="020B0604020202020204" pitchFamily="34" charset="0"/>
                <a:cs typeface="B Mitra" panose="00000400000000000000" pitchFamily="2" charset="-78"/>
              </a:rPr>
              <a:t> (Aldous,1992,30)</a:t>
            </a:r>
            <a:r>
              <a:rPr lang="fa-IR" altLang="fa-IR">
                <a:cs typeface="B Mitra" panose="00000400000000000000" pitchFamily="2" charset="-78"/>
              </a:rPr>
              <a:t> و (</a:t>
            </a:r>
            <a:r>
              <a:rPr lang="en-US" altLang="fa-IR">
                <a:cs typeface="B Mitra" panose="00000400000000000000" pitchFamily="2" charset="-78"/>
              </a:rPr>
              <a:t>Urban Vilages (Forum,1998</a:t>
            </a:r>
            <a:endParaRPr lang="en-US" altLang="fa-IR">
              <a:latin typeface="Arial" panose="020B0604020202020204" pitchFamily="34" charset="0"/>
              <a:cs typeface="B Mitra" panose="00000400000000000000" pitchFamily="2" charset="-78"/>
            </a:endParaRPr>
          </a:p>
          <a:p>
            <a:pPr algn="just" rtl="1"/>
            <a:endParaRPr lang="fa-IR" altLang="fa-IR">
              <a:latin typeface="Arial" panose="020B0604020202020204" pitchFamily="34" charset="0"/>
              <a:cs typeface="B Mitra" panose="00000400000000000000" pitchFamily="2" charset="-7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0" y="0"/>
            <a:ext cx="91440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aphicFrame>
        <p:nvGraphicFramePr>
          <p:cNvPr id="2" name="Table 1"/>
          <p:cNvGraphicFramePr>
            <a:graphicFrameLocks noGrp="1"/>
          </p:cNvGraphicFramePr>
          <p:nvPr/>
        </p:nvGraphicFramePr>
        <p:xfrm>
          <a:off x="217684" y="553470"/>
          <a:ext cx="8708633" cy="5349336"/>
        </p:xfrm>
        <a:graphic>
          <a:graphicData uri="http://schemas.openxmlformats.org/drawingml/2006/table">
            <a:tbl>
              <a:tblPr firstRow="1" bandRow="1">
                <a:tableStyleId>{5940675A-B579-460E-94D1-54222C63F5DA}</a:tableStyleId>
              </a:tblPr>
              <a:tblGrid>
                <a:gridCol w="1587511"/>
                <a:gridCol w="1768941"/>
                <a:gridCol w="1859656"/>
                <a:gridCol w="1814298"/>
                <a:gridCol w="1171375"/>
                <a:gridCol w="506852"/>
              </a:tblGrid>
              <a:tr h="29663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200" b="0" dirty="0">
                          <a:cs typeface="B Homa" pitchFamily="2" charset="-78"/>
                        </a:rPr>
                        <a:t>تهدیدها</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algn="ctr"/>
                      <a:r>
                        <a:rPr lang="fa-IR" sz="1200" b="0" dirty="0">
                          <a:cs typeface="B Homa" pitchFamily="2" charset="-78"/>
                        </a:rPr>
                        <a:t>فرصت ها</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algn="ctr"/>
                      <a:r>
                        <a:rPr lang="fa-IR" sz="1200" b="0" dirty="0">
                          <a:cs typeface="B Homa" pitchFamily="2" charset="-78"/>
                        </a:rPr>
                        <a:t>نقاط</a:t>
                      </a:r>
                      <a:r>
                        <a:rPr lang="fa-IR" sz="1200" b="0" baseline="0" dirty="0">
                          <a:cs typeface="B Homa" pitchFamily="2" charset="-78"/>
                        </a:rPr>
                        <a:t> ضعف</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algn="ctr"/>
                      <a:r>
                        <a:rPr lang="fa-IR" sz="1200" b="0" dirty="0">
                          <a:cs typeface="B Homa" pitchFamily="2" charset="-78"/>
                        </a:rPr>
                        <a:t>نقاط</a:t>
                      </a:r>
                      <a:r>
                        <a:rPr lang="fa-IR" sz="1200" b="0" baseline="0" dirty="0">
                          <a:cs typeface="B Homa" pitchFamily="2" charset="-78"/>
                        </a:rPr>
                        <a:t> قوت</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235" rtl="0" eaLnBrk="1" fontAlgn="auto" latinLnBrk="0" hangingPunct="1">
                        <a:lnSpc>
                          <a:spcPct val="100000"/>
                        </a:lnSpc>
                        <a:spcBef>
                          <a:spcPts val="0"/>
                        </a:spcBef>
                        <a:spcAft>
                          <a:spcPts val="0"/>
                        </a:spcAft>
                        <a:buClrTx/>
                        <a:buSzTx/>
                        <a:buFontTx/>
                        <a:buNone/>
                        <a:tabLst/>
                        <a:defRPr/>
                      </a:pPr>
                      <a:r>
                        <a:rPr lang="fa-IR" sz="1200" b="0" dirty="0">
                          <a:cs typeface="B Homa" pitchFamily="2" charset="-78"/>
                        </a:rPr>
                        <a:t>اهداف</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600" b="1" dirty="0">
                        <a:cs typeface="B Nazanin" pitchFamily="2" charset="-78"/>
                      </a:endParaRPr>
                    </a:p>
                  </a:txBody>
                  <a:tcPr marL="99060" marR="99060" marT="28575" marB="28575">
                    <a:solidFill>
                      <a:schemeClr val="accent6">
                        <a:lumMod val="60000"/>
                        <a:lumOff val="40000"/>
                      </a:schemeClr>
                    </a:solidFill>
                  </a:tcPr>
                </a:tc>
              </a:tr>
              <a:tr h="1687366">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1100" b="1" dirty="0">
                          <a:cs typeface="B Mitra" pitchFamily="2" charset="-78"/>
                        </a:rPr>
                        <a:t>1- نابودی تدریجی طبیعت محله ، مخصوصا حاشیه رود بدلیل معضلات ناشی از حاشیه نشینان و تجمع معتادان</a:t>
                      </a:r>
                      <a:r>
                        <a:rPr lang="fa-IR" sz="1100" b="1" baseline="0" dirty="0">
                          <a:cs typeface="B Mitra" pitchFamily="2" charset="-78"/>
                        </a:rPr>
                        <a:t> در آنجا</a:t>
                      </a:r>
                    </a:p>
                    <a:p>
                      <a:pPr marL="0" marR="0" indent="0" algn="just" defTabSz="914400" rtl="1" eaLnBrk="1" fontAlgn="auto" latinLnBrk="0" hangingPunct="1">
                        <a:lnSpc>
                          <a:spcPct val="100000"/>
                        </a:lnSpc>
                        <a:spcBef>
                          <a:spcPts val="0"/>
                        </a:spcBef>
                        <a:spcAft>
                          <a:spcPts val="0"/>
                        </a:spcAft>
                        <a:buClrTx/>
                        <a:buSzTx/>
                        <a:buFontTx/>
                        <a:buNone/>
                        <a:tabLst/>
                        <a:defRPr/>
                      </a:pPr>
                      <a:endParaRPr lang="fa-IR" sz="1100" b="1" dirty="0">
                        <a:cs typeface="B Mitra" pitchFamily="2" charset="-78"/>
                      </a:endParaRP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100" b="1" dirty="0">
                          <a:cs typeface="B Mitra" pitchFamily="2" charset="-78"/>
                        </a:rPr>
                        <a:t>1- امکان ایجاد محورهای طبیعی در محله ( ارتقا پیوستگی کالبدی و بصری و نفوذپذیری به قسمت های خاص بافت )</a:t>
                      </a:r>
                    </a:p>
                    <a:p>
                      <a:pPr algn="just" rtl="1"/>
                      <a:endParaRPr lang="en-US" sz="1100" b="1" dirty="0">
                        <a:cs typeface="B Mitra" pitchFamily="2" charset="-78"/>
                      </a:endParaRP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100" b="1" baseline="0" dirty="0">
                          <a:cs typeface="B Mitra" pitchFamily="2" charset="-78"/>
                        </a:rPr>
                        <a:t>1- وجوکاربری های متنوع در داخل محله(تنوع و گوناگونی)</a:t>
                      </a:r>
                    </a:p>
                    <a:p>
                      <a:pPr algn="just" rtl="1"/>
                      <a:endParaRPr lang="fa-IR" sz="1100" b="1" baseline="0" dirty="0">
                        <a:cs typeface="B Mitra" pitchFamily="2" charset="-78"/>
                      </a:endParaRP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1100" b="1" baseline="0" dirty="0">
                          <a:cs typeface="B Mitra" pitchFamily="2" charset="-78"/>
                        </a:rPr>
                        <a:t>1- وجود سروصدا و آلودگی های بصری و صوتی در فضاهای باز اصلی( عدم آسایش محیطی)</a:t>
                      </a:r>
                    </a:p>
                    <a:p>
                      <a:pPr marL="0" marR="0" indent="0" algn="just" defTabSz="914400" rtl="1" eaLnBrk="1" fontAlgn="auto" latinLnBrk="0" hangingPunct="1">
                        <a:lnSpc>
                          <a:spcPct val="100000"/>
                        </a:lnSpc>
                        <a:spcBef>
                          <a:spcPts val="0"/>
                        </a:spcBef>
                        <a:spcAft>
                          <a:spcPts val="0"/>
                        </a:spcAft>
                        <a:buClrTx/>
                        <a:buSzTx/>
                        <a:buFontTx/>
                        <a:buNone/>
                        <a:tabLst/>
                        <a:defRPr/>
                      </a:pPr>
                      <a:endParaRPr lang="en-US" sz="1100" b="1" dirty="0">
                        <a:cs typeface="B Mitra" pitchFamily="2" charset="-78"/>
                      </a:endParaRPr>
                    </a:p>
                  </a:txBody>
                  <a:tcPr marL="99060" marR="99060" marT="28575" marB="28575"/>
                </a:tc>
                <a:tc rowSpan="3">
                  <a:txBody>
                    <a:bodyPr/>
                    <a:lstStyle/>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1"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1"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1"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1"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1"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1"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1"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1"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1"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1"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1"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1"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1"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1"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1"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1"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1"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r>
                        <a:rPr lang="fa-IR" sz="1500" b="1" dirty="0">
                          <a:cs typeface="B Homa" pitchFamily="2" charset="-78"/>
                        </a:rPr>
                        <a:t>2- زیست پذیری</a:t>
                      </a:r>
                      <a:endParaRPr lang="en-US" sz="1500" b="1"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1" dirty="0">
                        <a:cs typeface="B Homa" pitchFamily="2" charset="-78"/>
                      </a:endParaRPr>
                    </a:p>
                  </a:txBody>
                  <a:tcPr marL="99060" marR="99060" marT="28575" marB="28575"/>
                </a:tc>
                <a:tc row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600" b="1" dirty="0">
                          <a:cs typeface="B Nazanin" pitchFamily="2" charset="-78"/>
                        </a:rPr>
                        <a:t>بعد عملکردی</a:t>
                      </a:r>
                    </a:p>
                  </a:txBody>
                  <a:tcPr marL="99060" marR="99060" marT="28575" marB="28575" vert="vert270"/>
                </a:tc>
              </a:tr>
              <a:tr h="1680490">
                <a:tc rowSpan="2">
                  <a:txBody>
                    <a:bodyPr/>
                    <a:lstStyle/>
                    <a:p>
                      <a:pPr algn="just" rtl="1"/>
                      <a:r>
                        <a:rPr lang="fa-IR" sz="1100" b="1" baseline="0" dirty="0">
                          <a:cs typeface="B Mitra" pitchFamily="2" charset="-78"/>
                        </a:rPr>
                        <a:t>- نابودی منظر زیبا و خاص محله بدلیل ساخت و سازهای نامطلوب(کیفیت نامطلوب فضای شهری)</a:t>
                      </a:r>
                      <a:endParaRPr lang="en-US" sz="1100" b="1" dirty="0">
                        <a:cs typeface="B Mitra" pitchFamily="2" charset="-78"/>
                      </a:endParaRP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100" b="1" dirty="0">
                          <a:cs typeface="B Mitra" pitchFamily="2" charset="-78"/>
                        </a:rPr>
                        <a:t>2- امکان ایجاد الگوهای باغ مسکونی</a:t>
                      </a:r>
                    </a:p>
                    <a:p>
                      <a:pPr algn="just" rtl="1"/>
                      <a:endParaRPr lang="fa-IR" sz="1100" b="1" dirty="0">
                        <a:cs typeface="B Mitra" pitchFamily="2" charset="-78"/>
                      </a:endParaRPr>
                    </a:p>
                  </a:txBody>
                  <a:tcPr marL="99060" marR="99060" marT="28575" marB="28575"/>
                </a:tc>
                <a:tc rowSpan="2">
                  <a:txBody>
                    <a:bodyPr/>
                    <a:lstStyle/>
                    <a:p>
                      <a:pPr marL="0" marR="0" indent="0" algn="just" defTabSz="1645920" rtl="1" eaLnBrk="1" fontAlgn="auto" latinLnBrk="0" hangingPunct="1">
                        <a:lnSpc>
                          <a:spcPct val="200000"/>
                        </a:lnSpc>
                        <a:spcBef>
                          <a:spcPts val="0"/>
                        </a:spcBef>
                        <a:spcAft>
                          <a:spcPts val="0"/>
                        </a:spcAft>
                        <a:buClrTx/>
                        <a:buSzTx/>
                        <a:buFontTx/>
                        <a:buNone/>
                        <a:tabLst/>
                        <a:defRPr/>
                      </a:pPr>
                      <a:r>
                        <a:rPr lang="fa-IR" sz="1100" b="1" baseline="0" dirty="0">
                          <a:cs typeface="B Mitra" pitchFamily="2" charset="-78"/>
                        </a:rPr>
                        <a:t>- وجود طبیعت خاص محله و رود دره</a:t>
                      </a:r>
                    </a:p>
                    <a:p>
                      <a:pPr algn="just" rtl="1">
                        <a:lnSpc>
                          <a:spcPct val="200000"/>
                        </a:lnSpc>
                      </a:pPr>
                      <a:endParaRPr lang="en-US" sz="1100" b="1" dirty="0">
                        <a:cs typeface="B Mitra" pitchFamily="2" charset="-78"/>
                      </a:endParaRP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1100" b="1" baseline="0" dirty="0">
                          <a:cs typeface="B Mitra" pitchFamily="2" charset="-78"/>
                        </a:rPr>
                        <a:t>2- نبود مبلمان شهری و معابر پیاده مطلوب</a:t>
                      </a:r>
                    </a:p>
                    <a:p>
                      <a:pPr marL="0" marR="0" indent="0" algn="just" defTabSz="914400" rtl="1" eaLnBrk="1" fontAlgn="auto" latinLnBrk="0" hangingPunct="1">
                        <a:lnSpc>
                          <a:spcPct val="100000"/>
                        </a:lnSpc>
                        <a:spcBef>
                          <a:spcPts val="0"/>
                        </a:spcBef>
                        <a:spcAft>
                          <a:spcPts val="0"/>
                        </a:spcAft>
                        <a:buClrTx/>
                        <a:buSzTx/>
                        <a:buFontTx/>
                        <a:buNone/>
                        <a:tabLst/>
                        <a:defRPr/>
                      </a:pPr>
                      <a:r>
                        <a:rPr lang="fa-IR" sz="1100" b="1" baseline="0" dirty="0">
                          <a:cs typeface="B Mitra" pitchFamily="2" charset="-78"/>
                        </a:rPr>
                        <a:t>( عدم آسایش فیزیکی)</a:t>
                      </a:r>
                    </a:p>
                    <a:p>
                      <a:pPr algn="just" rtl="1"/>
                      <a:endParaRPr lang="fa-IR" sz="1100" b="1" baseline="0" dirty="0">
                        <a:cs typeface="B Mitra" pitchFamily="2" charset="-78"/>
                      </a:endParaRPr>
                    </a:p>
                  </a:txBody>
                  <a:tcPr marL="99060" marR="99060" marT="28575" marB="28575"/>
                </a:tc>
                <a:tc vMerge="1">
                  <a:txBody>
                    <a:bodyPr/>
                    <a:lstStyle/>
                    <a:p>
                      <a:endParaRPr lang="en-US"/>
                    </a:p>
                  </a:txBody>
                  <a:tcPr/>
                </a:tc>
                <a:tc vMerge="1">
                  <a:txBody>
                    <a:bodyPr/>
                    <a:lstStyle/>
                    <a:p>
                      <a:endParaRPr lang="en-US"/>
                    </a:p>
                  </a:txBody>
                  <a:tcPr/>
                </a:tc>
              </a:tr>
              <a:tr h="1680490">
                <a:tc vMerge="1">
                  <a:txBody>
                    <a:bodyPr/>
                    <a:lstStyle/>
                    <a:p>
                      <a:pPr algn="just" rtl="1"/>
                      <a:endParaRPr lang="en-US" sz="1800" dirty="0">
                        <a:cs typeface="B Homa" pitchFamily="2" charset="-78"/>
                      </a:endParaRPr>
                    </a:p>
                  </a:txBody>
                  <a:tcPr marL="156020" marR="156020" marT="60008" marB="60008"/>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100" b="1" dirty="0">
                          <a:cs typeface="B Mitra" pitchFamily="2" charset="-78"/>
                        </a:rPr>
                        <a:t>3- امکان ایجاد فضاهای تفریحی در حاشیه رود</a:t>
                      </a:r>
                      <a:endParaRPr lang="en-US" sz="1100" b="1" dirty="0">
                        <a:cs typeface="B Mitra" pitchFamily="2" charset="-78"/>
                      </a:endParaRPr>
                    </a:p>
                    <a:p>
                      <a:pPr algn="just" rtl="1"/>
                      <a:endParaRPr lang="fa-IR" sz="1100" b="1" dirty="0">
                        <a:cs typeface="B Mitra" pitchFamily="2" charset="-78"/>
                      </a:endParaRPr>
                    </a:p>
                  </a:txBody>
                  <a:tcPr marL="99060" marR="99060" marT="28575" marB="28575"/>
                </a:tc>
                <a:tc vMerge="1">
                  <a:txBody>
                    <a:bodyPr/>
                    <a:lstStyle/>
                    <a:p>
                      <a:pPr algn="just" rtl="1">
                        <a:lnSpc>
                          <a:spcPct val="200000"/>
                        </a:lnSpc>
                      </a:pPr>
                      <a:endParaRPr lang="en-US" sz="1800" b="0" dirty="0">
                        <a:cs typeface="B Homa" pitchFamily="2" charset="-78"/>
                      </a:endParaRPr>
                    </a:p>
                  </a:txBody>
                  <a:tcPr marL="156020" marR="156020" marT="60008" marB="60008"/>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100" b="1" baseline="0" dirty="0">
                          <a:cs typeface="B Mitra" pitchFamily="2" charset="-78"/>
                        </a:rPr>
                        <a:t>3- نبود معابر سواره مطلوب  بدلیل شیب زیاد - عرض کم معابر و...</a:t>
                      </a:r>
                    </a:p>
                    <a:p>
                      <a:pPr algn="just" rtl="1"/>
                      <a:endParaRPr lang="fa-IR" sz="1100" b="1" baseline="0" dirty="0">
                        <a:cs typeface="B Mitra" pitchFamily="2" charset="-78"/>
                      </a:endParaRPr>
                    </a:p>
                  </a:txBody>
                  <a:tcPr marL="99060" marR="99060" marT="28575" marB="28575"/>
                </a:tc>
                <a:tc vMerge="1">
                  <a:txBody>
                    <a:bodyPr/>
                    <a:lstStyle/>
                    <a:p>
                      <a:pPr marL="0" marR="0" indent="0" algn="just" defTabSz="914400" rtl="1" eaLnBrk="1" fontAlgn="auto" latinLnBrk="0" hangingPunct="1">
                        <a:lnSpc>
                          <a:spcPct val="100000"/>
                        </a:lnSpc>
                        <a:spcBef>
                          <a:spcPts val="0"/>
                        </a:spcBef>
                        <a:spcAft>
                          <a:spcPts val="0"/>
                        </a:spcAft>
                        <a:buClrTx/>
                        <a:buSzTx/>
                        <a:buFontTx/>
                        <a:buNone/>
                        <a:tabLst/>
                        <a:defRPr/>
                      </a:pPr>
                      <a:endParaRPr lang="fa-IR" sz="18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3300" b="1" dirty="0">
                        <a:cs typeface="B Nazanin" pitchFamily="2" charset="-78"/>
                      </a:endParaRPr>
                    </a:p>
                  </a:txBody>
                  <a:tcPr marL="156020" marR="156020" marT="60008" marB="60008" vert="vert270"/>
                </a:tc>
              </a:tr>
            </a:tbl>
          </a:graphicData>
        </a:graphic>
      </p:graphicFrame>
      <p:pic>
        <p:nvPicPr>
          <p:cNvPr id="2970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7338" y="3263900"/>
            <a:ext cx="1462087"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1"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76650" y="1563688"/>
            <a:ext cx="1576388" cy="887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2"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79825" y="3189288"/>
            <a:ext cx="1595438"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3" name="Picture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41963" y="1563688"/>
            <a:ext cx="1576387" cy="887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4" name="Picture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02275" y="3189288"/>
            <a:ext cx="1595438"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5" name="Picture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24500" y="4643438"/>
            <a:ext cx="1196975" cy="1195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p:cNvSpPr/>
          <p:nvPr/>
        </p:nvSpPr>
        <p:spPr>
          <a:xfrm rot="16200000">
            <a:off x="2005941" y="4306396"/>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2" name="TextBox 11"/>
          <p:cNvSpPr txBox="1"/>
          <p:nvPr/>
        </p:nvSpPr>
        <p:spPr>
          <a:xfrm>
            <a:off x="114300" y="6296025"/>
            <a:ext cx="44196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تحلیل و ارزیابی اطلاعات به روش</a:t>
            </a:r>
            <a:r>
              <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SWOT </a:t>
            </a:r>
          </a:p>
        </p:txBody>
      </p:sp>
      <p:sp>
        <p:nvSpPr>
          <p:cNvPr id="13" name="Rectangle 12"/>
          <p:cNvSpPr/>
          <p:nvPr/>
        </p:nvSpPr>
        <p:spPr>
          <a:xfrm rot="16200000">
            <a:off x="2158341" y="4458796"/>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7" name="TextBox 16"/>
          <p:cNvSpPr txBox="1"/>
          <p:nvPr/>
        </p:nvSpPr>
        <p:spPr>
          <a:xfrm>
            <a:off x="266700" y="6448425"/>
            <a:ext cx="44196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تحلیل و ارزیابی اطلاعات به روش</a:t>
            </a:r>
            <a:r>
              <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SWOT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0" y="0"/>
            <a:ext cx="91440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aphicFrame>
        <p:nvGraphicFramePr>
          <p:cNvPr id="2" name="Table 1"/>
          <p:cNvGraphicFramePr>
            <a:graphicFrameLocks noGrp="1"/>
          </p:cNvGraphicFramePr>
          <p:nvPr/>
        </p:nvGraphicFramePr>
        <p:xfrm>
          <a:off x="263419" y="265317"/>
          <a:ext cx="8708633" cy="6377718"/>
        </p:xfrm>
        <a:graphic>
          <a:graphicData uri="http://schemas.openxmlformats.org/drawingml/2006/table">
            <a:tbl>
              <a:tblPr firstRow="1" bandRow="1">
                <a:tableStyleId>{5940675A-B579-460E-94D1-54222C63F5DA}</a:tableStyleId>
              </a:tblPr>
              <a:tblGrid>
                <a:gridCol w="1587511"/>
                <a:gridCol w="1768941"/>
                <a:gridCol w="1859656"/>
                <a:gridCol w="1814298"/>
                <a:gridCol w="1171375"/>
                <a:gridCol w="506852"/>
              </a:tblGrid>
              <a:tr h="29663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200" b="0" dirty="0">
                          <a:cs typeface="B Homa" pitchFamily="2" charset="-78"/>
                        </a:rPr>
                        <a:t>تهدیدها</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algn="ctr"/>
                      <a:r>
                        <a:rPr lang="fa-IR" sz="1200" b="0" dirty="0">
                          <a:cs typeface="B Homa" pitchFamily="2" charset="-78"/>
                        </a:rPr>
                        <a:t>فرصت ها</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algn="ctr"/>
                      <a:r>
                        <a:rPr lang="fa-IR" sz="1200" b="0" dirty="0">
                          <a:cs typeface="B Homa" pitchFamily="2" charset="-78"/>
                        </a:rPr>
                        <a:t>نقاط</a:t>
                      </a:r>
                      <a:r>
                        <a:rPr lang="fa-IR" sz="1200" b="0" baseline="0" dirty="0">
                          <a:cs typeface="B Homa" pitchFamily="2" charset="-78"/>
                        </a:rPr>
                        <a:t> ضعف</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algn="ctr"/>
                      <a:r>
                        <a:rPr lang="fa-IR" sz="1200" b="0" dirty="0">
                          <a:cs typeface="B Homa" pitchFamily="2" charset="-78"/>
                        </a:rPr>
                        <a:t>نقاط</a:t>
                      </a:r>
                      <a:r>
                        <a:rPr lang="fa-IR" sz="1200" b="0" baseline="0" dirty="0">
                          <a:cs typeface="B Homa" pitchFamily="2" charset="-78"/>
                        </a:rPr>
                        <a:t> قوت</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235" rtl="0" eaLnBrk="1" fontAlgn="auto" latinLnBrk="0" hangingPunct="1">
                        <a:lnSpc>
                          <a:spcPct val="100000"/>
                        </a:lnSpc>
                        <a:spcBef>
                          <a:spcPts val="0"/>
                        </a:spcBef>
                        <a:spcAft>
                          <a:spcPts val="0"/>
                        </a:spcAft>
                        <a:buClrTx/>
                        <a:buSzTx/>
                        <a:buFontTx/>
                        <a:buNone/>
                        <a:tabLst/>
                        <a:defRPr/>
                      </a:pPr>
                      <a:r>
                        <a:rPr lang="fa-IR" sz="1200" b="0" dirty="0">
                          <a:cs typeface="B Homa" pitchFamily="2" charset="-78"/>
                        </a:rPr>
                        <a:t>اهداف</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600" b="1" dirty="0">
                        <a:cs typeface="B Nazanin" pitchFamily="2" charset="-78"/>
                      </a:endParaRPr>
                    </a:p>
                  </a:txBody>
                  <a:tcPr marL="99060" marR="99060" marT="28575" marB="28575">
                    <a:solidFill>
                      <a:schemeClr val="accent6">
                        <a:lumMod val="60000"/>
                        <a:lumOff val="40000"/>
                      </a:schemeClr>
                    </a:solidFill>
                  </a:tcPr>
                </a:tc>
              </a:tr>
              <a:tr h="1687366">
                <a:tc rowSpan="4">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1100" b="1" dirty="0">
                          <a:cs typeface="B Mitra" pitchFamily="2" charset="-78"/>
                        </a:rPr>
                        <a:t>1-کاهش منزلت اجتماعی ساکنین محله در نگاه مردم سایر مناطق بدلیل وجود مهاجرین</a:t>
                      </a:r>
                      <a:r>
                        <a:rPr lang="fa-IR" sz="1100" b="1" baseline="0" dirty="0">
                          <a:cs typeface="B Mitra" pitchFamily="2" charset="-78"/>
                        </a:rPr>
                        <a:t> غیر بومی – معتادان و بافت فرسوده و حاشیه نشینی</a:t>
                      </a:r>
                      <a:endParaRPr lang="en-US" sz="1100" b="1" dirty="0">
                        <a:cs typeface="B Mitr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1100" b="1" dirty="0">
                        <a:cs typeface="B Mitra" pitchFamily="2" charset="-78"/>
                      </a:endParaRPr>
                    </a:p>
                  </a:txBody>
                  <a:tcPr marL="99060" marR="99060" marT="28575" marB="28575"/>
                </a:tc>
                <a:tc>
                  <a:txBody>
                    <a:bodyPr/>
                    <a:lstStyle/>
                    <a:p>
                      <a:pPr algn="just" rtl="1"/>
                      <a:r>
                        <a:rPr lang="fa-IR" sz="1100" b="1" dirty="0">
                          <a:cs typeface="B Mitra" pitchFamily="2" charset="-78"/>
                        </a:rPr>
                        <a:t>1-امکان ارتقا سطح سکونتی از طریق نوسازی و تجمیع( ساماندهی کیفیت فضاهای</a:t>
                      </a:r>
                      <a:r>
                        <a:rPr lang="fa-IR" sz="1100" b="1" baseline="0" dirty="0">
                          <a:cs typeface="B Mitra" pitchFamily="2" charset="-78"/>
                        </a:rPr>
                        <a:t> شهری)</a:t>
                      </a:r>
                      <a:endParaRPr lang="fa-IR" sz="1100" b="1" dirty="0">
                        <a:cs typeface="B Mitra" pitchFamily="2" charset="-78"/>
                      </a:endParaRPr>
                    </a:p>
                  </a:txBody>
                  <a:tcPr marL="99060" marR="99060" marT="28575" marB="28575"/>
                </a:tc>
                <a:tc>
                  <a:txBody>
                    <a:bodyPr/>
                    <a:lstStyle/>
                    <a:p>
                      <a:pPr algn="just" rtl="1"/>
                      <a:r>
                        <a:rPr lang="fa-IR" sz="1100" b="1" dirty="0">
                          <a:cs typeface="B Mitra" pitchFamily="2" charset="-78"/>
                        </a:rPr>
                        <a:t>1- مشخص نبودن مسئله</a:t>
                      </a:r>
                      <a:r>
                        <a:rPr lang="fa-IR" sz="1100" b="1" baseline="0" dirty="0">
                          <a:cs typeface="B Mitra" pitchFamily="2" charset="-78"/>
                        </a:rPr>
                        <a:t> مالکیت</a:t>
                      </a:r>
                    </a:p>
                  </a:txBody>
                  <a:tcPr marL="99060" marR="99060" marT="28575" marB="28575"/>
                </a:tc>
                <a:tc>
                  <a:txBody>
                    <a:bodyPr/>
                    <a:lstStyle/>
                    <a:p>
                      <a:pPr algn="just" rtl="1"/>
                      <a:r>
                        <a:rPr lang="fa-IR" sz="1100" b="1" dirty="0">
                          <a:cs typeface="B Mitra" pitchFamily="2" charset="-78"/>
                        </a:rPr>
                        <a:t>1-</a:t>
                      </a:r>
                      <a:r>
                        <a:rPr lang="fa-IR" sz="1100" b="1" baseline="0" dirty="0">
                          <a:cs typeface="B Mitra" pitchFamily="2" charset="-78"/>
                        </a:rPr>
                        <a:t> وجود رود دره و پتانسیل های طبیعی محله(هویت ویژه)</a:t>
                      </a:r>
                    </a:p>
                  </a:txBody>
                  <a:tcPr marL="99060" marR="99060" marT="28575" marB="28575"/>
                </a:tc>
                <a:tc rowSpan="4">
                  <a:txBody>
                    <a:bodyPr/>
                    <a:lstStyle/>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1"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1"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1"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1"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1"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1"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1"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1"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1"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1"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1"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1"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1"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1"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1"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1"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1"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1"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1"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1"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r>
                        <a:rPr lang="fa-IR" sz="1500" b="1" dirty="0">
                          <a:cs typeface="B Homa" pitchFamily="2" charset="-78"/>
                        </a:rPr>
                        <a:t>3- منزلت اجتماعی درخور</a:t>
                      </a:r>
                      <a:endParaRPr lang="en-US" sz="1500" b="1"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1" dirty="0">
                        <a:cs typeface="B Homa" pitchFamily="2" charset="-78"/>
                      </a:endParaRPr>
                    </a:p>
                  </a:txBody>
                  <a:tcPr marL="99060" marR="99060" marT="28575" marB="28575"/>
                </a:tc>
                <a:tc row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600" b="1" dirty="0">
                          <a:cs typeface="B Nazanin" pitchFamily="2" charset="-78"/>
                        </a:rPr>
                        <a:t>بعد عملکردی</a:t>
                      </a:r>
                    </a:p>
                  </a:txBody>
                  <a:tcPr marL="99060" marR="99060" marT="28575" marB="28575" vert="vert270"/>
                </a:tc>
              </a:tr>
              <a:tr h="1371581">
                <a:tc vMerge="1">
                  <a:txBody>
                    <a:bodyPr/>
                    <a:lstStyle/>
                    <a:p>
                      <a:pPr algn="just" rtl="1"/>
                      <a:endParaRPr lang="en-US" sz="1800" dirty="0">
                        <a:cs typeface="B Homa" pitchFamily="2" charset="-78"/>
                      </a:endParaRPr>
                    </a:p>
                  </a:txBody>
                  <a:tcPr marL="156020" marR="156020" marT="60008" marB="60008"/>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1100" b="1" dirty="0">
                          <a:cs typeface="B Mitra" pitchFamily="2" charset="-78"/>
                        </a:rPr>
                        <a:t>2- امکان ارتقا بافت با توجه به طبیعت خاص منطقه( ساماندهی کیفیت فضاهای</a:t>
                      </a:r>
                      <a:r>
                        <a:rPr lang="fa-IR" sz="1100" b="1" baseline="0" dirty="0">
                          <a:cs typeface="B Mitra" pitchFamily="2" charset="-78"/>
                        </a:rPr>
                        <a:t> شهری)</a:t>
                      </a:r>
                      <a:endParaRPr lang="fa-IR" sz="1100" b="1" dirty="0">
                        <a:cs typeface="B Mitra" pitchFamily="2" charset="-78"/>
                      </a:endParaRPr>
                    </a:p>
                  </a:txBody>
                  <a:tcPr marL="99060" marR="99060" marT="28575" marB="28575"/>
                </a:tc>
                <a:tc>
                  <a:txBody>
                    <a:bodyPr/>
                    <a:lstStyle/>
                    <a:p>
                      <a:pPr algn="just" rtl="1"/>
                      <a:r>
                        <a:rPr lang="fa-IR" sz="1100" b="1" baseline="0" dirty="0">
                          <a:cs typeface="B Mitra" pitchFamily="2" charset="-78"/>
                        </a:rPr>
                        <a:t>2- کمبود فرصت های شغلی مطلوب تر</a:t>
                      </a:r>
                    </a:p>
                  </a:txBody>
                  <a:tcPr marL="99060" marR="99060" marT="28575" marB="28575"/>
                </a:tc>
                <a:tc rowSpan="3">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100" b="1" baseline="0" dirty="0">
                          <a:cs typeface="B Mitra" pitchFamily="2" charset="-78"/>
                        </a:rPr>
                        <a:t>2- وجود امامزاده ها و رستوران ها در نقش فرا محله ای(هویت ویژه)</a:t>
                      </a:r>
                    </a:p>
                    <a:p>
                      <a:pPr algn="just" rtl="1"/>
                      <a:endParaRPr lang="fa-IR" sz="1100" b="1" baseline="0" dirty="0">
                        <a:cs typeface="B Mitra" pitchFamily="2" charset="-78"/>
                      </a:endParaRPr>
                    </a:p>
                  </a:txBody>
                  <a:tcPr marL="99060" marR="99060" marT="28575" marB="28575"/>
                </a:tc>
                <a:tc vMerge="1">
                  <a:txBody>
                    <a:bodyPr/>
                    <a:lstStyle/>
                    <a:p>
                      <a:endParaRPr lang="en-US"/>
                    </a:p>
                  </a:txBody>
                  <a:tcPr/>
                </a:tc>
                <a:tc vMerge="1">
                  <a:txBody>
                    <a:bodyPr/>
                    <a:lstStyle/>
                    <a:p>
                      <a:endParaRPr lang="en-US"/>
                    </a:p>
                  </a:txBody>
                  <a:tcPr/>
                </a:tc>
              </a:tr>
              <a:tr h="1337291">
                <a:tc vMerge="1">
                  <a:txBody>
                    <a:bodyPr/>
                    <a:lstStyle/>
                    <a:p>
                      <a:pPr algn="just" rtl="1"/>
                      <a:endParaRPr lang="en-US" sz="1800" dirty="0">
                        <a:cs typeface="B Homa" pitchFamily="2" charset="-78"/>
                      </a:endParaRPr>
                    </a:p>
                  </a:txBody>
                  <a:tcPr marL="156020" marR="156020" marT="60008" marB="60008"/>
                </a:tc>
                <a:tc rowSpan="2">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100" b="1" dirty="0">
                          <a:cs typeface="B Mitra" pitchFamily="2" charset="-78"/>
                        </a:rPr>
                        <a:t>3- امکان ایجاد فرصت های شغلی بیشتر در محله</a:t>
                      </a:r>
                      <a:endParaRPr lang="en-US" sz="1100" b="1" dirty="0">
                        <a:cs typeface="B Mitra" pitchFamily="2" charset="-78"/>
                      </a:endParaRPr>
                    </a:p>
                    <a:p>
                      <a:pPr algn="just" rtl="1"/>
                      <a:endParaRPr lang="fa-IR" sz="1100" b="1" dirty="0">
                        <a:cs typeface="B Mitra" pitchFamily="2" charset="-78"/>
                      </a:endParaRPr>
                    </a:p>
                  </a:txBody>
                  <a:tcPr marL="99060" marR="99060" marT="28575" marB="28575"/>
                </a:tc>
                <a:tc>
                  <a:txBody>
                    <a:bodyPr/>
                    <a:lstStyle/>
                    <a:p>
                      <a:pPr algn="just" rtl="1"/>
                      <a:r>
                        <a:rPr lang="fa-IR" sz="1100" b="1" baseline="0" dirty="0">
                          <a:cs typeface="B Mitra" pitchFamily="2" charset="-78"/>
                        </a:rPr>
                        <a:t>3- وجود معتادین و تجمع آنها در حاشیه رودخانه</a:t>
                      </a:r>
                    </a:p>
                  </a:txBody>
                  <a:tcPr marL="99060" marR="99060" marT="28575" marB="28575"/>
                </a:tc>
                <a:tc vMerge="1">
                  <a:txBody>
                    <a:bodyPr/>
                    <a:lstStyle/>
                    <a:p>
                      <a:pPr algn="just" rtl="1"/>
                      <a:endParaRPr lang="fa-IR" sz="1800" baseline="0" dirty="0">
                        <a:cs typeface="B Homa" pitchFamily="2" charset="-78"/>
                      </a:endParaRPr>
                    </a:p>
                  </a:txBody>
                  <a:tcPr marL="156020" marR="156020" marT="60008" marB="60008"/>
                </a:tc>
                <a:tc vMerge="1">
                  <a:txBody>
                    <a:bodyPr/>
                    <a:lstStyle/>
                    <a:p>
                      <a:pPr marL="0" marR="0" indent="0" algn="just" defTabSz="914400" rtl="1" eaLnBrk="1" fontAlgn="auto" latinLnBrk="0" hangingPunct="1">
                        <a:lnSpc>
                          <a:spcPct val="100000"/>
                        </a:lnSpc>
                        <a:spcBef>
                          <a:spcPts val="0"/>
                        </a:spcBef>
                        <a:spcAft>
                          <a:spcPts val="0"/>
                        </a:spcAft>
                        <a:buClrTx/>
                        <a:buSzTx/>
                        <a:buFontTx/>
                        <a:buNone/>
                        <a:tabLst/>
                        <a:defRPr/>
                      </a:pPr>
                      <a:endParaRPr lang="fa-IR" sz="18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3300" b="1" dirty="0">
                        <a:cs typeface="B Nazanin" pitchFamily="2" charset="-78"/>
                      </a:endParaRPr>
                    </a:p>
                  </a:txBody>
                  <a:tcPr marL="156020" marR="156020" marT="60008" marB="60008" vert="vert270"/>
                </a:tc>
              </a:tr>
              <a:tr h="1680490">
                <a:tc vMerge="1">
                  <a:txBody>
                    <a:bodyPr/>
                    <a:lstStyle/>
                    <a:p>
                      <a:pPr algn="just" rtl="1"/>
                      <a:endParaRPr lang="en-US" sz="1800" dirty="0">
                        <a:cs typeface="B Homa" pitchFamily="2" charset="-78"/>
                      </a:endParaRPr>
                    </a:p>
                  </a:txBody>
                  <a:tcPr marL="156020" marR="156020" marT="60008" marB="60008"/>
                </a:tc>
                <a:tc vMerge="1">
                  <a:txBody>
                    <a:bodyPr/>
                    <a:lstStyle/>
                    <a:p>
                      <a:pPr algn="just" rtl="1"/>
                      <a:endParaRPr lang="fa-IR" sz="1800" dirty="0">
                        <a:cs typeface="B Homa" pitchFamily="2" charset="-78"/>
                      </a:endParaRPr>
                    </a:p>
                  </a:txBody>
                  <a:tcPr marL="156020" marR="156020" marT="60008" marB="60008"/>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100" b="1" baseline="0" dirty="0">
                          <a:cs typeface="B Mitra" pitchFamily="2" charset="-78"/>
                        </a:rPr>
                        <a:t>4- کیفیت نامطلوب برخی ساختمان های مسکونی</a:t>
                      </a:r>
                      <a:endParaRPr lang="en-US" sz="1100" b="1" dirty="0">
                        <a:cs typeface="B Mitra" pitchFamily="2" charset="-78"/>
                      </a:endParaRPr>
                    </a:p>
                    <a:p>
                      <a:pPr algn="just" rtl="1"/>
                      <a:endParaRPr lang="fa-IR" sz="1100" b="1" baseline="0" dirty="0">
                        <a:cs typeface="B Mitra" pitchFamily="2" charset="-78"/>
                      </a:endParaRPr>
                    </a:p>
                  </a:txBody>
                  <a:tcPr marL="99060" marR="99060" marT="28575" marB="28575"/>
                </a:tc>
                <a:tc vMerge="1">
                  <a:txBody>
                    <a:bodyPr/>
                    <a:lstStyle/>
                    <a:p>
                      <a:pPr algn="just" rtl="1"/>
                      <a:endParaRPr lang="fa-IR" sz="1800" baseline="0" dirty="0">
                        <a:cs typeface="B Homa" pitchFamily="2" charset="-78"/>
                      </a:endParaRPr>
                    </a:p>
                  </a:txBody>
                  <a:tcPr marL="156020" marR="156020" marT="60008" marB="60008"/>
                </a:tc>
                <a:tc vMerge="1">
                  <a:txBody>
                    <a:bodyPr/>
                    <a:lstStyle/>
                    <a:p>
                      <a:pPr marL="0" marR="0" indent="0" algn="just" defTabSz="914400" rtl="1" eaLnBrk="1" fontAlgn="auto" latinLnBrk="0" hangingPunct="1">
                        <a:lnSpc>
                          <a:spcPct val="100000"/>
                        </a:lnSpc>
                        <a:spcBef>
                          <a:spcPts val="0"/>
                        </a:spcBef>
                        <a:spcAft>
                          <a:spcPts val="0"/>
                        </a:spcAft>
                        <a:buClrTx/>
                        <a:buSzTx/>
                        <a:buFontTx/>
                        <a:buNone/>
                        <a:tabLst/>
                        <a:defRPr/>
                      </a:pPr>
                      <a:endParaRPr lang="fa-IR" sz="18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3300" b="1" dirty="0">
                        <a:cs typeface="B Nazanin" pitchFamily="2" charset="-78"/>
                      </a:endParaRPr>
                    </a:p>
                  </a:txBody>
                  <a:tcPr marL="156020" marR="156020" marT="60008" marB="60008" vert="vert270"/>
                </a:tc>
              </a:tr>
            </a:tbl>
          </a:graphicData>
        </a:graphic>
      </p:graphicFrame>
      <p:pic>
        <p:nvPicPr>
          <p:cNvPr id="30724"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03638" y="3927475"/>
            <a:ext cx="1658937" cy="93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5"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73475" y="5334000"/>
            <a:ext cx="1235075" cy="1233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726" name="Group 33"/>
          <p:cNvGrpSpPr>
            <a:grpSpLocks/>
          </p:cNvGrpSpPr>
          <p:nvPr/>
        </p:nvGrpSpPr>
        <p:grpSpPr bwMode="auto">
          <a:xfrm>
            <a:off x="5632450" y="892175"/>
            <a:ext cx="1239838" cy="1204913"/>
            <a:chOff x="323850" y="476250"/>
            <a:chExt cx="4032250" cy="5761038"/>
          </a:xfrm>
        </p:grpSpPr>
        <p:pic>
          <p:nvPicPr>
            <p:cNvPr id="30732" name="Picture 37" descr="23.jpg"/>
            <p:cNvPicPr>
              <a:picLocks noChangeAspect="1" noChangeArrowheads="1"/>
            </p:cNvPicPr>
            <p:nvPr/>
          </p:nvPicPr>
          <p:blipFill>
            <a:blip r:embed="rId4" cstate="print">
              <a:extLst>
                <a:ext uri="{28A0092B-C50C-407E-A947-70E740481C1C}">
                  <a14:useLocalDpi xmlns:a14="http://schemas.microsoft.com/office/drawing/2010/main" val="0"/>
                </a:ext>
              </a:extLst>
            </a:blip>
            <a:srcRect l="9512" t="7350" r="14395" b="9702"/>
            <a:stretch>
              <a:fillRect/>
            </a:stretch>
          </p:blipFill>
          <p:spPr bwMode="auto">
            <a:xfrm>
              <a:off x="323850" y="476250"/>
              <a:ext cx="4032250" cy="568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Freeform 17"/>
            <p:cNvSpPr/>
            <p:nvPr/>
          </p:nvSpPr>
          <p:spPr>
            <a:xfrm>
              <a:off x="1614583" y="2176477"/>
              <a:ext cx="764114" cy="3430814"/>
            </a:xfrm>
            <a:custGeom>
              <a:avLst/>
              <a:gdLst>
                <a:gd name="connsiteX0" fmla="*/ 155575 w 762000"/>
                <a:gd name="connsiteY0" fmla="*/ 112712 h 3435349"/>
                <a:gd name="connsiteX1" fmla="*/ 422275 w 762000"/>
                <a:gd name="connsiteY1" fmla="*/ 7937 h 3435349"/>
                <a:gd name="connsiteX2" fmla="*/ 450850 w 762000"/>
                <a:gd name="connsiteY2" fmla="*/ 65087 h 3435349"/>
                <a:gd name="connsiteX3" fmla="*/ 479425 w 762000"/>
                <a:gd name="connsiteY3" fmla="*/ 198437 h 3435349"/>
                <a:gd name="connsiteX4" fmla="*/ 412750 w 762000"/>
                <a:gd name="connsiteY4" fmla="*/ 303212 h 3435349"/>
                <a:gd name="connsiteX5" fmla="*/ 412750 w 762000"/>
                <a:gd name="connsiteY5" fmla="*/ 398462 h 3435349"/>
                <a:gd name="connsiteX6" fmla="*/ 460375 w 762000"/>
                <a:gd name="connsiteY6" fmla="*/ 522287 h 3435349"/>
                <a:gd name="connsiteX7" fmla="*/ 565150 w 762000"/>
                <a:gd name="connsiteY7" fmla="*/ 465137 h 3435349"/>
                <a:gd name="connsiteX8" fmla="*/ 669925 w 762000"/>
                <a:gd name="connsiteY8" fmla="*/ 541337 h 3435349"/>
                <a:gd name="connsiteX9" fmla="*/ 708025 w 762000"/>
                <a:gd name="connsiteY9" fmla="*/ 646112 h 3435349"/>
                <a:gd name="connsiteX10" fmla="*/ 603250 w 762000"/>
                <a:gd name="connsiteY10" fmla="*/ 703262 h 3435349"/>
                <a:gd name="connsiteX11" fmla="*/ 527050 w 762000"/>
                <a:gd name="connsiteY11" fmla="*/ 788987 h 3435349"/>
                <a:gd name="connsiteX12" fmla="*/ 431800 w 762000"/>
                <a:gd name="connsiteY12" fmla="*/ 836612 h 3435349"/>
                <a:gd name="connsiteX13" fmla="*/ 365125 w 762000"/>
                <a:gd name="connsiteY13" fmla="*/ 912812 h 3435349"/>
                <a:gd name="connsiteX14" fmla="*/ 327025 w 762000"/>
                <a:gd name="connsiteY14" fmla="*/ 1103312 h 3435349"/>
                <a:gd name="connsiteX15" fmla="*/ 355600 w 762000"/>
                <a:gd name="connsiteY15" fmla="*/ 1208087 h 3435349"/>
                <a:gd name="connsiteX16" fmla="*/ 250825 w 762000"/>
                <a:gd name="connsiteY16" fmla="*/ 1350962 h 3435349"/>
                <a:gd name="connsiteX17" fmla="*/ 146050 w 762000"/>
                <a:gd name="connsiteY17" fmla="*/ 1408112 h 3435349"/>
                <a:gd name="connsiteX18" fmla="*/ 184150 w 762000"/>
                <a:gd name="connsiteY18" fmla="*/ 1684337 h 3435349"/>
                <a:gd name="connsiteX19" fmla="*/ 346075 w 762000"/>
                <a:gd name="connsiteY19" fmla="*/ 1741487 h 3435349"/>
                <a:gd name="connsiteX20" fmla="*/ 431800 w 762000"/>
                <a:gd name="connsiteY20" fmla="*/ 1912937 h 3435349"/>
                <a:gd name="connsiteX21" fmla="*/ 574675 w 762000"/>
                <a:gd name="connsiteY21" fmla="*/ 1951037 h 3435349"/>
                <a:gd name="connsiteX22" fmla="*/ 574675 w 762000"/>
                <a:gd name="connsiteY22" fmla="*/ 2074862 h 3435349"/>
                <a:gd name="connsiteX23" fmla="*/ 527050 w 762000"/>
                <a:gd name="connsiteY23" fmla="*/ 2236787 h 3435349"/>
                <a:gd name="connsiteX24" fmla="*/ 727075 w 762000"/>
                <a:gd name="connsiteY24" fmla="*/ 2293937 h 3435349"/>
                <a:gd name="connsiteX25" fmla="*/ 736600 w 762000"/>
                <a:gd name="connsiteY25" fmla="*/ 2770187 h 3435349"/>
                <a:gd name="connsiteX26" fmla="*/ 717550 w 762000"/>
                <a:gd name="connsiteY26" fmla="*/ 2894012 h 3435349"/>
                <a:gd name="connsiteX27" fmla="*/ 650875 w 762000"/>
                <a:gd name="connsiteY27" fmla="*/ 3084512 h 3435349"/>
                <a:gd name="connsiteX28" fmla="*/ 746125 w 762000"/>
                <a:gd name="connsiteY28" fmla="*/ 3246437 h 3435349"/>
                <a:gd name="connsiteX29" fmla="*/ 565150 w 762000"/>
                <a:gd name="connsiteY29" fmla="*/ 3417887 h 3435349"/>
                <a:gd name="connsiteX30" fmla="*/ 488950 w 762000"/>
                <a:gd name="connsiteY30" fmla="*/ 3351212 h 3435349"/>
                <a:gd name="connsiteX31" fmla="*/ 517525 w 762000"/>
                <a:gd name="connsiteY31" fmla="*/ 3151187 h 3435349"/>
                <a:gd name="connsiteX32" fmla="*/ 517525 w 762000"/>
                <a:gd name="connsiteY32" fmla="*/ 2941637 h 3435349"/>
                <a:gd name="connsiteX33" fmla="*/ 422275 w 762000"/>
                <a:gd name="connsiteY33" fmla="*/ 2836862 h 3435349"/>
                <a:gd name="connsiteX34" fmla="*/ 165100 w 762000"/>
                <a:gd name="connsiteY34" fmla="*/ 2503487 h 3435349"/>
                <a:gd name="connsiteX35" fmla="*/ 88900 w 762000"/>
                <a:gd name="connsiteY35" fmla="*/ 2227262 h 3435349"/>
                <a:gd name="connsiteX36" fmla="*/ 136525 w 762000"/>
                <a:gd name="connsiteY36" fmla="*/ 2008187 h 3435349"/>
                <a:gd name="connsiteX37" fmla="*/ 69850 w 762000"/>
                <a:gd name="connsiteY37" fmla="*/ 1712912 h 3435349"/>
                <a:gd name="connsiteX38" fmla="*/ 3175 w 762000"/>
                <a:gd name="connsiteY38" fmla="*/ 1493837 h 3435349"/>
                <a:gd name="connsiteX39" fmla="*/ 88900 w 762000"/>
                <a:gd name="connsiteY39" fmla="*/ 1074737 h 3435349"/>
                <a:gd name="connsiteX40" fmla="*/ 88900 w 762000"/>
                <a:gd name="connsiteY40" fmla="*/ 903287 h 3435349"/>
                <a:gd name="connsiteX41" fmla="*/ 136525 w 762000"/>
                <a:gd name="connsiteY41" fmla="*/ 788987 h 3435349"/>
                <a:gd name="connsiteX42" fmla="*/ 165100 w 762000"/>
                <a:gd name="connsiteY42" fmla="*/ 712787 h 3435349"/>
                <a:gd name="connsiteX43" fmla="*/ 107950 w 762000"/>
                <a:gd name="connsiteY43" fmla="*/ 560387 h 3435349"/>
                <a:gd name="connsiteX44" fmla="*/ 50800 w 762000"/>
                <a:gd name="connsiteY44" fmla="*/ 398462 h 3435349"/>
                <a:gd name="connsiteX45" fmla="*/ 146050 w 762000"/>
                <a:gd name="connsiteY45" fmla="*/ 284162 h 3435349"/>
                <a:gd name="connsiteX46" fmla="*/ 155575 w 762000"/>
                <a:gd name="connsiteY46" fmla="*/ 112712 h 3435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762000" h="3435349">
                  <a:moveTo>
                    <a:pt x="155575" y="112712"/>
                  </a:moveTo>
                  <a:cubicBezTo>
                    <a:pt x="201612" y="66675"/>
                    <a:pt x="373063" y="15874"/>
                    <a:pt x="422275" y="7937"/>
                  </a:cubicBezTo>
                  <a:cubicBezTo>
                    <a:pt x="471487" y="0"/>
                    <a:pt x="441325" y="33337"/>
                    <a:pt x="450850" y="65087"/>
                  </a:cubicBezTo>
                  <a:cubicBezTo>
                    <a:pt x="460375" y="96837"/>
                    <a:pt x="485775" y="158750"/>
                    <a:pt x="479425" y="198437"/>
                  </a:cubicBezTo>
                  <a:cubicBezTo>
                    <a:pt x="473075" y="238124"/>
                    <a:pt x="423862" y="269875"/>
                    <a:pt x="412750" y="303212"/>
                  </a:cubicBezTo>
                  <a:cubicBezTo>
                    <a:pt x="401638" y="336549"/>
                    <a:pt x="404813" y="361950"/>
                    <a:pt x="412750" y="398462"/>
                  </a:cubicBezTo>
                  <a:cubicBezTo>
                    <a:pt x="420687" y="434974"/>
                    <a:pt x="434975" y="511175"/>
                    <a:pt x="460375" y="522287"/>
                  </a:cubicBezTo>
                  <a:cubicBezTo>
                    <a:pt x="485775" y="533399"/>
                    <a:pt x="530225" y="461962"/>
                    <a:pt x="565150" y="465137"/>
                  </a:cubicBezTo>
                  <a:cubicBezTo>
                    <a:pt x="600075" y="468312"/>
                    <a:pt x="646113" y="511175"/>
                    <a:pt x="669925" y="541337"/>
                  </a:cubicBezTo>
                  <a:cubicBezTo>
                    <a:pt x="693737" y="571499"/>
                    <a:pt x="719137" y="619125"/>
                    <a:pt x="708025" y="646112"/>
                  </a:cubicBezTo>
                  <a:cubicBezTo>
                    <a:pt x="696913" y="673099"/>
                    <a:pt x="633412" y="679450"/>
                    <a:pt x="603250" y="703262"/>
                  </a:cubicBezTo>
                  <a:cubicBezTo>
                    <a:pt x="573088" y="727074"/>
                    <a:pt x="555625" y="766762"/>
                    <a:pt x="527050" y="788987"/>
                  </a:cubicBezTo>
                  <a:cubicBezTo>
                    <a:pt x="498475" y="811212"/>
                    <a:pt x="458788" y="815974"/>
                    <a:pt x="431800" y="836612"/>
                  </a:cubicBezTo>
                  <a:cubicBezTo>
                    <a:pt x="404812" y="857250"/>
                    <a:pt x="382587" y="868362"/>
                    <a:pt x="365125" y="912812"/>
                  </a:cubicBezTo>
                  <a:cubicBezTo>
                    <a:pt x="347663" y="957262"/>
                    <a:pt x="328612" y="1054100"/>
                    <a:pt x="327025" y="1103312"/>
                  </a:cubicBezTo>
                  <a:cubicBezTo>
                    <a:pt x="325438" y="1152524"/>
                    <a:pt x="368300" y="1166812"/>
                    <a:pt x="355600" y="1208087"/>
                  </a:cubicBezTo>
                  <a:cubicBezTo>
                    <a:pt x="342900" y="1249362"/>
                    <a:pt x="285750" y="1317625"/>
                    <a:pt x="250825" y="1350962"/>
                  </a:cubicBezTo>
                  <a:cubicBezTo>
                    <a:pt x="215900" y="1384300"/>
                    <a:pt x="157163" y="1352549"/>
                    <a:pt x="146050" y="1408112"/>
                  </a:cubicBezTo>
                  <a:cubicBezTo>
                    <a:pt x="134937" y="1463675"/>
                    <a:pt x="150813" y="1628775"/>
                    <a:pt x="184150" y="1684337"/>
                  </a:cubicBezTo>
                  <a:cubicBezTo>
                    <a:pt x="217488" y="1739900"/>
                    <a:pt x="304800" y="1703387"/>
                    <a:pt x="346075" y="1741487"/>
                  </a:cubicBezTo>
                  <a:cubicBezTo>
                    <a:pt x="387350" y="1779587"/>
                    <a:pt x="393700" y="1878012"/>
                    <a:pt x="431800" y="1912937"/>
                  </a:cubicBezTo>
                  <a:cubicBezTo>
                    <a:pt x="469900" y="1947862"/>
                    <a:pt x="550863" y="1924050"/>
                    <a:pt x="574675" y="1951037"/>
                  </a:cubicBezTo>
                  <a:cubicBezTo>
                    <a:pt x="598487" y="1978024"/>
                    <a:pt x="582612" y="2027237"/>
                    <a:pt x="574675" y="2074862"/>
                  </a:cubicBezTo>
                  <a:cubicBezTo>
                    <a:pt x="566738" y="2122487"/>
                    <a:pt x="501650" y="2200275"/>
                    <a:pt x="527050" y="2236787"/>
                  </a:cubicBezTo>
                  <a:cubicBezTo>
                    <a:pt x="552450" y="2273299"/>
                    <a:pt x="692150" y="2205037"/>
                    <a:pt x="727075" y="2293937"/>
                  </a:cubicBezTo>
                  <a:cubicBezTo>
                    <a:pt x="762000" y="2382837"/>
                    <a:pt x="738187" y="2670175"/>
                    <a:pt x="736600" y="2770187"/>
                  </a:cubicBezTo>
                  <a:cubicBezTo>
                    <a:pt x="735013" y="2870199"/>
                    <a:pt x="731837" y="2841625"/>
                    <a:pt x="717550" y="2894012"/>
                  </a:cubicBezTo>
                  <a:cubicBezTo>
                    <a:pt x="703263" y="2946399"/>
                    <a:pt x="646113" y="3025775"/>
                    <a:pt x="650875" y="3084512"/>
                  </a:cubicBezTo>
                  <a:cubicBezTo>
                    <a:pt x="655638" y="3143250"/>
                    <a:pt x="760413" y="3190875"/>
                    <a:pt x="746125" y="3246437"/>
                  </a:cubicBezTo>
                  <a:cubicBezTo>
                    <a:pt x="731838" y="3302000"/>
                    <a:pt x="608012" y="3400425"/>
                    <a:pt x="565150" y="3417887"/>
                  </a:cubicBezTo>
                  <a:cubicBezTo>
                    <a:pt x="522288" y="3435349"/>
                    <a:pt x="496887" y="3395662"/>
                    <a:pt x="488950" y="3351212"/>
                  </a:cubicBezTo>
                  <a:cubicBezTo>
                    <a:pt x="481013" y="3306762"/>
                    <a:pt x="512763" y="3219449"/>
                    <a:pt x="517525" y="3151187"/>
                  </a:cubicBezTo>
                  <a:cubicBezTo>
                    <a:pt x="522287" y="3082925"/>
                    <a:pt x="533400" y="2994024"/>
                    <a:pt x="517525" y="2941637"/>
                  </a:cubicBezTo>
                  <a:cubicBezTo>
                    <a:pt x="501650" y="2889250"/>
                    <a:pt x="481012" y="2909887"/>
                    <a:pt x="422275" y="2836862"/>
                  </a:cubicBezTo>
                  <a:cubicBezTo>
                    <a:pt x="363538" y="2763837"/>
                    <a:pt x="220662" y="2605087"/>
                    <a:pt x="165100" y="2503487"/>
                  </a:cubicBezTo>
                  <a:cubicBezTo>
                    <a:pt x="109538" y="2401887"/>
                    <a:pt x="93662" y="2309812"/>
                    <a:pt x="88900" y="2227262"/>
                  </a:cubicBezTo>
                  <a:cubicBezTo>
                    <a:pt x="84138" y="2144712"/>
                    <a:pt x="139700" y="2093912"/>
                    <a:pt x="136525" y="2008187"/>
                  </a:cubicBezTo>
                  <a:cubicBezTo>
                    <a:pt x="133350" y="1922462"/>
                    <a:pt x="92075" y="1798637"/>
                    <a:pt x="69850" y="1712912"/>
                  </a:cubicBezTo>
                  <a:cubicBezTo>
                    <a:pt x="47625" y="1627187"/>
                    <a:pt x="0" y="1600199"/>
                    <a:pt x="3175" y="1493837"/>
                  </a:cubicBezTo>
                  <a:cubicBezTo>
                    <a:pt x="6350" y="1387475"/>
                    <a:pt x="74613" y="1173162"/>
                    <a:pt x="88900" y="1074737"/>
                  </a:cubicBezTo>
                  <a:cubicBezTo>
                    <a:pt x="103187" y="976312"/>
                    <a:pt x="80963" y="950912"/>
                    <a:pt x="88900" y="903287"/>
                  </a:cubicBezTo>
                  <a:cubicBezTo>
                    <a:pt x="96837" y="855662"/>
                    <a:pt x="123825" y="820737"/>
                    <a:pt x="136525" y="788987"/>
                  </a:cubicBezTo>
                  <a:cubicBezTo>
                    <a:pt x="149225" y="757237"/>
                    <a:pt x="169863" y="750887"/>
                    <a:pt x="165100" y="712787"/>
                  </a:cubicBezTo>
                  <a:cubicBezTo>
                    <a:pt x="160338" y="674687"/>
                    <a:pt x="127000" y="612775"/>
                    <a:pt x="107950" y="560387"/>
                  </a:cubicBezTo>
                  <a:cubicBezTo>
                    <a:pt x="88900" y="508000"/>
                    <a:pt x="44450" y="444500"/>
                    <a:pt x="50800" y="398462"/>
                  </a:cubicBezTo>
                  <a:cubicBezTo>
                    <a:pt x="57150" y="352424"/>
                    <a:pt x="133350" y="328612"/>
                    <a:pt x="146050" y="284162"/>
                  </a:cubicBezTo>
                  <a:cubicBezTo>
                    <a:pt x="158750" y="239712"/>
                    <a:pt x="109538" y="158749"/>
                    <a:pt x="155575" y="112712"/>
                  </a:cubicBezTo>
                  <a:close/>
                </a:path>
              </a:pathLst>
            </a:custGeom>
            <a:solidFill>
              <a:schemeClr val="accent3">
                <a:lumMod val="75000"/>
                <a:alpha val="57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eaLnBrk="1" fontAlgn="auto" hangingPunct="1">
                <a:spcBef>
                  <a:spcPts val="0"/>
                </a:spcBef>
                <a:spcAft>
                  <a:spcPts val="0"/>
                </a:spcAft>
                <a:defRPr/>
              </a:pPr>
              <a:endParaRPr lang="fa-IR"/>
            </a:p>
          </p:txBody>
        </p:sp>
        <p:sp>
          <p:nvSpPr>
            <p:cNvPr id="19" name="Freeform 18"/>
            <p:cNvSpPr/>
            <p:nvPr/>
          </p:nvSpPr>
          <p:spPr>
            <a:xfrm>
              <a:off x="2445816" y="4650913"/>
              <a:ext cx="283960" cy="478191"/>
            </a:xfrm>
            <a:custGeom>
              <a:avLst/>
              <a:gdLst>
                <a:gd name="connsiteX0" fmla="*/ 129235 w 285293"/>
                <a:gd name="connsiteY0" fmla="*/ 451105 h 475489"/>
                <a:gd name="connsiteX1" fmla="*/ 268224 w 285293"/>
                <a:gd name="connsiteY1" fmla="*/ 158497 h 475489"/>
                <a:gd name="connsiteX2" fmla="*/ 231648 w 285293"/>
                <a:gd name="connsiteY2" fmla="*/ 99975 h 475489"/>
                <a:gd name="connsiteX3" fmla="*/ 85344 w 285293"/>
                <a:gd name="connsiteY3" fmla="*/ 34138 h 475489"/>
                <a:gd name="connsiteX4" fmla="*/ 12192 w 285293"/>
                <a:gd name="connsiteY4" fmla="*/ 304801 h 475489"/>
                <a:gd name="connsiteX5" fmla="*/ 129235 w 285293"/>
                <a:gd name="connsiteY5" fmla="*/ 451105 h 475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293" h="475489">
                  <a:moveTo>
                    <a:pt x="129235" y="451105"/>
                  </a:moveTo>
                  <a:cubicBezTo>
                    <a:pt x="171907" y="426721"/>
                    <a:pt x="251155" y="217019"/>
                    <a:pt x="268224" y="158497"/>
                  </a:cubicBezTo>
                  <a:cubicBezTo>
                    <a:pt x="285293" y="99975"/>
                    <a:pt x="262128" y="120702"/>
                    <a:pt x="231648" y="99975"/>
                  </a:cubicBezTo>
                  <a:cubicBezTo>
                    <a:pt x="201168" y="79249"/>
                    <a:pt x="121920" y="0"/>
                    <a:pt x="85344" y="34138"/>
                  </a:cubicBezTo>
                  <a:cubicBezTo>
                    <a:pt x="48768" y="68276"/>
                    <a:pt x="0" y="237745"/>
                    <a:pt x="12192" y="304801"/>
                  </a:cubicBezTo>
                  <a:cubicBezTo>
                    <a:pt x="24384" y="371857"/>
                    <a:pt x="86563" y="475489"/>
                    <a:pt x="129235" y="451105"/>
                  </a:cubicBezTo>
                  <a:close/>
                </a:path>
              </a:pathLst>
            </a:custGeom>
            <a:solidFill>
              <a:schemeClr val="accent3">
                <a:lumMod val="75000"/>
                <a:alpha val="57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eaLnBrk="1" fontAlgn="auto" hangingPunct="1">
                <a:spcBef>
                  <a:spcPts val="0"/>
                </a:spcBef>
                <a:spcAft>
                  <a:spcPts val="0"/>
                </a:spcAft>
                <a:defRPr/>
              </a:pPr>
              <a:endParaRPr lang="fa-IR"/>
            </a:p>
          </p:txBody>
        </p:sp>
        <p:sp>
          <p:nvSpPr>
            <p:cNvPr id="20" name="Freeform 19"/>
            <p:cNvSpPr/>
            <p:nvPr/>
          </p:nvSpPr>
          <p:spPr>
            <a:xfrm>
              <a:off x="2358044" y="4195496"/>
              <a:ext cx="340753" cy="333973"/>
            </a:xfrm>
            <a:custGeom>
              <a:avLst/>
              <a:gdLst>
                <a:gd name="connsiteX0" fmla="*/ 25603 w 341376"/>
                <a:gd name="connsiteY0" fmla="*/ 89001 h 332841"/>
                <a:gd name="connsiteX1" fmla="*/ 106070 w 341376"/>
                <a:gd name="connsiteY1" fmla="*/ 8534 h 332841"/>
                <a:gd name="connsiteX2" fmla="*/ 179222 w 341376"/>
                <a:gd name="connsiteY2" fmla="*/ 37795 h 332841"/>
                <a:gd name="connsiteX3" fmla="*/ 303581 w 341376"/>
                <a:gd name="connsiteY3" fmla="*/ 147523 h 332841"/>
                <a:gd name="connsiteX4" fmla="*/ 340157 w 341376"/>
                <a:gd name="connsiteY4" fmla="*/ 184099 h 332841"/>
                <a:gd name="connsiteX5" fmla="*/ 296265 w 341376"/>
                <a:gd name="connsiteY5" fmla="*/ 227990 h 332841"/>
                <a:gd name="connsiteX6" fmla="*/ 259689 w 341376"/>
                <a:gd name="connsiteY6" fmla="*/ 257251 h 332841"/>
                <a:gd name="connsiteX7" fmla="*/ 215798 w 341376"/>
                <a:gd name="connsiteY7" fmla="*/ 286512 h 332841"/>
                <a:gd name="connsiteX8" fmla="*/ 91440 w 341376"/>
                <a:gd name="connsiteY8" fmla="*/ 330403 h 332841"/>
                <a:gd name="connsiteX9" fmla="*/ 62179 w 341376"/>
                <a:gd name="connsiteY9" fmla="*/ 271881 h 332841"/>
                <a:gd name="connsiteX10" fmla="*/ 40233 w 341376"/>
                <a:gd name="connsiteY10" fmla="*/ 242620 h 332841"/>
                <a:gd name="connsiteX11" fmla="*/ 3657 w 341376"/>
                <a:gd name="connsiteY11" fmla="*/ 154838 h 332841"/>
                <a:gd name="connsiteX12" fmla="*/ 25603 w 341376"/>
                <a:gd name="connsiteY12" fmla="*/ 89001 h 33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1376" h="332841">
                  <a:moveTo>
                    <a:pt x="25603" y="89001"/>
                  </a:moveTo>
                  <a:cubicBezTo>
                    <a:pt x="42672" y="64617"/>
                    <a:pt x="80467" y="17068"/>
                    <a:pt x="106070" y="8534"/>
                  </a:cubicBezTo>
                  <a:cubicBezTo>
                    <a:pt x="131673" y="0"/>
                    <a:pt x="146304" y="14630"/>
                    <a:pt x="179222" y="37795"/>
                  </a:cubicBezTo>
                  <a:cubicBezTo>
                    <a:pt x="212140" y="60960"/>
                    <a:pt x="276759" y="123139"/>
                    <a:pt x="303581" y="147523"/>
                  </a:cubicBezTo>
                  <a:cubicBezTo>
                    <a:pt x="330403" y="171907"/>
                    <a:pt x="341376" y="170688"/>
                    <a:pt x="340157" y="184099"/>
                  </a:cubicBezTo>
                  <a:cubicBezTo>
                    <a:pt x="338938" y="197510"/>
                    <a:pt x="309676" y="215798"/>
                    <a:pt x="296265" y="227990"/>
                  </a:cubicBezTo>
                  <a:cubicBezTo>
                    <a:pt x="282854" y="240182"/>
                    <a:pt x="273100" y="247497"/>
                    <a:pt x="259689" y="257251"/>
                  </a:cubicBezTo>
                  <a:cubicBezTo>
                    <a:pt x="246278" y="267005"/>
                    <a:pt x="243839" y="274320"/>
                    <a:pt x="215798" y="286512"/>
                  </a:cubicBezTo>
                  <a:cubicBezTo>
                    <a:pt x="187757" y="298704"/>
                    <a:pt x="117043" y="332841"/>
                    <a:pt x="91440" y="330403"/>
                  </a:cubicBezTo>
                  <a:cubicBezTo>
                    <a:pt x="65837" y="327965"/>
                    <a:pt x="70714" y="286512"/>
                    <a:pt x="62179" y="271881"/>
                  </a:cubicBezTo>
                  <a:cubicBezTo>
                    <a:pt x="53645" y="257251"/>
                    <a:pt x="49987" y="262127"/>
                    <a:pt x="40233" y="242620"/>
                  </a:cubicBezTo>
                  <a:cubicBezTo>
                    <a:pt x="30479" y="223113"/>
                    <a:pt x="7315" y="175564"/>
                    <a:pt x="3657" y="154838"/>
                  </a:cubicBezTo>
                  <a:cubicBezTo>
                    <a:pt x="0" y="134112"/>
                    <a:pt x="8534" y="113385"/>
                    <a:pt x="25603" y="89001"/>
                  </a:cubicBezTo>
                  <a:close/>
                </a:path>
              </a:pathLst>
            </a:custGeom>
            <a:solidFill>
              <a:schemeClr val="accent3">
                <a:lumMod val="75000"/>
                <a:alpha val="57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eaLnBrk="1" fontAlgn="auto" hangingPunct="1">
                <a:spcBef>
                  <a:spcPts val="0"/>
                </a:spcBef>
                <a:spcAft>
                  <a:spcPts val="0"/>
                </a:spcAft>
                <a:defRPr/>
              </a:pPr>
              <a:endParaRPr lang="fa-IR"/>
            </a:p>
          </p:txBody>
        </p:sp>
        <p:sp>
          <p:nvSpPr>
            <p:cNvPr id="21" name="Oval 20"/>
            <p:cNvSpPr/>
            <p:nvPr/>
          </p:nvSpPr>
          <p:spPr>
            <a:xfrm>
              <a:off x="2223808" y="4127185"/>
              <a:ext cx="72281" cy="7590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eaLnBrk="1" fontAlgn="auto" hangingPunct="1">
                <a:spcBef>
                  <a:spcPts val="0"/>
                </a:spcBef>
                <a:spcAft>
                  <a:spcPts val="0"/>
                </a:spcAft>
                <a:defRPr/>
              </a:pPr>
              <a:endParaRPr lang="fa-IR"/>
            </a:p>
          </p:txBody>
        </p:sp>
        <p:sp>
          <p:nvSpPr>
            <p:cNvPr id="22" name="Oval 21"/>
            <p:cNvSpPr/>
            <p:nvPr/>
          </p:nvSpPr>
          <p:spPr>
            <a:xfrm>
              <a:off x="2414838" y="3937426"/>
              <a:ext cx="139397" cy="1366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eaLnBrk="1" fontAlgn="auto" hangingPunct="1">
                <a:spcBef>
                  <a:spcPts val="0"/>
                </a:spcBef>
                <a:spcAft>
                  <a:spcPts val="0"/>
                </a:spcAft>
                <a:defRPr/>
              </a:pPr>
              <a:endParaRPr lang="fa-IR"/>
            </a:p>
          </p:txBody>
        </p:sp>
        <p:sp>
          <p:nvSpPr>
            <p:cNvPr id="23" name="Oval 22"/>
            <p:cNvSpPr/>
            <p:nvPr/>
          </p:nvSpPr>
          <p:spPr>
            <a:xfrm>
              <a:off x="2915641" y="4506700"/>
              <a:ext cx="72281" cy="7590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eaLnBrk="1" fontAlgn="auto" hangingPunct="1">
                <a:spcBef>
                  <a:spcPts val="0"/>
                </a:spcBef>
                <a:spcAft>
                  <a:spcPts val="0"/>
                </a:spcAft>
                <a:defRPr/>
              </a:pPr>
              <a:endParaRPr lang="fa-IR"/>
            </a:p>
          </p:txBody>
        </p:sp>
        <p:sp>
          <p:nvSpPr>
            <p:cNvPr id="24" name="Oval 23"/>
            <p:cNvSpPr/>
            <p:nvPr/>
          </p:nvSpPr>
          <p:spPr>
            <a:xfrm>
              <a:off x="2409674" y="2943099"/>
              <a:ext cx="144562" cy="14421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eaLnBrk="1" fontAlgn="auto" hangingPunct="1">
                <a:spcBef>
                  <a:spcPts val="0"/>
                </a:spcBef>
                <a:spcAft>
                  <a:spcPts val="0"/>
                </a:spcAft>
                <a:defRPr/>
              </a:pPr>
              <a:endParaRPr lang="fa-IR"/>
            </a:p>
          </p:txBody>
        </p:sp>
        <p:sp>
          <p:nvSpPr>
            <p:cNvPr id="25" name="Freeform 24"/>
            <p:cNvSpPr/>
            <p:nvPr/>
          </p:nvSpPr>
          <p:spPr>
            <a:xfrm>
              <a:off x="1604257" y="1743832"/>
              <a:ext cx="521458" cy="4493456"/>
            </a:xfrm>
            <a:custGeom>
              <a:avLst/>
              <a:gdLst>
                <a:gd name="connsiteX0" fmla="*/ 206990 w 575480"/>
                <a:gd name="connsiteY0" fmla="*/ 0 h 4490113"/>
                <a:gd name="connsiteX1" fmla="*/ 234285 w 575480"/>
                <a:gd name="connsiteY1" fmla="*/ 68239 h 4490113"/>
                <a:gd name="connsiteX2" fmla="*/ 302524 w 575480"/>
                <a:gd name="connsiteY2" fmla="*/ 163773 h 4490113"/>
                <a:gd name="connsiteX3" fmla="*/ 193342 w 575480"/>
                <a:gd name="connsiteY3" fmla="*/ 300250 h 4490113"/>
                <a:gd name="connsiteX4" fmla="*/ 166047 w 575480"/>
                <a:gd name="connsiteY4" fmla="*/ 464024 h 4490113"/>
                <a:gd name="connsiteX5" fmla="*/ 152399 w 575480"/>
                <a:gd name="connsiteY5" fmla="*/ 655092 h 4490113"/>
                <a:gd name="connsiteX6" fmla="*/ 138751 w 575480"/>
                <a:gd name="connsiteY6" fmla="*/ 709683 h 4490113"/>
                <a:gd name="connsiteX7" fmla="*/ 84160 w 575480"/>
                <a:gd name="connsiteY7" fmla="*/ 777922 h 4490113"/>
                <a:gd name="connsiteX8" fmla="*/ 111456 w 575480"/>
                <a:gd name="connsiteY8" fmla="*/ 928047 h 4490113"/>
                <a:gd name="connsiteX9" fmla="*/ 179694 w 575480"/>
                <a:gd name="connsiteY9" fmla="*/ 1160059 h 4490113"/>
                <a:gd name="connsiteX10" fmla="*/ 179694 w 575480"/>
                <a:gd name="connsiteY10" fmla="*/ 1201003 h 4490113"/>
                <a:gd name="connsiteX11" fmla="*/ 97808 w 575480"/>
                <a:gd name="connsiteY11" fmla="*/ 1378424 h 4490113"/>
                <a:gd name="connsiteX12" fmla="*/ 97808 w 575480"/>
                <a:gd name="connsiteY12" fmla="*/ 1555844 h 4490113"/>
                <a:gd name="connsiteX13" fmla="*/ 56865 w 575480"/>
                <a:gd name="connsiteY13" fmla="*/ 1733265 h 4490113"/>
                <a:gd name="connsiteX14" fmla="*/ 2274 w 575480"/>
                <a:gd name="connsiteY14" fmla="*/ 1951630 h 4490113"/>
                <a:gd name="connsiteX15" fmla="*/ 70512 w 575480"/>
                <a:gd name="connsiteY15" fmla="*/ 2169994 h 4490113"/>
                <a:gd name="connsiteX16" fmla="*/ 84160 w 575480"/>
                <a:gd name="connsiteY16" fmla="*/ 2415653 h 4490113"/>
                <a:gd name="connsiteX17" fmla="*/ 138751 w 575480"/>
                <a:gd name="connsiteY17" fmla="*/ 2838734 h 4490113"/>
                <a:gd name="connsiteX18" fmla="*/ 261581 w 575480"/>
                <a:gd name="connsiteY18" fmla="*/ 3002507 h 4490113"/>
                <a:gd name="connsiteX19" fmla="*/ 425354 w 575480"/>
                <a:gd name="connsiteY19" fmla="*/ 3179928 h 4490113"/>
                <a:gd name="connsiteX20" fmla="*/ 548184 w 575480"/>
                <a:gd name="connsiteY20" fmla="*/ 3275462 h 4490113"/>
                <a:gd name="connsiteX21" fmla="*/ 575480 w 575480"/>
                <a:gd name="connsiteY21" fmla="*/ 3493827 h 4490113"/>
                <a:gd name="connsiteX22" fmla="*/ 548184 w 575480"/>
                <a:gd name="connsiteY22" fmla="*/ 3562065 h 4490113"/>
                <a:gd name="connsiteX23" fmla="*/ 425354 w 575480"/>
                <a:gd name="connsiteY23" fmla="*/ 3739486 h 4490113"/>
                <a:gd name="connsiteX24" fmla="*/ 384411 w 575480"/>
                <a:gd name="connsiteY24" fmla="*/ 3985146 h 4490113"/>
                <a:gd name="connsiteX25" fmla="*/ 343468 w 575480"/>
                <a:gd name="connsiteY25" fmla="*/ 4094328 h 4490113"/>
                <a:gd name="connsiteX26" fmla="*/ 357115 w 575480"/>
                <a:gd name="connsiteY26" fmla="*/ 4490113 h 449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75480" h="4490113">
                  <a:moveTo>
                    <a:pt x="206990" y="0"/>
                  </a:moveTo>
                  <a:cubicBezTo>
                    <a:pt x="212676" y="20472"/>
                    <a:pt x="218363" y="40944"/>
                    <a:pt x="234285" y="68239"/>
                  </a:cubicBezTo>
                  <a:cubicBezTo>
                    <a:pt x="250207" y="95534"/>
                    <a:pt x="309348" y="125105"/>
                    <a:pt x="302524" y="163773"/>
                  </a:cubicBezTo>
                  <a:cubicBezTo>
                    <a:pt x="295700" y="202441"/>
                    <a:pt x="216088" y="250208"/>
                    <a:pt x="193342" y="300250"/>
                  </a:cubicBezTo>
                  <a:cubicBezTo>
                    <a:pt x="170596" y="350292"/>
                    <a:pt x="172871" y="404884"/>
                    <a:pt x="166047" y="464024"/>
                  </a:cubicBezTo>
                  <a:cubicBezTo>
                    <a:pt x="159223" y="523164"/>
                    <a:pt x="156948" y="614149"/>
                    <a:pt x="152399" y="655092"/>
                  </a:cubicBezTo>
                  <a:cubicBezTo>
                    <a:pt x="147850" y="696035"/>
                    <a:pt x="150124" y="689211"/>
                    <a:pt x="138751" y="709683"/>
                  </a:cubicBezTo>
                  <a:cubicBezTo>
                    <a:pt x="127378" y="730155"/>
                    <a:pt x="88709" y="741528"/>
                    <a:pt x="84160" y="777922"/>
                  </a:cubicBezTo>
                  <a:cubicBezTo>
                    <a:pt x="79611" y="814316"/>
                    <a:pt x="95534" y="864358"/>
                    <a:pt x="111456" y="928047"/>
                  </a:cubicBezTo>
                  <a:cubicBezTo>
                    <a:pt x="127378" y="991737"/>
                    <a:pt x="168321" y="1114566"/>
                    <a:pt x="179694" y="1160059"/>
                  </a:cubicBezTo>
                  <a:cubicBezTo>
                    <a:pt x="191067" y="1205552"/>
                    <a:pt x="193342" y="1164609"/>
                    <a:pt x="179694" y="1201003"/>
                  </a:cubicBezTo>
                  <a:cubicBezTo>
                    <a:pt x="166046" y="1237397"/>
                    <a:pt x="111456" y="1319284"/>
                    <a:pt x="97808" y="1378424"/>
                  </a:cubicBezTo>
                  <a:cubicBezTo>
                    <a:pt x="84160" y="1437564"/>
                    <a:pt x="104632" y="1496704"/>
                    <a:pt x="97808" y="1555844"/>
                  </a:cubicBezTo>
                  <a:cubicBezTo>
                    <a:pt x="90984" y="1614984"/>
                    <a:pt x="72787" y="1667301"/>
                    <a:pt x="56865" y="1733265"/>
                  </a:cubicBezTo>
                  <a:cubicBezTo>
                    <a:pt x="40943" y="1799229"/>
                    <a:pt x="0" y="1878842"/>
                    <a:pt x="2274" y="1951630"/>
                  </a:cubicBezTo>
                  <a:cubicBezTo>
                    <a:pt x="4548" y="2024418"/>
                    <a:pt x="56864" y="2092657"/>
                    <a:pt x="70512" y="2169994"/>
                  </a:cubicBezTo>
                  <a:cubicBezTo>
                    <a:pt x="84160" y="2247331"/>
                    <a:pt x="72787" y="2304196"/>
                    <a:pt x="84160" y="2415653"/>
                  </a:cubicBezTo>
                  <a:cubicBezTo>
                    <a:pt x="95533" y="2527110"/>
                    <a:pt x="109181" y="2740925"/>
                    <a:pt x="138751" y="2838734"/>
                  </a:cubicBezTo>
                  <a:cubicBezTo>
                    <a:pt x="168321" y="2936543"/>
                    <a:pt x="213814" y="2945641"/>
                    <a:pt x="261581" y="3002507"/>
                  </a:cubicBezTo>
                  <a:cubicBezTo>
                    <a:pt x="309348" y="3059373"/>
                    <a:pt x="377587" y="3134435"/>
                    <a:pt x="425354" y="3179928"/>
                  </a:cubicBezTo>
                  <a:cubicBezTo>
                    <a:pt x="473121" y="3225421"/>
                    <a:pt x="523163" y="3223146"/>
                    <a:pt x="548184" y="3275462"/>
                  </a:cubicBezTo>
                  <a:cubicBezTo>
                    <a:pt x="573205" y="3327778"/>
                    <a:pt x="575480" y="3446060"/>
                    <a:pt x="575480" y="3493827"/>
                  </a:cubicBezTo>
                  <a:cubicBezTo>
                    <a:pt x="575480" y="3541594"/>
                    <a:pt x="573205" y="3521122"/>
                    <a:pt x="548184" y="3562065"/>
                  </a:cubicBezTo>
                  <a:cubicBezTo>
                    <a:pt x="523163" y="3603008"/>
                    <a:pt x="452649" y="3668973"/>
                    <a:pt x="425354" y="3739486"/>
                  </a:cubicBezTo>
                  <a:cubicBezTo>
                    <a:pt x="398059" y="3809999"/>
                    <a:pt x="398059" y="3926006"/>
                    <a:pt x="384411" y="3985146"/>
                  </a:cubicBezTo>
                  <a:cubicBezTo>
                    <a:pt x="370763" y="4044286"/>
                    <a:pt x="348017" y="4010167"/>
                    <a:pt x="343468" y="4094328"/>
                  </a:cubicBezTo>
                  <a:cubicBezTo>
                    <a:pt x="338919" y="4178489"/>
                    <a:pt x="382136" y="4378656"/>
                    <a:pt x="357115" y="4490113"/>
                  </a:cubicBezTo>
                </a:path>
              </a:pathLst>
            </a:custGeom>
            <a:ln w="57150">
              <a:solidFill>
                <a:schemeClr val="tx1"/>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1" anchor="ctr"/>
            <a:lstStyle/>
            <a:p>
              <a:pPr algn="ctr" eaLnBrk="1" fontAlgn="auto" hangingPunct="1">
                <a:spcBef>
                  <a:spcPts val="0"/>
                </a:spcBef>
                <a:spcAft>
                  <a:spcPts val="0"/>
                </a:spcAft>
                <a:defRPr/>
              </a:pPr>
              <a:endParaRPr lang="fa-IR"/>
            </a:p>
          </p:txBody>
        </p:sp>
        <p:sp>
          <p:nvSpPr>
            <p:cNvPr id="26" name="Oval 25"/>
            <p:cNvSpPr/>
            <p:nvPr/>
          </p:nvSpPr>
          <p:spPr>
            <a:xfrm>
              <a:off x="1908871" y="3717309"/>
              <a:ext cx="72281" cy="6831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eaLnBrk="1" fontAlgn="auto" hangingPunct="1">
                <a:spcBef>
                  <a:spcPts val="0"/>
                </a:spcBef>
                <a:spcAft>
                  <a:spcPts val="0"/>
                </a:spcAft>
                <a:defRPr/>
              </a:pPr>
              <a:endParaRPr lang="fa-IR"/>
            </a:p>
          </p:txBody>
        </p:sp>
        <p:sp>
          <p:nvSpPr>
            <p:cNvPr id="27" name="Oval 26"/>
            <p:cNvSpPr/>
            <p:nvPr/>
          </p:nvSpPr>
          <p:spPr>
            <a:xfrm>
              <a:off x="2125714" y="3573091"/>
              <a:ext cx="72281" cy="7590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eaLnBrk="1" fontAlgn="auto" hangingPunct="1">
                <a:spcBef>
                  <a:spcPts val="0"/>
                </a:spcBef>
                <a:spcAft>
                  <a:spcPts val="0"/>
                </a:spcAft>
                <a:defRPr/>
              </a:pPr>
              <a:endParaRPr lang="fa-IR"/>
            </a:p>
          </p:txBody>
        </p:sp>
        <p:sp>
          <p:nvSpPr>
            <p:cNvPr id="28" name="Oval 27"/>
            <p:cNvSpPr/>
            <p:nvPr/>
          </p:nvSpPr>
          <p:spPr>
            <a:xfrm>
              <a:off x="2053433" y="3428878"/>
              <a:ext cx="72281" cy="7590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eaLnBrk="1" fontAlgn="auto" hangingPunct="1">
                <a:spcBef>
                  <a:spcPts val="0"/>
                </a:spcBef>
                <a:spcAft>
                  <a:spcPts val="0"/>
                </a:spcAft>
                <a:defRPr/>
              </a:pPr>
              <a:endParaRPr lang="fa-IR"/>
            </a:p>
          </p:txBody>
        </p:sp>
        <p:sp>
          <p:nvSpPr>
            <p:cNvPr id="29" name="Oval 28"/>
            <p:cNvSpPr/>
            <p:nvPr/>
          </p:nvSpPr>
          <p:spPr>
            <a:xfrm>
              <a:off x="2197995" y="3352975"/>
              <a:ext cx="72281" cy="7590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eaLnBrk="1" fontAlgn="auto" hangingPunct="1">
                <a:spcBef>
                  <a:spcPts val="0"/>
                </a:spcBef>
                <a:spcAft>
                  <a:spcPts val="0"/>
                </a:spcAft>
                <a:defRPr/>
              </a:pPr>
              <a:endParaRPr lang="fa-IR"/>
            </a:p>
          </p:txBody>
        </p:sp>
      </p:grpSp>
      <p:pic>
        <p:nvPicPr>
          <p:cNvPr id="30727" name="Picture 2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08638" y="2767013"/>
            <a:ext cx="1477962"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Rectangle 30"/>
          <p:cNvSpPr/>
          <p:nvPr/>
        </p:nvSpPr>
        <p:spPr>
          <a:xfrm rot="16200000">
            <a:off x="2005941" y="4306396"/>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2" name="TextBox 31"/>
          <p:cNvSpPr txBox="1"/>
          <p:nvPr/>
        </p:nvSpPr>
        <p:spPr>
          <a:xfrm>
            <a:off x="114300" y="6296025"/>
            <a:ext cx="44196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تحلیل و ارزیابی اطلاعات به روش</a:t>
            </a:r>
            <a:r>
              <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SWOT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0" y="0"/>
            <a:ext cx="91440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aphicFrame>
        <p:nvGraphicFramePr>
          <p:cNvPr id="2" name="Table 1"/>
          <p:cNvGraphicFramePr>
            <a:graphicFrameLocks noGrp="1"/>
          </p:cNvGraphicFramePr>
          <p:nvPr/>
        </p:nvGraphicFramePr>
        <p:xfrm>
          <a:off x="217684" y="553471"/>
          <a:ext cx="8708633" cy="5486254"/>
        </p:xfrm>
        <a:graphic>
          <a:graphicData uri="http://schemas.openxmlformats.org/drawingml/2006/table">
            <a:tbl>
              <a:tblPr firstRow="1" bandRow="1">
                <a:tableStyleId>{5940675A-B579-460E-94D1-54222C63F5DA}</a:tableStyleId>
              </a:tblPr>
              <a:tblGrid>
                <a:gridCol w="1587511"/>
                <a:gridCol w="1768941"/>
                <a:gridCol w="1905013"/>
                <a:gridCol w="1768941"/>
                <a:gridCol w="1171375"/>
                <a:gridCol w="506852"/>
              </a:tblGrid>
              <a:tr h="2775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200" b="0" dirty="0">
                          <a:cs typeface="B Homa" pitchFamily="2" charset="-78"/>
                        </a:rPr>
                        <a:t>تهدیدها</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algn="ctr"/>
                      <a:r>
                        <a:rPr lang="fa-IR" sz="1200" b="0" dirty="0">
                          <a:cs typeface="B Homa" pitchFamily="2" charset="-78"/>
                        </a:rPr>
                        <a:t>فرصت ها</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algn="ctr"/>
                      <a:r>
                        <a:rPr lang="fa-IR" sz="1200" b="0" dirty="0">
                          <a:cs typeface="B Homa" pitchFamily="2" charset="-78"/>
                        </a:rPr>
                        <a:t>نقاط</a:t>
                      </a:r>
                      <a:r>
                        <a:rPr lang="fa-IR" sz="1200" b="0" baseline="0" dirty="0">
                          <a:cs typeface="B Homa" pitchFamily="2" charset="-78"/>
                        </a:rPr>
                        <a:t> ضعف</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algn="ctr"/>
                      <a:r>
                        <a:rPr lang="fa-IR" sz="1200" b="0" dirty="0">
                          <a:cs typeface="B Homa" pitchFamily="2" charset="-78"/>
                        </a:rPr>
                        <a:t>نقاط</a:t>
                      </a:r>
                      <a:r>
                        <a:rPr lang="fa-IR" sz="1200" b="0" baseline="0" dirty="0">
                          <a:cs typeface="B Homa" pitchFamily="2" charset="-78"/>
                        </a:rPr>
                        <a:t> قوت</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235" rtl="0" eaLnBrk="1" fontAlgn="auto" latinLnBrk="0" hangingPunct="1">
                        <a:lnSpc>
                          <a:spcPct val="100000"/>
                        </a:lnSpc>
                        <a:spcBef>
                          <a:spcPts val="0"/>
                        </a:spcBef>
                        <a:spcAft>
                          <a:spcPts val="0"/>
                        </a:spcAft>
                        <a:buClrTx/>
                        <a:buSzTx/>
                        <a:buFontTx/>
                        <a:buNone/>
                        <a:tabLst/>
                        <a:defRPr/>
                      </a:pPr>
                      <a:r>
                        <a:rPr lang="fa-IR" sz="1200" b="0" dirty="0">
                          <a:cs typeface="B Homa" pitchFamily="2" charset="-78"/>
                        </a:rPr>
                        <a:t>اهداف</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235" rtl="0" eaLnBrk="1" fontAlgn="auto" latinLnBrk="0" hangingPunct="1">
                        <a:lnSpc>
                          <a:spcPct val="100000"/>
                        </a:lnSpc>
                        <a:spcBef>
                          <a:spcPts val="0"/>
                        </a:spcBef>
                        <a:spcAft>
                          <a:spcPts val="0"/>
                        </a:spcAft>
                        <a:buClrTx/>
                        <a:buSzTx/>
                        <a:buFontTx/>
                        <a:buNone/>
                        <a:tabLst/>
                        <a:defRPr/>
                      </a:pPr>
                      <a:endParaRPr lang="en-US" sz="1400" b="0" dirty="0">
                        <a:cs typeface="B Homa" pitchFamily="2" charset="-78"/>
                      </a:endParaRPr>
                    </a:p>
                  </a:txBody>
                  <a:tcPr marL="99060" marR="99060" marT="28575" marB="28575">
                    <a:solidFill>
                      <a:schemeClr val="accent6">
                        <a:lumMod val="60000"/>
                        <a:lumOff val="40000"/>
                      </a:schemeClr>
                    </a:solidFill>
                  </a:tcPr>
                </a:tc>
              </a:tr>
              <a:tr h="1329317">
                <a:tc>
                  <a:txBody>
                    <a:bodyPr/>
                    <a:lstStyle/>
                    <a:p>
                      <a:pPr algn="just" rtl="1"/>
                      <a:r>
                        <a:rPr lang="fa-IR" sz="1000" b="1" dirty="0">
                          <a:cs typeface="B Mitra" pitchFamily="2" charset="-78"/>
                        </a:rPr>
                        <a:t>1- آسیب پذیری بالای بافت به علت کیفیت نامطلوب ساختمان های مسکونی</a:t>
                      </a: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000" b="1" dirty="0">
                          <a:cs typeface="B Mitra" pitchFamily="2" charset="-78"/>
                        </a:rPr>
                        <a:t>1- امکان پررنگ نمودن نقش امامزاده ها با نوسازی بافت ها و خدمات دهی مطلوب در اطراف امامزاده ها</a:t>
                      </a:r>
                    </a:p>
                    <a:p>
                      <a:pPr algn="just" rtl="1"/>
                      <a:endParaRPr lang="en-US" sz="1000" b="1" dirty="0">
                        <a:cs typeface="B Mitra" pitchFamily="2" charset="-78"/>
                      </a:endParaRP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000" b="1" dirty="0">
                          <a:cs typeface="B Mitra" pitchFamily="2" charset="-78"/>
                        </a:rPr>
                        <a:t>1- </a:t>
                      </a:r>
                      <a:r>
                        <a:rPr lang="fa-IR" sz="1000" b="1" baseline="0" dirty="0">
                          <a:cs typeface="B Mitra" pitchFamily="2" charset="-78"/>
                        </a:rPr>
                        <a:t> کم رنگ شدن نقش امامزاده ها در محله</a:t>
                      </a:r>
                    </a:p>
                    <a:p>
                      <a:pPr algn="just" rtl="1">
                        <a:lnSpc>
                          <a:spcPct val="100000"/>
                        </a:lnSpc>
                      </a:pPr>
                      <a:endParaRPr lang="en-US" sz="1000" b="1" dirty="0">
                        <a:cs typeface="B Mitra" pitchFamily="2" charset="-78"/>
                      </a:endParaRP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1000" b="1" dirty="0">
                          <a:cs typeface="B Mitra" pitchFamily="2" charset="-78"/>
                        </a:rPr>
                        <a:t>1- وجود امامزاده ها و</a:t>
                      </a:r>
                      <a:r>
                        <a:rPr lang="fa-IR" sz="1000" b="1" baseline="0" dirty="0">
                          <a:cs typeface="B Mitra" pitchFamily="2" charset="-78"/>
                        </a:rPr>
                        <a:t> </a:t>
                      </a:r>
                      <a:r>
                        <a:rPr lang="fa-IR" sz="1000" b="1" dirty="0">
                          <a:cs typeface="B Mitra" pitchFamily="2" charset="-78"/>
                        </a:rPr>
                        <a:t>ده</a:t>
                      </a:r>
                      <a:r>
                        <a:rPr lang="fa-IR" sz="1000" b="1" baseline="0" dirty="0">
                          <a:cs typeface="B Mitra" pitchFamily="2" charset="-78"/>
                        </a:rPr>
                        <a:t> فرحزاد با قدمت تاریخی</a:t>
                      </a:r>
                    </a:p>
                    <a:p>
                      <a:pPr marL="0" marR="0" indent="0" algn="just" defTabSz="914400" rtl="1" eaLnBrk="1" fontAlgn="auto" latinLnBrk="0" hangingPunct="1">
                        <a:lnSpc>
                          <a:spcPct val="100000"/>
                        </a:lnSpc>
                        <a:spcBef>
                          <a:spcPts val="0"/>
                        </a:spcBef>
                        <a:spcAft>
                          <a:spcPts val="0"/>
                        </a:spcAft>
                        <a:buClrTx/>
                        <a:buSzTx/>
                        <a:buFontTx/>
                        <a:buNone/>
                        <a:tabLst/>
                        <a:defRPr/>
                      </a:pPr>
                      <a:endParaRPr lang="en-US" sz="1000" b="1" dirty="0">
                        <a:cs typeface="B Mitra" pitchFamily="2" charset="-78"/>
                      </a:endParaRPr>
                    </a:p>
                  </a:txBody>
                  <a:tcPr marL="99060" marR="99060" marT="28575" marB="28575"/>
                </a:tc>
                <a:tc rowSpan="4">
                  <a:txBody>
                    <a:bodyPr/>
                    <a:lstStyle/>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en-US"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en-US"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en-US"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en-US"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en-US"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en-US"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en-US"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en-US"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en-US"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en-US"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en-US"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en-US"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en-US"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r>
                        <a:rPr lang="fa-IR" sz="1500" b="1" dirty="0">
                          <a:cs typeface="B Homa" pitchFamily="2" charset="-78"/>
                        </a:rPr>
                        <a:t>4- بازیابی</a:t>
                      </a:r>
                      <a:r>
                        <a:rPr lang="fa-IR" sz="1500" b="1" baseline="0" dirty="0">
                          <a:cs typeface="B Homa" pitchFamily="2" charset="-78"/>
                        </a:rPr>
                        <a:t> هویتی</a:t>
                      </a:r>
                      <a:endParaRPr lang="en-US" sz="1500" b="1"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1"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1" dirty="0">
                        <a:cs typeface="B Homa" pitchFamily="2" charset="-78"/>
                      </a:endParaRPr>
                    </a:p>
                  </a:txBody>
                  <a:tcPr marL="99060" marR="99060" marT="28575" marB="28575"/>
                </a:tc>
                <a:tc row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600" b="1" dirty="0">
                          <a:cs typeface="B Nazanin" pitchFamily="2" charset="-78"/>
                        </a:rPr>
                        <a:t>بعد عملکردی</a:t>
                      </a:r>
                    </a:p>
                  </a:txBody>
                  <a:tcPr marL="99060" marR="99060" marT="28575" marB="28575" vert="vert270"/>
                </a:tc>
              </a:tr>
              <a:tr h="1371581">
                <a:tc rowSpan="3">
                  <a:txBody>
                    <a:bodyPr/>
                    <a:lstStyle/>
                    <a:p>
                      <a:pPr algn="just" rtl="1"/>
                      <a:r>
                        <a:rPr lang="fa-IR" sz="1000" b="1" dirty="0">
                          <a:cs typeface="B Mitra" pitchFamily="2" charset="-78"/>
                        </a:rPr>
                        <a:t>3- نابودی تدریجی طبیعت محله و منظر آن ، مخصوصا حاشیه رود بدلیل معضلات ناشی از حاشیه نشینان و تجمع معتادان</a:t>
                      </a:r>
                      <a:r>
                        <a:rPr lang="fa-IR" sz="1000" b="1" baseline="0" dirty="0">
                          <a:cs typeface="B Mitra" pitchFamily="2" charset="-78"/>
                        </a:rPr>
                        <a:t> در آنجا</a:t>
                      </a:r>
                    </a:p>
                  </a:txBody>
                  <a:tcPr marL="99060" marR="99060" marT="28575" marB="28575"/>
                </a:tc>
                <a:tc>
                  <a:txBody>
                    <a:bodyPr/>
                    <a:lstStyle/>
                    <a:p>
                      <a:pPr algn="just" rtl="1"/>
                      <a:r>
                        <a:rPr lang="fa-IR" sz="1000" b="1" dirty="0">
                          <a:cs typeface="B Mitra" pitchFamily="2" charset="-78"/>
                        </a:rPr>
                        <a:t>- امکان ایجاد الگوهای باغ مسکونی  و نوسازی و تجمیع مساکن ریز دانه</a:t>
                      </a:r>
                    </a:p>
                  </a:txBody>
                  <a:tcPr marL="99060" marR="99060" marT="28575" marB="28575"/>
                </a:tc>
                <a:tc>
                  <a:txBody>
                    <a:bodyPr/>
                    <a:lstStyle/>
                    <a:p>
                      <a:pPr algn="just" rtl="1"/>
                      <a:r>
                        <a:rPr lang="fa-IR" sz="1000" b="1" dirty="0">
                          <a:cs typeface="B Mitra" pitchFamily="2" charset="-78"/>
                        </a:rPr>
                        <a:t>2- </a:t>
                      </a:r>
                      <a:r>
                        <a:rPr lang="fa-IR" sz="1000" b="1" baseline="0" dirty="0">
                          <a:cs typeface="B Mitra" pitchFamily="2" charset="-78"/>
                        </a:rPr>
                        <a:t>وجود سروصدا و آلودگی های بصری و صوتی در فضاهای باز اصلی( عدم آسایش محیطی)</a:t>
                      </a:r>
                    </a:p>
                  </a:txBody>
                  <a:tcPr marL="99060" marR="99060" marT="28575" marB="28575"/>
                </a:tc>
                <a:tc>
                  <a:txBody>
                    <a:bodyPr/>
                    <a:lstStyle/>
                    <a:p>
                      <a:pPr algn="just" rtl="1"/>
                      <a:r>
                        <a:rPr lang="fa-IR" sz="1000" b="1" baseline="0" dirty="0">
                          <a:cs typeface="B Mitra" pitchFamily="2" charset="-78"/>
                        </a:rPr>
                        <a:t>2- وجود طبیعت خاص محله و رود دره</a:t>
                      </a: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r>
              <a:tr h="1253928">
                <a:tc vMerge="1">
                  <a:txBody>
                    <a:bodyPr/>
                    <a:lstStyle/>
                    <a:p>
                      <a:pPr algn="just" rtl="1"/>
                      <a:endParaRPr lang="en-US" sz="1800" dirty="0">
                        <a:cs typeface="B Homa" pitchFamily="2" charset="-78"/>
                      </a:endParaRPr>
                    </a:p>
                  </a:txBody>
                  <a:tcPr marL="156020" marR="156020" marT="60008" marB="60008"/>
                </a:tc>
                <a:tc rowSpan="2">
                  <a:txBody>
                    <a:bodyPr/>
                    <a:lstStyle/>
                    <a:p>
                      <a:pPr algn="just" rtl="1"/>
                      <a:r>
                        <a:rPr lang="fa-IR" sz="1000" b="1" dirty="0">
                          <a:cs typeface="B Mitra" pitchFamily="2" charset="-78"/>
                        </a:rPr>
                        <a:t>3- امکان ایجاد فضاهای تفریحی در حاشیه رود</a:t>
                      </a:r>
                      <a:endParaRPr lang="en-US" sz="1000" b="1" dirty="0">
                        <a:cs typeface="B Mitra" pitchFamily="2" charset="-78"/>
                      </a:endParaRPr>
                    </a:p>
                  </a:txBody>
                  <a:tcPr marL="99060" marR="99060" marT="28575" marB="28575"/>
                </a:tc>
                <a:tc rowSpan="2">
                  <a:txBody>
                    <a:bodyPr/>
                    <a:lstStyle/>
                    <a:p>
                      <a:pPr algn="just" rtl="1"/>
                      <a:r>
                        <a:rPr lang="fa-IR" sz="1000" b="1" baseline="0" dirty="0">
                          <a:cs typeface="B Mitra" pitchFamily="2" charset="-78"/>
                        </a:rPr>
                        <a:t>3- مخدوش شدن نام و خاطره ده فرحزاد با وجود ساخت و ساز های بی کیفیت و ورود مهاجرین</a:t>
                      </a:r>
                      <a:endParaRPr lang="en-US" sz="1000" b="1" dirty="0">
                        <a:cs typeface="B Mitra" pitchFamily="2" charset="-78"/>
                      </a:endParaRP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000" b="1" baseline="0" dirty="0">
                          <a:cs typeface="B Mitra" pitchFamily="2" charset="-78"/>
                        </a:rPr>
                        <a:t>3- الگوی ارگانیک بافت</a:t>
                      </a:r>
                    </a:p>
                    <a:p>
                      <a:pPr algn="just" rtl="1"/>
                      <a:endParaRPr lang="en-US" sz="1000" b="1" dirty="0">
                        <a:cs typeface="B Mitr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r>
              <a:tr h="1253928">
                <a:tc vMerge="1">
                  <a:txBody>
                    <a:bodyPr/>
                    <a:lstStyle/>
                    <a:p>
                      <a:pPr algn="just" rtl="1"/>
                      <a:endParaRPr lang="en-US" sz="1800" b="0" dirty="0">
                        <a:cs typeface="B Homa" pitchFamily="2" charset="-78"/>
                      </a:endParaRPr>
                    </a:p>
                  </a:txBody>
                  <a:tcPr marL="156020" marR="156020" marT="60008" marB="60008"/>
                </a:tc>
                <a:tc vMerge="1">
                  <a:txBody>
                    <a:bodyPr/>
                    <a:lstStyle/>
                    <a:p>
                      <a:pPr algn="just" rtl="1"/>
                      <a:endParaRPr lang="en-US" sz="1800" dirty="0">
                        <a:cs typeface="B Homa" pitchFamily="2" charset="-78"/>
                      </a:endParaRPr>
                    </a:p>
                  </a:txBody>
                  <a:tcPr marL="156020" marR="156020" marT="60008" marB="60008"/>
                </a:tc>
                <a:tc vMerge="1">
                  <a:txBody>
                    <a:bodyPr/>
                    <a:lstStyle/>
                    <a:p>
                      <a:pPr algn="just" rtl="1"/>
                      <a:endParaRPr lang="en-US" sz="1800" dirty="0">
                        <a:cs typeface="B Homa" pitchFamily="2" charset="-78"/>
                      </a:endParaRPr>
                    </a:p>
                  </a:txBody>
                  <a:tcPr marL="156020" marR="156020" marT="60008" marB="60008"/>
                </a:tc>
                <a:tc>
                  <a:txBody>
                    <a:bodyPr/>
                    <a:lstStyle/>
                    <a:p>
                      <a:pPr algn="just" rtl="1"/>
                      <a:r>
                        <a:rPr lang="fa-IR" sz="1000" b="1" baseline="0" dirty="0">
                          <a:cs typeface="B Mitra" pitchFamily="2" charset="-78"/>
                        </a:rPr>
                        <a:t>4- وجود چشم انداز مناسب به شهر و کوهستان</a:t>
                      </a: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2800" b="1" dirty="0">
                        <a:cs typeface="B Nazanin" pitchFamily="2" charset="-78"/>
                      </a:endParaRPr>
                    </a:p>
                  </a:txBody>
                  <a:tcPr marL="156020" marR="156020" marT="60008" marB="60008" vert="vert270"/>
                </a:tc>
              </a:tr>
            </a:tbl>
          </a:graphicData>
        </a:graphic>
      </p:graphicFrame>
      <p:pic>
        <p:nvPicPr>
          <p:cNvPr id="3174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21325" y="5138738"/>
            <a:ext cx="147320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92525" y="1177925"/>
            <a:ext cx="1519238"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0"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83000" y="2638425"/>
            <a:ext cx="1528763" cy="85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1"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7500" y="1268413"/>
            <a:ext cx="1328738"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2"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21325" y="1171575"/>
            <a:ext cx="1673225" cy="94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3" name="Picture 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749925" y="3703638"/>
            <a:ext cx="10160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4"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21325" y="2555875"/>
            <a:ext cx="1673225" cy="94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5" name="Picture 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44475" y="3027363"/>
            <a:ext cx="1519238"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p:nvSpPr>
        <p:spPr>
          <a:xfrm rot="16200000">
            <a:off x="2005941" y="4306396"/>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3" name="TextBox 12"/>
          <p:cNvSpPr txBox="1"/>
          <p:nvPr/>
        </p:nvSpPr>
        <p:spPr>
          <a:xfrm>
            <a:off x="114300" y="6296025"/>
            <a:ext cx="44196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تحلیل و ارزیابی اطلاعات به روش</a:t>
            </a:r>
            <a:r>
              <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SWOT </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0" y="0"/>
            <a:ext cx="91440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aphicFrame>
        <p:nvGraphicFramePr>
          <p:cNvPr id="2" name="Table 1"/>
          <p:cNvGraphicFramePr>
            <a:graphicFrameLocks noGrp="1"/>
          </p:cNvGraphicFramePr>
          <p:nvPr/>
        </p:nvGraphicFramePr>
        <p:xfrm>
          <a:off x="217684" y="265318"/>
          <a:ext cx="8708633" cy="6098744"/>
        </p:xfrm>
        <a:graphic>
          <a:graphicData uri="http://schemas.openxmlformats.org/drawingml/2006/table">
            <a:tbl>
              <a:tblPr firstRow="1" bandRow="1">
                <a:tableStyleId>{5940675A-B579-460E-94D1-54222C63F5DA}</a:tableStyleId>
              </a:tblPr>
              <a:tblGrid>
                <a:gridCol w="1885470"/>
                <a:gridCol w="1470982"/>
                <a:gridCol w="1905013"/>
                <a:gridCol w="1768941"/>
                <a:gridCol w="1171375"/>
                <a:gridCol w="506852"/>
              </a:tblGrid>
              <a:tr h="30200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200" b="0" dirty="0">
                          <a:cs typeface="B Homa" pitchFamily="2" charset="-78"/>
                        </a:rPr>
                        <a:t>تهدیدها</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algn="ctr"/>
                      <a:r>
                        <a:rPr lang="fa-IR" sz="1200" b="0" dirty="0">
                          <a:cs typeface="B Homa" pitchFamily="2" charset="-78"/>
                        </a:rPr>
                        <a:t>فرصت ها</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algn="ctr"/>
                      <a:r>
                        <a:rPr lang="fa-IR" sz="1200" b="0" dirty="0">
                          <a:cs typeface="B Homa" pitchFamily="2" charset="-78"/>
                        </a:rPr>
                        <a:t>نقاط</a:t>
                      </a:r>
                      <a:r>
                        <a:rPr lang="fa-IR" sz="1200" b="0" baseline="0" dirty="0">
                          <a:cs typeface="B Homa" pitchFamily="2" charset="-78"/>
                        </a:rPr>
                        <a:t> ضعف</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algn="ctr"/>
                      <a:r>
                        <a:rPr lang="fa-IR" sz="1200" b="0" dirty="0">
                          <a:cs typeface="B Homa" pitchFamily="2" charset="-78"/>
                        </a:rPr>
                        <a:t>نقاط</a:t>
                      </a:r>
                      <a:r>
                        <a:rPr lang="fa-IR" sz="1200" b="0" baseline="0" dirty="0">
                          <a:cs typeface="B Homa" pitchFamily="2" charset="-78"/>
                        </a:rPr>
                        <a:t> قوت</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235" rtl="0" eaLnBrk="1" fontAlgn="auto" latinLnBrk="0" hangingPunct="1">
                        <a:lnSpc>
                          <a:spcPct val="100000"/>
                        </a:lnSpc>
                        <a:spcBef>
                          <a:spcPts val="0"/>
                        </a:spcBef>
                        <a:spcAft>
                          <a:spcPts val="0"/>
                        </a:spcAft>
                        <a:buClrTx/>
                        <a:buSzTx/>
                        <a:buFontTx/>
                        <a:buNone/>
                        <a:tabLst/>
                        <a:defRPr/>
                      </a:pPr>
                      <a:r>
                        <a:rPr lang="fa-IR" sz="1200" b="0" dirty="0">
                          <a:cs typeface="B Homa" pitchFamily="2" charset="-78"/>
                        </a:rPr>
                        <a:t>اهداف</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235" rtl="0" eaLnBrk="1" fontAlgn="auto" latinLnBrk="0" hangingPunct="1">
                        <a:lnSpc>
                          <a:spcPct val="100000"/>
                        </a:lnSpc>
                        <a:spcBef>
                          <a:spcPts val="0"/>
                        </a:spcBef>
                        <a:spcAft>
                          <a:spcPts val="0"/>
                        </a:spcAft>
                        <a:buClrTx/>
                        <a:buSzTx/>
                        <a:buFontTx/>
                        <a:buNone/>
                        <a:tabLst/>
                        <a:defRPr/>
                      </a:pPr>
                      <a:endParaRPr lang="en-US" sz="1400" b="0" dirty="0">
                        <a:cs typeface="B Homa" pitchFamily="2" charset="-78"/>
                      </a:endParaRPr>
                    </a:p>
                  </a:txBody>
                  <a:tcPr marL="99060" marR="99060" marT="28575" marB="28575">
                    <a:solidFill>
                      <a:schemeClr val="accent6">
                        <a:lumMod val="60000"/>
                        <a:lumOff val="40000"/>
                      </a:schemeClr>
                    </a:solidFill>
                  </a:tcPr>
                </a:tc>
              </a:tr>
              <a:tr h="1782555">
                <a:tc>
                  <a:txBody>
                    <a:bodyPr/>
                    <a:lstStyle/>
                    <a:p>
                      <a:pPr algn="just" rtl="1"/>
                      <a:r>
                        <a:rPr lang="fa-IR" sz="1050" b="1" dirty="0">
                          <a:cs typeface="B Mitra" pitchFamily="2" charset="-78"/>
                        </a:rPr>
                        <a:t>1- عدم امکان امدادرسانی در مواقع بحرانی</a:t>
                      </a: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050" b="1" dirty="0">
                          <a:cs typeface="B Mitra" pitchFamily="2" charset="-78"/>
                        </a:rPr>
                        <a:t>1- امکان ایجاد محورهای طبیعی در محله</a:t>
                      </a:r>
                    </a:p>
                    <a:p>
                      <a:pPr algn="just" rtl="1"/>
                      <a:endParaRPr lang="en-US" sz="1050" b="1" dirty="0">
                        <a:cs typeface="B Mitra" pitchFamily="2" charset="-78"/>
                      </a:endParaRP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050" b="1" baseline="0" dirty="0">
                          <a:cs typeface="B Mitra" pitchFamily="2" charset="-78"/>
                        </a:rPr>
                        <a:t>1- وجود سروصدا و آلودگی های بصری و صوتی در فضاهای باز اصلی( عدم آسایش محیطی)</a:t>
                      </a:r>
                    </a:p>
                    <a:p>
                      <a:pPr algn="just" rtl="1">
                        <a:lnSpc>
                          <a:spcPct val="100000"/>
                        </a:lnSpc>
                      </a:pPr>
                      <a:endParaRPr lang="en-US" sz="1050" b="1" dirty="0">
                        <a:cs typeface="B Mitra" pitchFamily="2" charset="-78"/>
                      </a:endParaRP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1050" b="1" baseline="0" dirty="0">
                          <a:cs typeface="B Mitra" pitchFamily="2" charset="-78"/>
                        </a:rPr>
                        <a:t>1- وجوکاربری های مختلط و متنوع در داخل محله</a:t>
                      </a:r>
                    </a:p>
                    <a:p>
                      <a:pPr marL="0" marR="0" indent="0" algn="just" defTabSz="914400" rtl="1" eaLnBrk="1" fontAlgn="auto" latinLnBrk="0" hangingPunct="1">
                        <a:lnSpc>
                          <a:spcPct val="100000"/>
                        </a:lnSpc>
                        <a:spcBef>
                          <a:spcPts val="0"/>
                        </a:spcBef>
                        <a:spcAft>
                          <a:spcPts val="0"/>
                        </a:spcAft>
                        <a:buClrTx/>
                        <a:buSzTx/>
                        <a:buFontTx/>
                        <a:buNone/>
                        <a:tabLst/>
                        <a:defRPr/>
                      </a:pPr>
                      <a:endParaRPr lang="en-US" sz="1050" b="1" dirty="0">
                        <a:cs typeface="B Mitra" pitchFamily="2" charset="-78"/>
                      </a:endParaRPr>
                    </a:p>
                  </a:txBody>
                  <a:tcPr marL="99060" marR="99060" marT="28575" marB="28575"/>
                </a:tc>
                <a:tc rowSpan="4">
                  <a:txBody>
                    <a:bodyPr/>
                    <a:lstStyle/>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9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15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en-US" sz="15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en-US" sz="15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en-US" sz="15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en-US" sz="15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en-US" sz="15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en-US" sz="15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15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en-US" sz="15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en-US" sz="15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en-US" sz="1500" b="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r>
                        <a:rPr lang="fa-IR" sz="1500" b="0" dirty="0">
                          <a:cs typeface="B Homa" pitchFamily="2" charset="-78"/>
                        </a:rPr>
                        <a:t>5-</a:t>
                      </a:r>
                      <a:r>
                        <a:rPr lang="fa-IR" sz="1500" b="0" baseline="0" dirty="0">
                          <a:cs typeface="B Homa" pitchFamily="2" charset="-78"/>
                        </a:rPr>
                        <a:t> پایداری</a:t>
                      </a:r>
                      <a:endParaRPr lang="en-US" sz="1500" b="1"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1500" b="1"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Tx/>
                        <a:buNone/>
                        <a:tabLst/>
                        <a:defRPr/>
                      </a:pPr>
                      <a:endParaRPr lang="fa-IR" sz="1500" b="1" dirty="0">
                        <a:cs typeface="B Homa" pitchFamily="2" charset="-78"/>
                      </a:endParaRPr>
                    </a:p>
                  </a:txBody>
                  <a:tcPr marL="99060" marR="99060" marT="28575" marB="28575"/>
                </a:tc>
                <a:tc row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600" b="1" dirty="0">
                          <a:cs typeface="B Homa" pitchFamily="2" charset="-78"/>
                        </a:rPr>
                        <a:t>بعد عملکردی</a:t>
                      </a:r>
                    </a:p>
                  </a:txBody>
                  <a:tcPr marL="99060" marR="99060" marT="28575" marB="28575" vert="vert270"/>
                </a:tc>
              </a:tr>
              <a:tr h="1753916">
                <a:tc rowSpan="3">
                  <a:txBody>
                    <a:bodyPr/>
                    <a:lstStyle/>
                    <a:p>
                      <a:pPr algn="just" rtl="1"/>
                      <a:endParaRPr lang="fa-IR" sz="1050" b="1" dirty="0">
                        <a:cs typeface="B Mitra" pitchFamily="2" charset="-78"/>
                      </a:endParaRPr>
                    </a:p>
                    <a:p>
                      <a:pPr algn="just" rtl="1"/>
                      <a:r>
                        <a:rPr lang="fa-IR" sz="1050" b="1" dirty="0">
                          <a:cs typeface="B Mitra" pitchFamily="2" charset="-78"/>
                        </a:rPr>
                        <a:t>2- خطر وقوع سیل و تخریب ساختمان های حاشیه</a:t>
                      </a:r>
                      <a:endParaRPr lang="en-US" sz="1050" b="1" dirty="0">
                        <a:cs typeface="B Mitra" pitchFamily="2" charset="-78"/>
                      </a:endParaRPr>
                    </a:p>
                  </a:txBody>
                  <a:tcPr marL="99060" marR="99060" marT="28575" marB="28575"/>
                </a:tc>
                <a:tc>
                  <a:txBody>
                    <a:bodyPr/>
                    <a:lstStyle/>
                    <a:p>
                      <a:pPr algn="just" rtl="1"/>
                      <a:r>
                        <a:rPr lang="fa-IR" sz="1050" b="1" dirty="0">
                          <a:cs typeface="B Mitra" pitchFamily="2" charset="-78"/>
                        </a:rPr>
                        <a:t>2- امکان ایجاد الگوهای باغ مسکونی</a:t>
                      </a: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1050" b="1" baseline="0" dirty="0">
                          <a:cs typeface="B Mitra" pitchFamily="2" charset="-78"/>
                        </a:rPr>
                        <a:t>2- استقرار تعداد زیادی از ساختمان های مسکونی در حاشیه رودخانه</a:t>
                      </a: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050" b="1" baseline="0" dirty="0">
                          <a:cs typeface="B Mitra" pitchFamily="2" charset="-78"/>
                        </a:rPr>
                        <a:t>2- وجود طبیعت خاص محله و رود دره</a:t>
                      </a:r>
                    </a:p>
                    <a:p>
                      <a:pPr algn="just" rtl="1"/>
                      <a:endParaRPr lang="fa-IR" sz="1050" b="1" baseline="0" dirty="0">
                        <a:cs typeface="B Mitr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r>
              <a:tr h="895617">
                <a:tc vMerge="1">
                  <a:txBody>
                    <a:bodyPr/>
                    <a:lstStyle/>
                    <a:p>
                      <a:pPr algn="just" rtl="1"/>
                      <a:endParaRPr lang="en-US" sz="1800" dirty="0">
                        <a:cs typeface="B Homa" pitchFamily="2" charset="-78"/>
                      </a:endParaRPr>
                    </a:p>
                  </a:txBody>
                  <a:tcPr marL="156020" marR="156020" marT="60008" marB="60008"/>
                </a:tc>
                <a:tc rowSpan="2">
                  <a:txBody>
                    <a:bodyPr/>
                    <a:lstStyle/>
                    <a:p>
                      <a:pPr algn="just" rtl="1"/>
                      <a:r>
                        <a:rPr lang="fa-IR" sz="1050" b="1" dirty="0">
                          <a:cs typeface="B Mitra" pitchFamily="2" charset="-78"/>
                        </a:rPr>
                        <a:t>- امکان ایجاد فضاهای تفریحی در حاشیه رود</a:t>
                      </a:r>
                      <a:endParaRPr lang="en-US" sz="1050" b="1" dirty="0">
                        <a:cs typeface="B Mitra" pitchFamily="2" charset="-78"/>
                      </a:endParaRP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1050" b="1" baseline="0" dirty="0">
                          <a:cs typeface="B Mitra" pitchFamily="2" charset="-78"/>
                        </a:rPr>
                        <a:t>- تجمع زباله و به وجود آوردن محیطی نامطلوب در حاشیه رودخانه ( غیرقابل استفاده برای همه قشرها )</a:t>
                      </a:r>
                    </a:p>
                  </a:txBody>
                  <a:tcPr marL="99060" marR="99060" marT="28575" marB="28575"/>
                </a:tc>
                <a:tc rowSpan="2">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1050" b="1" baseline="0" dirty="0">
                          <a:cs typeface="B Mitra" pitchFamily="2" charset="-78"/>
                        </a:rPr>
                        <a:t>3- وجود حمل و نقل عمومی در داخل محله ( ایستگاه اتوبوس در داخل و تاکسی در ورودی محله )</a:t>
                      </a: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r>
              <a:tr h="1364653">
                <a:tc vMerge="1">
                  <a:txBody>
                    <a:bodyPr/>
                    <a:lstStyle/>
                    <a:p>
                      <a:pPr algn="just" rtl="1"/>
                      <a:endParaRPr lang="en-US" sz="1800" b="0" dirty="0">
                        <a:cs typeface="B Homa" pitchFamily="2" charset="-78"/>
                      </a:endParaRPr>
                    </a:p>
                  </a:txBody>
                  <a:tcPr marL="156020" marR="156020" marT="60008" marB="60008"/>
                </a:tc>
                <a:tc vMerge="1">
                  <a:txBody>
                    <a:bodyPr/>
                    <a:lstStyle/>
                    <a:p>
                      <a:pPr algn="just" rtl="1"/>
                      <a:endParaRPr lang="en-US" sz="1800" dirty="0">
                        <a:cs typeface="B Homa" pitchFamily="2" charset="-78"/>
                      </a:endParaRPr>
                    </a:p>
                  </a:txBody>
                  <a:tcPr marL="156020" marR="156020" marT="60008" marB="60008"/>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1050" b="1" baseline="0" dirty="0">
                          <a:cs typeface="B Mitra" pitchFamily="2" charset="-78"/>
                        </a:rPr>
                        <a:t>4- عدم توجه به کیفیت پیاده محوری</a:t>
                      </a:r>
                      <a:endParaRPr lang="en-US" sz="1050" b="1" dirty="0">
                        <a:cs typeface="B Mitra" pitchFamily="2" charset="-78"/>
                      </a:endParaRPr>
                    </a:p>
                  </a:txBody>
                  <a:tcPr marL="99060" marR="99060" marT="28575" marB="28575"/>
                </a:tc>
                <a:tc vMerge="1">
                  <a:txBody>
                    <a:bodyPr/>
                    <a:lstStyle/>
                    <a:p>
                      <a:pPr algn="just" rtl="1"/>
                      <a:endParaRPr lang="fa-IR" sz="1800" baseline="0"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2800" b="1" dirty="0">
                        <a:cs typeface="B Nazanin" pitchFamily="2" charset="-78"/>
                      </a:endParaRPr>
                    </a:p>
                  </a:txBody>
                  <a:tcPr marL="156020" marR="156020" marT="60008" marB="60008" vert="vert270"/>
                </a:tc>
              </a:tr>
            </a:tbl>
          </a:graphicData>
        </a:graphic>
      </p:graphicFrame>
      <p:pic>
        <p:nvPicPr>
          <p:cNvPr id="3277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638" y="909638"/>
            <a:ext cx="1233487" cy="123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3"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29263" y="5295900"/>
            <a:ext cx="1649412"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4"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14750" y="5295900"/>
            <a:ext cx="1012825" cy="101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5"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61013" y="877888"/>
            <a:ext cx="1266825"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6"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14750" y="1187450"/>
            <a:ext cx="1700213" cy="957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7"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14750" y="2767013"/>
            <a:ext cx="1700213" cy="95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8"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03863" y="2797175"/>
            <a:ext cx="1674812" cy="94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9" name="Picture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0038" y="2968625"/>
            <a:ext cx="1698625" cy="957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p:nvSpPr>
        <p:spPr>
          <a:xfrm rot="16200000">
            <a:off x="2005941" y="4306396"/>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3" name="TextBox 12"/>
          <p:cNvSpPr txBox="1"/>
          <p:nvPr/>
        </p:nvSpPr>
        <p:spPr>
          <a:xfrm>
            <a:off x="114300" y="6296025"/>
            <a:ext cx="44196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تحلیل و ارزیابی اطلاعات به روش</a:t>
            </a:r>
            <a:r>
              <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SWOT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aphicFrame>
        <p:nvGraphicFramePr>
          <p:cNvPr id="2" name="Table 1"/>
          <p:cNvGraphicFramePr>
            <a:graphicFrameLocks noGrp="1"/>
          </p:cNvGraphicFramePr>
          <p:nvPr/>
        </p:nvGraphicFramePr>
        <p:xfrm>
          <a:off x="217684" y="193792"/>
          <a:ext cx="8708633" cy="6351734"/>
        </p:xfrm>
        <a:graphic>
          <a:graphicData uri="http://schemas.openxmlformats.org/drawingml/2006/table">
            <a:tbl>
              <a:tblPr firstRow="1" bandRow="1">
                <a:tableStyleId>{5940675A-B579-460E-94D1-54222C63F5DA}</a:tableStyleId>
              </a:tblPr>
              <a:tblGrid>
                <a:gridCol w="1678226"/>
                <a:gridCol w="1678226"/>
                <a:gridCol w="1859656"/>
                <a:gridCol w="1814298"/>
                <a:gridCol w="1171375"/>
                <a:gridCol w="506852"/>
              </a:tblGrid>
              <a:tr h="318408">
                <a:tc>
                  <a:txBody>
                    <a:bodyPr/>
                    <a:lstStyle/>
                    <a:p>
                      <a:pPr marL="0" marR="0" indent="0" algn="ctr" defTabSz="914235" rtl="0" eaLnBrk="1" fontAlgn="auto" latinLnBrk="0" hangingPunct="1">
                        <a:lnSpc>
                          <a:spcPct val="100000"/>
                        </a:lnSpc>
                        <a:spcBef>
                          <a:spcPts val="0"/>
                        </a:spcBef>
                        <a:spcAft>
                          <a:spcPts val="0"/>
                        </a:spcAft>
                        <a:buClrTx/>
                        <a:buSzTx/>
                        <a:buFontTx/>
                        <a:buNone/>
                        <a:tabLst/>
                        <a:defRPr/>
                      </a:pPr>
                      <a:r>
                        <a:rPr lang="fa-IR" sz="1700" b="0" kern="1200" dirty="0">
                          <a:solidFill>
                            <a:schemeClr val="tx1"/>
                          </a:solidFill>
                          <a:latin typeface="+mn-lt"/>
                          <a:ea typeface="+mn-ea"/>
                          <a:cs typeface="B Homa" pitchFamily="2" charset="-78"/>
                        </a:rPr>
                        <a:t>تهدیدها</a:t>
                      </a:r>
                      <a:endParaRPr lang="en-US" sz="1700" b="0" kern="1200" dirty="0">
                        <a:solidFill>
                          <a:schemeClr val="tx1"/>
                        </a:solidFill>
                        <a:latin typeface="+mn-lt"/>
                        <a:ea typeface="+mn-ea"/>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235" rtl="0" eaLnBrk="1" fontAlgn="auto" latinLnBrk="0" hangingPunct="1">
                        <a:lnSpc>
                          <a:spcPct val="100000"/>
                        </a:lnSpc>
                        <a:spcBef>
                          <a:spcPts val="0"/>
                        </a:spcBef>
                        <a:spcAft>
                          <a:spcPts val="0"/>
                        </a:spcAft>
                        <a:buClrTx/>
                        <a:buSzTx/>
                        <a:buFontTx/>
                        <a:buNone/>
                        <a:tabLst/>
                        <a:defRPr/>
                      </a:pPr>
                      <a:r>
                        <a:rPr lang="fa-IR" sz="1700" b="0" kern="1200" dirty="0">
                          <a:solidFill>
                            <a:schemeClr val="tx1"/>
                          </a:solidFill>
                          <a:latin typeface="+mn-lt"/>
                          <a:ea typeface="+mn-ea"/>
                          <a:cs typeface="B Homa" pitchFamily="2" charset="-78"/>
                        </a:rPr>
                        <a:t>فرصت ها</a:t>
                      </a:r>
                      <a:endParaRPr lang="en-US" sz="1700" b="0" kern="1200" dirty="0">
                        <a:solidFill>
                          <a:schemeClr val="tx1"/>
                        </a:solidFill>
                        <a:latin typeface="+mn-lt"/>
                        <a:ea typeface="+mn-ea"/>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235" rtl="0" eaLnBrk="1" fontAlgn="auto" latinLnBrk="0" hangingPunct="1">
                        <a:lnSpc>
                          <a:spcPct val="100000"/>
                        </a:lnSpc>
                        <a:spcBef>
                          <a:spcPts val="0"/>
                        </a:spcBef>
                        <a:spcAft>
                          <a:spcPts val="0"/>
                        </a:spcAft>
                        <a:buClrTx/>
                        <a:buSzTx/>
                        <a:buFontTx/>
                        <a:buNone/>
                        <a:tabLst/>
                        <a:defRPr/>
                      </a:pPr>
                      <a:r>
                        <a:rPr lang="fa-IR" sz="1700" b="0" kern="1200" dirty="0">
                          <a:solidFill>
                            <a:schemeClr val="tx1"/>
                          </a:solidFill>
                          <a:latin typeface="+mn-lt"/>
                          <a:ea typeface="+mn-ea"/>
                          <a:cs typeface="B Homa" pitchFamily="2" charset="-78"/>
                        </a:rPr>
                        <a:t>نقاط ضعف</a:t>
                      </a:r>
                      <a:endParaRPr lang="en-US" sz="1700" b="0" kern="1200" dirty="0">
                        <a:solidFill>
                          <a:schemeClr val="tx1"/>
                        </a:solidFill>
                        <a:latin typeface="+mn-lt"/>
                        <a:ea typeface="+mn-ea"/>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235" rtl="0" eaLnBrk="1" fontAlgn="auto" latinLnBrk="0" hangingPunct="1">
                        <a:lnSpc>
                          <a:spcPct val="100000"/>
                        </a:lnSpc>
                        <a:spcBef>
                          <a:spcPts val="0"/>
                        </a:spcBef>
                        <a:spcAft>
                          <a:spcPts val="0"/>
                        </a:spcAft>
                        <a:buClrTx/>
                        <a:buSzTx/>
                        <a:buFontTx/>
                        <a:buNone/>
                        <a:tabLst/>
                        <a:defRPr/>
                      </a:pPr>
                      <a:r>
                        <a:rPr lang="fa-IR" sz="1700" b="0" kern="1200" dirty="0">
                          <a:solidFill>
                            <a:schemeClr val="tx1"/>
                          </a:solidFill>
                          <a:latin typeface="+mn-lt"/>
                          <a:ea typeface="+mn-ea"/>
                          <a:cs typeface="B Homa" pitchFamily="2" charset="-78"/>
                        </a:rPr>
                        <a:t>نقاط قوت</a:t>
                      </a:r>
                      <a:endParaRPr lang="en-US" sz="1700" b="0" kern="1200" dirty="0">
                        <a:solidFill>
                          <a:schemeClr val="tx1"/>
                        </a:solidFill>
                        <a:latin typeface="+mn-lt"/>
                        <a:ea typeface="+mn-ea"/>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235" rtl="0" eaLnBrk="1" fontAlgn="auto" latinLnBrk="0" hangingPunct="1">
                        <a:lnSpc>
                          <a:spcPct val="100000"/>
                        </a:lnSpc>
                        <a:spcBef>
                          <a:spcPts val="0"/>
                        </a:spcBef>
                        <a:spcAft>
                          <a:spcPts val="0"/>
                        </a:spcAft>
                        <a:buClrTx/>
                        <a:buSzTx/>
                        <a:buFontTx/>
                        <a:buNone/>
                        <a:tabLst/>
                        <a:defRPr/>
                      </a:pPr>
                      <a:r>
                        <a:rPr lang="fa-IR" sz="1700" b="0" kern="1200" dirty="0">
                          <a:solidFill>
                            <a:schemeClr val="tx1"/>
                          </a:solidFill>
                          <a:latin typeface="+mn-lt"/>
                          <a:ea typeface="+mn-ea"/>
                          <a:cs typeface="B Homa" pitchFamily="2" charset="-78"/>
                        </a:rPr>
                        <a:t>اهداف</a:t>
                      </a:r>
                      <a:endParaRPr lang="en-US" sz="1700" b="0" kern="1200" dirty="0">
                        <a:solidFill>
                          <a:schemeClr val="tx1"/>
                        </a:solidFill>
                        <a:latin typeface="+mn-lt"/>
                        <a:ea typeface="+mn-ea"/>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txBody>
                  <a:tcPr marL="99060" marR="99060" marT="28575" marB="28575">
                    <a:solidFill>
                      <a:schemeClr val="accent6">
                        <a:lumMod val="60000"/>
                        <a:lumOff val="40000"/>
                      </a:schemeClr>
                    </a:solidFill>
                  </a:tcPr>
                </a:tc>
              </a:tr>
              <a:tr h="2232863">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800" b="1" kern="1200" dirty="0">
                          <a:solidFill>
                            <a:schemeClr val="dk1"/>
                          </a:solidFill>
                          <a:latin typeface="+mn-lt"/>
                          <a:ea typeface="+mn-ea"/>
                          <a:cs typeface="B Mitra" pitchFamily="2" charset="-78"/>
                        </a:rPr>
                        <a:t>- امکان رخداد سیلاب به دلیل سنگلاخی بودن نواحی شمالی و برداشت ماسه و سنگ از بالادست</a:t>
                      </a:r>
                      <a:r>
                        <a:rPr lang="fa-IR" sz="800" b="1" kern="1200" baseline="0" dirty="0">
                          <a:solidFill>
                            <a:schemeClr val="dk1"/>
                          </a:solidFill>
                          <a:latin typeface="+mn-lt"/>
                          <a:ea typeface="+mn-ea"/>
                          <a:cs typeface="B Mitra" pitchFamily="2" charset="-78"/>
                        </a:rPr>
                        <a:t> محدوده مورد مطالعه و تخریب پوشش درختی در برخی نقاط.</a:t>
                      </a:r>
                      <a:endParaRPr lang="fa-IR" sz="800" b="1" kern="1200" dirty="0">
                        <a:solidFill>
                          <a:schemeClr val="dk1"/>
                        </a:solidFill>
                        <a:latin typeface="+mn-lt"/>
                        <a:ea typeface="+mn-ea"/>
                        <a:cs typeface="B Mitra" pitchFamily="2" charset="-78"/>
                      </a:endParaRPr>
                    </a:p>
                    <a:p>
                      <a:pPr algn="ctr"/>
                      <a:endParaRPr lang="en-US" sz="800" b="1" dirty="0">
                        <a:cs typeface="B Mitra" pitchFamily="2" charset="-78"/>
                      </a:endParaRPr>
                    </a:p>
                  </a:txBody>
                  <a:tcPr marL="99060" marR="99060" marT="28575" marB="28575"/>
                </a:tc>
                <a:tc>
                  <a:txBody>
                    <a:bodyPr/>
                    <a:lstStyle/>
                    <a:p>
                      <a:pPr algn="just" rtl="1"/>
                      <a:r>
                        <a:rPr lang="fa-IR" sz="800" b="1" kern="1200" dirty="0">
                          <a:solidFill>
                            <a:schemeClr val="dk1"/>
                          </a:solidFill>
                          <a:latin typeface="+mn-lt"/>
                          <a:ea typeface="+mn-ea"/>
                          <a:cs typeface="B Mitra" pitchFamily="2" charset="-78"/>
                        </a:rPr>
                        <a:t>- امکان آموزش به مردم ساکن محله درجهت شناخت امکانات طبیعی دره فرحزاد و حساسیت های زیست محیطی محدوده.</a:t>
                      </a:r>
                      <a:endParaRPr lang="en-US" sz="800" b="1" kern="1200" dirty="0">
                        <a:solidFill>
                          <a:schemeClr val="dk1"/>
                        </a:solidFill>
                        <a:latin typeface="+mn-lt"/>
                        <a:ea typeface="+mn-ea"/>
                        <a:cs typeface="B Mitra" pitchFamily="2" charset="-78"/>
                      </a:endParaRPr>
                    </a:p>
                  </a:txBody>
                  <a:tcPr marL="99060" marR="99060" marT="28575" marB="28575"/>
                </a:tc>
                <a:tc>
                  <a:txBody>
                    <a:bodyPr/>
                    <a:lstStyle/>
                    <a:p>
                      <a:pPr marL="214630" marR="0" indent="-214630" algn="just" defTabSz="914400" rtl="1" eaLnBrk="1" fontAlgn="auto" latinLnBrk="0" hangingPunct="1">
                        <a:lnSpc>
                          <a:spcPct val="100000"/>
                        </a:lnSpc>
                        <a:spcBef>
                          <a:spcPts val="0"/>
                        </a:spcBef>
                        <a:spcAft>
                          <a:spcPts val="0"/>
                        </a:spcAft>
                        <a:buClrTx/>
                        <a:buSzTx/>
                        <a:buFont typeface="Wingdings" pitchFamily="2" charset="2"/>
                        <a:buNone/>
                        <a:tabLst/>
                        <a:defRPr/>
                      </a:pPr>
                      <a:r>
                        <a:rPr lang="fa-IR" sz="800" b="1" kern="1200" dirty="0">
                          <a:solidFill>
                            <a:schemeClr val="dk1"/>
                          </a:solidFill>
                          <a:latin typeface="+mn-lt"/>
                          <a:ea typeface="+mn-ea"/>
                          <a:cs typeface="B Mitra" pitchFamily="2" charset="-78"/>
                        </a:rPr>
                        <a:t>-  در حال حاضر، پوشش گياهي محدوده در ناحيه مسيل رودخانه از شرايط مطلوبي برخوردار نيستند و زباله هاي انباشت شده در اين ناحيه در كنار ديگر تعارضات انساني، شديداً پوشش نباتي منطقه را تهديد  مي نمايد.</a:t>
                      </a: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 typeface="Wingdings" pitchFamily="2" charset="2"/>
                        <a:buNone/>
                        <a:tabLst/>
                        <a:defRPr/>
                      </a:pPr>
                      <a:r>
                        <a:rPr lang="fa-IR" sz="800" b="1" kern="1200" dirty="0">
                          <a:solidFill>
                            <a:schemeClr val="dk1"/>
                          </a:solidFill>
                          <a:latin typeface="+mn-lt"/>
                          <a:ea typeface="+mn-ea"/>
                          <a:cs typeface="B Mitra" pitchFamily="2" charset="-78"/>
                        </a:rPr>
                        <a:t>-  وجود دره فرحزاد به عنوان يكي از عناصر ساختاري سرزمين (كريدور اكولوژيك يا لكه زيستگاهي ) و دالان جريانات هوايي و نقش به سزا در كاهش آلودگي هواي محله.</a:t>
                      </a:r>
                      <a:endParaRPr lang="en-US" sz="800" b="1" dirty="0">
                        <a:cs typeface="B Mitra" pitchFamily="2" charset="-78"/>
                      </a:endParaRPr>
                    </a:p>
                  </a:txBody>
                  <a:tcPr marL="99060" marR="99060" marT="28575" marB="28575"/>
                </a:tc>
                <a:tc rowSpan="5">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r>
                        <a:rPr lang="fa-IR" sz="1700" b="1" kern="1200" dirty="0">
                          <a:solidFill>
                            <a:schemeClr val="tx1"/>
                          </a:solidFill>
                          <a:latin typeface="+mn-lt"/>
                          <a:ea typeface="+mn-ea"/>
                          <a:cs typeface="B Homa" pitchFamily="2" charset="-78"/>
                        </a:rPr>
                        <a:t>1-پایداری</a:t>
                      </a:r>
                      <a:endParaRPr lang="en-US" sz="1700" b="1" kern="1200" dirty="0">
                        <a:solidFill>
                          <a:schemeClr val="tx1"/>
                        </a:solidFill>
                        <a:latin typeface="+mn-lt"/>
                        <a:ea typeface="+mn-ea"/>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txBody>
                  <a:tcPr marL="99060" marR="99060" marT="28575" marB="28575"/>
                </a:tc>
                <a:tc rowSpan="5">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2100" b="1" kern="1200" dirty="0">
                          <a:solidFill>
                            <a:schemeClr val="tx1"/>
                          </a:solidFill>
                          <a:latin typeface="+mn-lt"/>
                          <a:ea typeface="+mn-ea"/>
                          <a:cs typeface="B Homa" pitchFamily="2" charset="-78"/>
                        </a:rPr>
                        <a:t>بعد زیست بوم</a:t>
                      </a:r>
                    </a:p>
                  </a:txBody>
                  <a:tcPr marL="99060" marR="99060" marT="28575" marB="28575" vert="vert270"/>
                </a:tc>
              </a:tr>
              <a:tr h="1577163">
                <a:tc>
                  <a:txBody>
                    <a:bodyPr/>
                    <a:lstStyle/>
                    <a:p>
                      <a:pPr algn="just" rtl="1"/>
                      <a:r>
                        <a:rPr lang="fa-IR" sz="800" b="1" kern="1200" dirty="0">
                          <a:solidFill>
                            <a:schemeClr val="dk1"/>
                          </a:solidFill>
                          <a:latin typeface="+mn-lt"/>
                          <a:ea typeface="+mn-ea"/>
                          <a:cs typeface="B Mitra" pitchFamily="2" charset="-78"/>
                        </a:rPr>
                        <a:t>- </a:t>
                      </a:r>
                      <a:r>
                        <a:rPr lang="ar-SA" sz="800" b="1" kern="1200" dirty="0">
                          <a:solidFill>
                            <a:schemeClr val="dk1"/>
                          </a:solidFill>
                          <a:latin typeface="+mn-lt"/>
                          <a:ea typeface="+mn-ea"/>
                          <a:cs typeface="B Mitra" pitchFamily="2" charset="-78"/>
                        </a:rPr>
                        <a:t>تردد خودروهاي شخصي در حجم بالا </a:t>
                      </a:r>
                      <a:r>
                        <a:rPr lang="fa-IR" sz="800" b="1" kern="1200" dirty="0">
                          <a:solidFill>
                            <a:schemeClr val="dk1"/>
                          </a:solidFill>
                          <a:latin typeface="+mn-lt"/>
                          <a:ea typeface="+mn-ea"/>
                          <a:cs typeface="B Mitra" pitchFamily="2" charset="-78"/>
                        </a:rPr>
                        <a:t>با گسترش فعالیت گردشگری </a:t>
                      </a:r>
                      <a:r>
                        <a:rPr lang="ar-SA" sz="800" b="1" kern="1200" dirty="0">
                          <a:solidFill>
                            <a:schemeClr val="dk1"/>
                          </a:solidFill>
                          <a:latin typeface="+mn-lt"/>
                          <a:ea typeface="+mn-ea"/>
                          <a:cs typeface="B Mitra" pitchFamily="2" charset="-78"/>
                        </a:rPr>
                        <a:t>و ا</a:t>
                      </a:r>
                      <a:r>
                        <a:rPr lang="fa-IR" sz="800" b="1" kern="1200" dirty="0">
                          <a:solidFill>
                            <a:schemeClr val="dk1"/>
                          </a:solidFill>
                          <a:latin typeface="+mn-lt"/>
                          <a:ea typeface="+mn-ea"/>
                          <a:cs typeface="B Mitra" pitchFamily="2" charset="-78"/>
                        </a:rPr>
                        <a:t>فزایش </a:t>
                      </a:r>
                      <a:r>
                        <a:rPr lang="ar-SA" sz="800" b="1" kern="1200" dirty="0">
                          <a:solidFill>
                            <a:schemeClr val="dk1"/>
                          </a:solidFill>
                          <a:latin typeface="+mn-lt"/>
                          <a:ea typeface="+mn-ea"/>
                          <a:cs typeface="B Mitra" pitchFamily="2" charset="-78"/>
                        </a:rPr>
                        <a:t>آلودگي </a:t>
                      </a:r>
                      <a:r>
                        <a:rPr lang="fa-IR" sz="800" b="1" kern="1200" dirty="0">
                          <a:solidFill>
                            <a:schemeClr val="dk1"/>
                          </a:solidFill>
                          <a:latin typeface="+mn-lt"/>
                          <a:ea typeface="+mn-ea"/>
                          <a:cs typeface="B Mitra" pitchFamily="2" charset="-78"/>
                        </a:rPr>
                        <a:t>صوتی و </a:t>
                      </a:r>
                      <a:r>
                        <a:rPr lang="ar-SA" sz="800" b="1" kern="1200" dirty="0">
                          <a:solidFill>
                            <a:schemeClr val="dk1"/>
                          </a:solidFill>
                          <a:latin typeface="+mn-lt"/>
                          <a:ea typeface="+mn-ea"/>
                          <a:cs typeface="B Mitra" pitchFamily="2" charset="-78"/>
                        </a:rPr>
                        <a:t>هوا</a:t>
                      </a:r>
                      <a:r>
                        <a:rPr lang="fa-IR" sz="800" b="1" kern="1200" dirty="0">
                          <a:solidFill>
                            <a:schemeClr val="dk1"/>
                          </a:solidFill>
                          <a:latin typeface="+mn-lt"/>
                          <a:ea typeface="+mn-ea"/>
                          <a:cs typeface="B Mitra" pitchFamily="2" charset="-78"/>
                        </a:rPr>
                        <a:t>.</a:t>
                      </a:r>
                      <a:endParaRPr lang="en-US" sz="800" b="1" dirty="0">
                        <a:cs typeface="B Mitra" pitchFamily="2" charset="-78"/>
                      </a:endParaRPr>
                    </a:p>
                  </a:txBody>
                  <a:tcPr marL="99060" marR="99060" marT="28575" marB="28575">
                    <a:lnB w="12700" cap="flat" cmpd="sng" algn="ctr">
                      <a:solidFill>
                        <a:schemeClr val="tx1"/>
                      </a:solidFill>
                      <a:prstDash val="solid"/>
                      <a:round/>
                      <a:headEnd type="none" w="med" len="med"/>
                      <a:tailEnd type="none" w="med" len="med"/>
                    </a:lnB>
                  </a:tcPr>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800" b="1" kern="1200" dirty="0">
                          <a:solidFill>
                            <a:schemeClr val="dk1"/>
                          </a:solidFill>
                          <a:latin typeface="+mn-lt"/>
                          <a:ea typeface="+mn-ea"/>
                          <a:cs typeface="B Mitra" pitchFamily="2" charset="-78"/>
                        </a:rPr>
                        <a:t>- امکان استفاده از گونه های گیاهی متناسب در دامنه ها و شیب های جداره مسیل و دره فرحزادجهت جلوگیری از فرسایش خاک و رانش زمین و افزایش منظر طبیعی در منطقه.</a:t>
                      </a:r>
                      <a:endParaRPr lang="en-US" sz="800" b="1" dirty="0">
                        <a:cs typeface="B Mitra" pitchFamily="2" charset="-78"/>
                      </a:endParaRPr>
                    </a:p>
                  </a:txBody>
                  <a:tcPr marL="99060" marR="99060" marT="28575" marB="28575">
                    <a:lnB w="12700" cap="flat" cmpd="sng" algn="ctr">
                      <a:solidFill>
                        <a:schemeClr val="tx1"/>
                      </a:solidFill>
                      <a:prstDash val="solid"/>
                      <a:round/>
                      <a:headEnd type="none" w="med" len="med"/>
                      <a:tailEnd type="none" w="med" len="med"/>
                    </a:lnB>
                  </a:tcPr>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800" b="1" kern="1200" dirty="0">
                          <a:solidFill>
                            <a:schemeClr val="dk1"/>
                          </a:solidFill>
                          <a:latin typeface="+mn-lt"/>
                          <a:ea typeface="+mn-ea"/>
                          <a:cs typeface="B Mitra" pitchFamily="2" charset="-78"/>
                        </a:rPr>
                        <a:t>- </a:t>
                      </a:r>
                      <a:r>
                        <a:rPr lang="ar-SA" sz="800" b="1" kern="1200" dirty="0">
                          <a:solidFill>
                            <a:schemeClr val="dk1"/>
                          </a:solidFill>
                          <a:latin typeface="+mn-lt"/>
                          <a:ea typeface="+mn-ea"/>
                          <a:cs typeface="B Mitra" pitchFamily="2" charset="-78"/>
                        </a:rPr>
                        <a:t>عدم وجود سيستم جمع آوري و دفع پساب و فاضلاب و جريان داشتن در سطح معابر و كوچه ها و منتهي شدن به مسيل رودخانه</a:t>
                      </a:r>
                      <a:r>
                        <a:rPr lang="fa-IR" sz="800" b="1" kern="1200" dirty="0">
                          <a:solidFill>
                            <a:schemeClr val="dk1"/>
                          </a:solidFill>
                          <a:latin typeface="+mn-lt"/>
                          <a:ea typeface="+mn-ea"/>
                          <a:cs typeface="B Mitra" pitchFamily="2" charset="-78"/>
                        </a:rPr>
                        <a:t>.</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sz="800" b="1" dirty="0">
                        <a:cs typeface="B Mitra" pitchFamily="2" charset="-78"/>
                      </a:endParaRPr>
                    </a:p>
                  </a:txBody>
                  <a:tcPr marL="99060" marR="99060" marT="28575" marB="28575">
                    <a:lnB w="12700" cap="flat" cmpd="sng" algn="ctr">
                      <a:solidFill>
                        <a:schemeClr val="tx1"/>
                      </a:solidFill>
                      <a:prstDash val="solid"/>
                      <a:round/>
                      <a:headEnd type="none" w="med" len="med"/>
                      <a:tailEnd type="none" w="med" len="med"/>
                    </a:lnB>
                  </a:tcPr>
                </a:tc>
                <a:tc>
                  <a:txBody>
                    <a:bodyPr/>
                    <a:lstStyle/>
                    <a:p>
                      <a:pPr marL="214630" marR="0" indent="-214630" algn="just" defTabSz="914400" rtl="1" eaLnBrk="1" fontAlgn="auto" latinLnBrk="0" hangingPunct="1">
                        <a:lnSpc>
                          <a:spcPct val="100000"/>
                        </a:lnSpc>
                        <a:spcBef>
                          <a:spcPts val="0"/>
                        </a:spcBef>
                        <a:spcAft>
                          <a:spcPts val="0"/>
                        </a:spcAft>
                        <a:buClrTx/>
                        <a:buSzTx/>
                        <a:buFont typeface="Wingdings" pitchFamily="2" charset="2"/>
                        <a:buNone/>
                        <a:tabLst/>
                        <a:defRPr/>
                      </a:pPr>
                      <a:r>
                        <a:rPr lang="fa-IR" sz="800" b="1" kern="1200" dirty="0">
                          <a:solidFill>
                            <a:schemeClr val="dk1"/>
                          </a:solidFill>
                          <a:latin typeface="+mn-lt"/>
                          <a:ea typeface="+mn-ea"/>
                          <a:cs typeface="B Mitra" pitchFamily="2" charset="-78"/>
                        </a:rPr>
                        <a:t>- وجود پوشش گياهي طبيعي قابل توجه و بدون حصار در دره فرحزاد و حاشيه مسيل رودخانه و نقش تعديل دماي هوا و ايجاد ميكروكليما در منطقه همچنين حفاظت خاك به ويژه در اراضي شيب دار.</a:t>
                      </a:r>
                    </a:p>
                  </a:txBody>
                  <a:tcPr marL="99060" marR="99060" marT="28575" marB="28575">
                    <a:lnB w="12700" cap="flat" cmpd="sng" algn="ctr">
                      <a:solidFill>
                        <a:schemeClr val="tx1"/>
                      </a:solidFill>
                      <a:prstDash val="solid"/>
                      <a:round/>
                      <a:headEnd type="none" w="med" len="med"/>
                      <a:tailEnd type="none" w="med" len="med"/>
                    </a:lnB>
                  </a:tcPr>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r>
              <a:tr h="695779">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800" b="1" kern="1200" dirty="0">
                          <a:solidFill>
                            <a:schemeClr val="dk1"/>
                          </a:solidFill>
                          <a:latin typeface="+mn-lt"/>
                          <a:ea typeface="+mn-ea"/>
                          <a:cs typeface="B Mitra" pitchFamily="2" charset="-78"/>
                        </a:rPr>
                        <a:t>- احتمال آب گرفتگی و تخریب ساخت و ساز های غیر مجاز در حاشیه رودخانه و تهدید ساکنین این نواحی.</a:t>
                      </a:r>
                      <a:endParaRPr lang="fa-IR" sz="800" b="1" kern="1200" baseline="0" dirty="0">
                        <a:solidFill>
                          <a:schemeClr val="dk1"/>
                        </a:solidFill>
                        <a:latin typeface="+mn-lt"/>
                        <a:ea typeface="+mn-ea"/>
                        <a:cs typeface="B Mitra" pitchFamily="2" charset="-78"/>
                      </a:endParaRPr>
                    </a:p>
                    <a:p>
                      <a:pPr algn="ctr"/>
                      <a:endParaRPr lang="en-US" sz="8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800" b="1" kern="1200" dirty="0">
                          <a:solidFill>
                            <a:schemeClr val="dk1"/>
                          </a:solidFill>
                          <a:latin typeface="+mn-lt"/>
                          <a:ea typeface="+mn-ea"/>
                          <a:cs typeface="B Mitra" pitchFamily="2" charset="-78"/>
                        </a:rPr>
                        <a:t>-</a:t>
                      </a:r>
                      <a:r>
                        <a:rPr lang="fa-IR" sz="800" b="1" kern="1200" baseline="0" dirty="0">
                          <a:solidFill>
                            <a:schemeClr val="dk1"/>
                          </a:solidFill>
                          <a:latin typeface="+mn-lt"/>
                          <a:ea typeface="+mn-ea"/>
                          <a:cs typeface="B Mitra" pitchFamily="2" charset="-78"/>
                        </a:rPr>
                        <a:t> </a:t>
                      </a:r>
                      <a:r>
                        <a:rPr lang="fa-IR" sz="800" b="1" kern="1200" dirty="0">
                          <a:solidFill>
                            <a:schemeClr val="dk1"/>
                          </a:solidFill>
                          <a:latin typeface="+mn-lt"/>
                          <a:ea typeface="+mn-ea"/>
                          <a:cs typeface="B Mitra" pitchFamily="2" charset="-78"/>
                        </a:rPr>
                        <a:t>انتخاب و اجراي كاربري هاي متناسب با توان طبيعي منطقه بر اساس منابع فيزيكي منطقه        ( شكل زمين ). </a:t>
                      </a:r>
                    </a:p>
                    <a:p>
                      <a:pPr marL="0" marR="0" indent="0" algn="ctr" defTabSz="914400" rtl="0" eaLnBrk="1" fontAlgn="auto" latinLnBrk="0" hangingPunct="1">
                        <a:lnSpc>
                          <a:spcPct val="150000"/>
                        </a:lnSpc>
                        <a:spcBef>
                          <a:spcPts val="0"/>
                        </a:spcBef>
                        <a:spcAft>
                          <a:spcPts val="0"/>
                        </a:spcAft>
                        <a:buClrTx/>
                        <a:buSzTx/>
                        <a:buFontTx/>
                        <a:buNone/>
                        <a:tabLst/>
                        <a:defRPr/>
                      </a:pPr>
                      <a:endParaRPr lang="en-US" sz="8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800" b="1" kern="1200" dirty="0">
                          <a:solidFill>
                            <a:schemeClr val="dk1"/>
                          </a:solidFill>
                          <a:latin typeface="+mn-lt"/>
                          <a:ea typeface="+mn-ea"/>
                          <a:cs typeface="B Mitra" pitchFamily="2" charset="-78"/>
                        </a:rPr>
                        <a:t>- رها بودن دامهای اهلی در حاشیه دره و مسیل فرح زاد ، پوشش گیاهی محدوده را از بین برده و سبب</a:t>
                      </a:r>
                      <a:r>
                        <a:rPr lang="fa-IR" sz="800" b="1" kern="1200" baseline="0" dirty="0">
                          <a:solidFill>
                            <a:schemeClr val="dk1"/>
                          </a:solidFill>
                          <a:latin typeface="+mn-lt"/>
                          <a:ea typeface="+mn-ea"/>
                          <a:cs typeface="B Mitra" pitchFamily="2" charset="-78"/>
                        </a:rPr>
                        <a:t> فرسایش خاک گردیده است.</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sz="8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14630" marR="0" indent="-214630" algn="just" defTabSz="914400" rtl="1" eaLnBrk="1" fontAlgn="auto" latinLnBrk="0" hangingPunct="1">
                        <a:lnSpc>
                          <a:spcPct val="100000"/>
                        </a:lnSpc>
                        <a:spcBef>
                          <a:spcPts val="0"/>
                        </a:spcBef>
                        <a:spcAft>
                          <a:spcPts val="0"/>
                        </a:spcAft>
                        <a:buClrTx/>
                        <a:buSzTx/>
                        <a:buFont typeface="Wingdings" pitchFamily="2" charset="2"/>
                        <a:buNone/>
                        <a:tabLst/>
                        <a:defRPr/>
                      </a:pPr>
                      <a:endParaRPr lang="fa-IR" sz="800" b="1" kern="1200" dirty="0">
                        <a:solidFill>
                          <a:schemeClr val="dk1"/>
                        </a:solidFill>
                        <a:latin typeface="+mn-lt"/>
                        <a:ea typeface="+mn-ea"/>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r>
              <a:tr h="695779">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800" b="1" kern="1200" dirty="0">
                          <a:solidFill>
                            <a:schemeClr val="dk1"/>
                          </a:solidFill>
                          <a:latin typeface="+mn-lt"/>
                          <a:ea typeface="+mn-ea"/>
                          <a:cs typeface="B Mitra" pitchFamily="2" charset="-78"/>
                        </a:rPr>
                        <a:t>- </a:t>
                      </a:r>
                      <a:r>
                        <a:rPr lang="ar-SA" sz="800" b="1" kern="1200" dirty="0">
                          <a:solidFill>
                            <a:schemeClr val="dk1"/>
                          </a:solidFill>
                          <a:latin typeface="+mn-lt"/>
                          <a:ea typeface="+mn-ea"/>
                          <a:cs typeface="B Mitra" pitchFamily="2" charset="-78"/>
                        </a:rPr>
                        <a:t>احتمال ويراني شديد در صورت بروز زلزله به علت نزديكي به گسل شمال تهران و ساخت و ساز هاي فراوان در حريم گسل ها. </a:t>
                      </a:r>
                      <a:endParaRPr lang="fa-IR" sz="800" b="1" kern="1200" dirty="0">
                        <a:solidFill>
                          <a:schemeClr val="dk1"/>
                        </a:solidFill>
                        <a:latin typeface="+mn-lt"/>
                        <a:ea typeface="+mn-ea"/>
                        <a:cs typeface="B Mitra" pitchFamily="2" charset="-78"/>
                      </a:endParaRPr>
                    </a:p>
                    <a:p>
                      <a:pPr algn="ctr"/>
                      <a:endParaRPr lang="en-US" sz="8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800" b="1" kern="1200" dirty="0">
                          <a:solidFill>
                            <a:schemeClr val="dk1"/>
                          </a:solidFill>
                          <a:latin typeface="+mn-lt"/>
                          <a:ea typeface="+mn-ea"/>
                          <a:cs typeface="B Mitra" pitchFamily="2" charset="-78"/>
                        </a:rPr>
                        <a:t>- اشاعه فرهنگ زیست محیطی در استفاده</a:t>
                      </a:r>
                      <a:r>
                        <a:rPr lang="fa-IR" sz="800" b="1" kern="1200" baseline="0" dirty="0">
                          <a:solidFill>
                            <a:schemeClr val="dk1"/>
                          </a:solidFill>
                          <a:latin typeface="+mn-lt"/>
                          <a:ea typeface="+mn-ea"/>
                          <a:cs typeface="B Mitra" pitchFamily="2" charset="-78"/>
                        </a:rPr>
                        <a:t> از فضاهای طبیعی و آشتی انسان با طبیعت و تعیین الگوهای هماهنگ با طبیعت.</a:t>
                      </a:r>
                      <a:endParaRPr lang="fa-IR" sz="800" b="1" kern="1200" dirty="0">
                        <a:solidFill>
                          <a:schemeClr val="dk1"/>
                        </a:solidFill>
                        <a:latin typeface="+mn-lt"/>
                        <a:ea typeface="+mn-ea"/>
                        <a:cs typeface="B Mitra" pitchFamily="2" charset="-78"/>
                      </a:endParaRPr>
                    </a:p>
                    <a:p>
                      <a:pPr marL="0" marR="0" indent="0" algn="ctr" defTabSz="914400" rtl="0" eaLnBrk="1" fontAlgn="auto" latinLnBrk="0" hangingPunct="1">
                        <a:lnSpc>
                          <a:spcPct val="150000"/>
                        </a:lnSpc>
                        <a:spcBef>
                          <a:spcPts val="0"/>
                        </a:spcBef>
                        <a:spcAft>
                          <a:spcPts val="0"/>
                        </a:spcAft>
                        <a:buClrTx/>
                        <a:buSzTx/>
                        <a:buFontTx/>
                        <a:buNone/>
                        <a:tabLst/>
                        <a:defRPr/>
                      </a:pPr>
                      <a:endParaRPr lang="en-US" sz="8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800" b="1" kern="1200" dirty="0">
                          <a:solidFill>
                            <a:schemeClr val="dk1"/>
                          </a:solidFill>
                          <a:latin typeface="+mn-lt"/>
                          <a:ea typeface="+mn-ea"/>
                          <a:cs typeface="B Mitra" pitchFamily="2" charset="-78"/>
                        </a:rPr>
                        <a:t>- تخریب باغ ها و فضاهای سبز طبیعی منطقه به منظور ساخت و ساز ها و تغییر کاربری زمین.</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sz="8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14630" marR="0" indent="-214630" algn="just" defTabSz="914400" rtl="1" eaLnBrk="1" fontAlgn="auto" latinLnBrk="0" hangingPunct="1">
                        <a:lnSpc>
                          <a:spcPct val="100000"/>
                        </a:lnSpc>
                        <a:spcBef>
                          <a:spcPts val="0"/>
                        </a:spcBef>
                        <a:spcAft>
                          <a:spcPts val="0"/>
                        </a:spcAft>
                        <a:buClrTx/>
                        <a:buSzTx/>
                        <a:buFont typeface="Wingdings" pitchFamily="2" charset="2"/>
                        <a:buNone/>
                        <a:tabLst/>
                        <a:defRPr/>
                      </a:pPr>
                      <a:endParaRPr lang="fa-IR" sz="800" b="1" kern="1200" dirty="0">
                        <a:solidFill>
                          <a:schemeClr val="dk1"/>
                        </a:solidFill>
                        <a:latin typeface="+mn-lt"/>
                        <a:ea typeface="+mn-ea"/>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r>
              <a:tr h="831742">
                <a:tc>
                  <a:txBody>
                    <a:bodyPr/>
                    <a:lstStyle/>
                    <a:p>
                      <a:pPr algn="ctr"/>
                      <a:endParaRPr lang="en-US" sz="8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tcPr>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800" b="1" dirty="0">
                          <a:cs typeface="B Mitra" pitchFamily="2" charset="-78"/>
                        </a:rPr>
                        <a:t>-امکان افزایش حضور پیاده در محدوده به علت وجود</a:t>
                      </a:r>
                      <a:r>
                        <a:rPr lang="fa-IR" sz="800" b="1" baseline="0" dirty="0">
                          <a:cs typeface="B Mitra" pitchFamily="2" charset="-78"/>
                        </a:rPr>
                        <a:t> پتانسیلهای پیاده راهواری</a:t>
                      </a:r>
                      <a:endParaRPr lang="en-US" sz="8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8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tcPr>
                </a:tc>
                <a:tc>
                  <a:txBody>
                    <a:bodyPr/>
                    <a:lstStyle/>
                    <a:p>
                      <a:pPr marL="214630" marR="0" indent="-214630" algn="just" defTabSz="914400" rtl="1" eaLnBrk="1" fontAlgn="auto" latinLnBrk="0" hangingPunct="1">
                        <a:lnSpc>
                          <a:spcPct val="100000"/>
                        </a:lnSpc>
                        <a:spcBef>
                          <a:spcPts val="0"/>
                        </a:spcBef>
                        <a:spcAft>
                          <a:spcPts val="0"/>
                        </a:spcAft>
                        <a:buClrTx/>
                        <a:buSzTx/>
                        <a:buFont typeface="Wingdings" pitchFamily="2" charset="2"/>
                        <a:buNone/>
                        <a:tabLst/>
                        <a:defRPr/>
                      </a:pPr>
                      <a:endParaRPr lang="fa-IR" sz="800" b="1" kern="1200" dirty="0">
                        <a:solidFill>
                          <a:schemeClr val="dk1"/>
                        </a:solidFill>
                        <a:latin typeface="+mn-lt"/>
                        <a:ea typeface="+mn-ea"/>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tcPr>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600" b="1" dirty="0">
                        <a:cs typeface="B Kamran"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4400" b="1" kern="1200" dirty="0">
                        <a:solidFill>
                          <a:schemeClr val="tx1"/>
                        </a:solidFill>
                        <a:latin typeface="+mn-lt"/>
                        <a:ea typeface="+mn-ea"/>
                        <a:cs typeface="B Kamran" pitchFamily="2" charset="-78"/>
                      </a:endParaRPr>
                    </a:p>
                  </a:txBody>
                  <a:tcPr marL="156020" marR="156020" marT="60008" marB="60008" vert="vert270"/>
                </a:tc>
              </a:tr>
            </a:tbl>
          </a:graphicData>
        </a:graphic>
      </p:graphicFrame>
      <p:pic>
        <p:nvPicPr>
          <p:cNvPr id="33796" name="Picture 4" descr="C:\Users\hoda\Desktop\karga4\pic\DSC0553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05475" y="1285875"/>
            <a:ext cx="1395413" cy="1395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7" name="Picture 2" descr="DSC0106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78463" y="3360738"/>
            <a:ext cx="1716087"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8" name="Picture 2" descr="F:\pic\IMG_4079.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09988" y="1762125"/>
            <a:ext cx="1633537" cy="919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9" name="Picture 4" descr="DSC0107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19500" y="3327400"/>
            <a:ext cx="1776413" cy="91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0" name="Picture 28" descr="DSC0107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63525" y="1830388"/>
            <a:ext cx="157638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1" name="Picture 3" descr="D:\فرحزاد\89.8.15\100CANON\IMG_0155.JPG"/>
          <p:cNvPicPr>
            <a:picLocks noChangeAspect="1" noChangeArrowheads="1"/>
          </p:cNvPicPr>
          <p:nvPr/>
        </p:nvPicPr>
        <p:blipFill>
          <a:blip r:embed="rId7" cstate="print">
            <a:lum contrast="40000"/>
            <a:extLst>
              <a:ext uri="{28A0092B-C50C-407E-A947-70E740481C1C}">
                <a14:useLocalDpi xmlns:a14="http://schemas.microsoft.com/office/drawing/2010/main" val="0"/>
              </a:ext>
            </a:extLst>
          </a:blip>
          <a:srcRect l="-510" t="10417" b="33446"/>
          <a:stretch>
            <a:fillRect/>
          </a:stretch>
        </p:blipFill>
        <p:spPr bwMode="auto">
          <a:xfrm>
            <a:off x="1985963" y="3395663"/>
            <a:ext cx="1497012"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a:xfrm rot="16200000">
            <a:off x="2005941" y="4306396"/>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1" name="TextBox 10"/>
          <p:cNvSpPr txBox="1"/>
          <p:nvPr/>
        </p:nvSpPr>
        <p:spPr>
          <a:xfrm>
            <a:off x="114300" y="6296025"/>
            <a:ext cx="44196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تحلیل و ارزیابی اطلاعات به روش</a:t>
            </a:r>
            <a:r>
              <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SWOT </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0" y="0"/>
            <a:ext cx="91440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aphicFrame>
        <p:nvGraphicFramePr>
          <p:cNvPr id="2" name="Table 1"/>
          <p:cNvGraphicFramePr>
            <a:graphicFrameLocks noGrp="1"/>
          </p:cNvGraphicFramePr>
          <p:nvPr/>
        </p:nvGraphicFramePr>
        <p:xfrm>
          <a:off x="217684" y="193792"/>
          <a:ext cx="8708633" cy="6324956"/>
        </p:xfrm>
        <a:graphic>
          <a:graphicData uri="http://schemas.openxmlformats.org/drawingml/2006/table">
            <a:tbl>
              <a:tblPr firstRow="1" bandRow="1">
                <a:tableStyleId>{5940675A-B579-460E-94D1-54222C63F5DA}</a:tableStyleId>
              </a:tblPr>
              <a:tblGrid>
                <a:gridCol w="1678226"/>
                <a:gridCol w="1678226"/>
                <a:gridCol w="1859656"/>
                <a:gridCol w="1814298"/>
                <a:gridCol w="1171375"/>
                <a:gridCol w="506852"/>
              </a:tblGrid>
              <a:tr h="343670">
                <a:tc>
                  <a:txBody>
                    <a:bodyPr/>
                    <a:lstStyle/>
                    <a:p>
                      <a:pPr marL="0" marR="0" indent="0" algn="ctr" defTabSz="1645920" rtl="0" eaLnBrk="1" fontAlgn="auto" latinLnBrk="0" hangingPunct="1">
                        <a:lnSpc>
                          <a:spcPct val="100000"/>
                        </a:lnSpc>
                        <a:spcBef>
                          <a:spcPts val="0"/>
                        </a:spcBef>
                        <a:spcAft>
                          <a:spcPts val="0"/>
                        </a:spcAft>
                        <a:buClrTx/>
                        <a:buSzTx/>
                        <a:buFontTx/>
                        <a:buNone/>
                        <a:tabLst/>
                        <a:defRPr/>
                      </a:pPr>
                      <a:r>
                        <a:rPr lang="fa-IR" sz="1700" b="0" kern="1200" dirty="0">
                          <a:solidFill>
                            <a:schemeClr val="tx1"/>
                          </a:solidFill>
                          <a:latin typeface="+mn-lt"/>
                          <a:ea typeface="+mn-ea"/>
                          <a:cs typeface="B Homa" pitchFamily="2" charset="-78"/>
                        </a:rPr>
                        <a:t>تهدیدها</a:t>
                      </a:r>
                      <a:endParaRPr lang="en-US" sz="1700" b="0" kern="1200" dirty="0">
                        <a:solidFill>
                          <a:schemeClr val="tx1"/>
                        </a:solidFill>
                        <a:latin typeface="+mn-lt"/>
                        <a:ea typeface="+mn-ea"/>
                        <a:cs typeface="B Homa" pitchFamily="2" charset="-78"/>
                      </a:endParaRPr>
                    </a:p>
                  </a:txBody>
                  <a:tcPr marL="99060" marR="99060" marT="28575" marB="28575">
                    <a:solidFill>
                      <a:schemeClr val="accent6">
                        <a:lumMod val="60000"/>
                        <a:lumOff val="40000"/>
                      </a:schemeClr>
                    </a:solidFill>
                  </a:tcPr>
                </a:tc>
                <a:tc>
                  <a:txBody>
                    <a:bodyPr/>
                    <a:lstStyle/>
                    <a:p>
                      <a:pPr marL="0" algn="ctr" defTabSz="1645920" rtl="0" eaLnBrk="1" latinLnBrk="0" hangingPunct="1"/>
                      <a:r>
                        <a:rPr lang="fa-IR" sz="1700" b="0" kern="1200" dirty="0">
                          <a:solidFill>
                            <a:schemeClr val="tx1"/>
                          </a:solidFill>
                          <a:latin typeface="+mn-lt"/>
                          <a:ea typeface="+mn-ea"/>
                          <a:cs typeface="B Homa" pitchFamily="2" charset="-78"/>
                        </a:rPr>
                        <a:t>فرصت ها</a:t>
                      </a:r>
                      <a:endParaRPr lang="en-US" sz="1700" b="0" kern="1200" dirty="0">
                        <a:solidFill>
                          <a:schemeClr val="tx1"/>
                        </a:solidFill>
                        <a:latin typeface="+mn-lt"/>
                        <a:ea typeface="+mn-ea"/>
                        <a:cs typeface="B Homa" pitchFamily="2" charset="-78"/>
                      </a:endParaRPr>
                    </a:p>
                  </a:txBody>
                  <a:tcPr marL="99060" marR="99060" marT="28575" marB="28575">
                    <a:solidFill>
                      <a:schemeClr val="accent6">
                        <a:lumMod val="60000"/>
                        <a:lumOff val="40000"/>
                      </a:schemeClr>
                    </a:solidFill>
                  </a:tcPr>
                </a:tc>
                <a:tc>
                  <a:txBody>
                    <a:bodyPr/>
                    <a:lstStyle/>
                    <a:p>
                      <a:pPr marL="0" algn="ctr" defTabSz="1645920" rtl="0" eaLnBrk="1" latinLnBrk="0" hangingPunct="1"/>
                      <a:r>
                        <a:rPr lang="fa-IR" sz="1700" b="0" kern="1200" dirty="0">
                          <a:solidFill>
                            <a:schemeClr val="tx1"/>
                          </a:solidFill>
                          <a:latin typeface="+mn-lt"/>
                          <a:ea typeface="+mn-ea"/>
                          <a:cs typeface="B Homa" pitchFamily="2" charset="-78"/>
                        </a:rPr>
                        <a:t>نقاط ضعف</a:t>
                      </a:r>
                      <a:endParaRPr lang="en-US" sz="1700" b="0" kern="1200" dirty="0">
                        <a:solidFill>
                          <a:schemeClr val="tx1"/>
                        </a:solidFill>
                        <a:latin typeface="+mn-lt"/>
                        <a:ea typeface="+mn-ea"/>
                        <a:cs typeface="B Homa" pitchFamily="2" charset="-78"/>
                      </a:endParaRPr>
                    </a:p>
                  </a:txBody>
                  <a:tcPr marL="99060" marR="99060" marT="28575" marB="28575">
                    <a:solidFill>
                      <a:schemeClr val="accent6">
                        <a:lumMod val="60000"/>
                        <a:lumOff val="40000"/>
                      </a:schemeClr>
                    </a:solidFill>
                  </a:tcPr>
                </a:tc>
                <a:tc>
                  <a:txBody>
                    <a:bodyPr/>
                    <a:lstStyle/>
                    <a:p>
                      <a:pPr algn="ctr"/>
                      <a:r>
                        <a:rPr lang="fa-IR" sz="1700" b="0" kern="1200" dirty="0">
                          <a:solidFill>
                            <a:schemeClr val="tx1"/>
                          </a:solidFill>
                          <a:latin typeface="+mn-lt"/>
                          <a:ea typeface="+mn-ea"/>
                          <a:cs typeface="B Homa" pitchFamily="2" charset="-78"/>
                        </a:rPr>
                        <a:t>نقاط قوت</a:t>
                      </a:r>
                      <a:endParaRPr lang="en-US" sz="1700" b="0" kern="1200" dirty="0">
                        <a:solidFill>
                          <a:schemeClr val="tx1"/>
                        </a:solidFill>
                        <a:latin typeface="+mn-lt"/>
                        <a:ea typeface="+mn-ea"/>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235" rtl="0" eaLnBrk="1" fontAlgn="auto" latinLnBrk="0" hangingPunct="1">
                        <a:lnSpc>
                          <a:spcPct val="100000"/>
                        </a:lnSpc>
                        <a:spcBef>
                          <a:spcPts val="0"/>
                        </a:spcBef>
                        <a:spcAft>
                          <a:spcPts val="0"/>
                        </a:spcAft>
                        <a:buClrTx/>
                        <a:buSzTx/>
                        <a:buFontTx/>
                        <a:buNone/>
                        <a:tabLst/>
                        <a:defRPr/>
                      </a:pPr>
                      <a:r>
                        <a:rPr lang="fa-IR" sz="1700" b="0" dirty="0">
                          <a:cs typeface="B Homa" pitchFamily="2" charset="-78"/>
                        </a:rPr>
                        <a:t>اهداف</a:t>
                      </a:r>
                      <a:endParaRPr lang="en-US" sz="1700" b="0" dirty="0">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txBody>
                  <a:tcPr marL="99060" marR="99060" marT="28575" marB="28575">
                    <a:solidFill>
                      <a:schemeClr val="accent6">
                        <a:lumMod val="60000"/>
                        <a:lumOff val="40000"/>
                      </a:schemeClr>
                    </a:solidFill>
                  </a:tcPr>
                </a:tc>
              </a:tr>
              <a:tr h="1632869">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800" b="1" kern="1200" baseline="0" dirty="0">
                          <a:solidFill>
                            <a:schemeClr val="tx1"/>
                          </a:solidFill>
                          <a:latin typeface="+mn-lt"/>
                          <a:ea typeface="+mn-ea"/>
                          <a:cs typeface="B Mitra" pitchFamily="2" charset="-78"/>
                        </a:rPr>
                        <a:t>- </a:t>
                      </a:r>
                      <a:r>
                        <a:rPr lang="ar-SA" sz="800" b="1" kern="1200" baseline="0" dirty="0">
                          <a:solidFill>
                            <a:schemeClr val="tx1"/>
                          </a:solidFill>
                          <a:latin typeface="+mn-lt"/>
                          <a:ea typeface="+mn-ea"/>
                          <a:cs typeface="B Mitra" pitchFamily="2" charset="-78"/>
                        </a:rPr>
                        <a:t>عدم تناسب بافت روستا شهري منطقه با  توانايي هاي گردشگري آن و تهديد </a:t>
                      </a:r>
                      <a:r>
                        <a:rPr lang="fa-IR" sz="800" b="1" kern="1200" baseline="0" dirty="0">
                          <a:solidFill>
                            <a:schemeClr val="tx1"/>
                          </a:solidFill>
                          <a:latin typeface="+mn-lt"/>
                          <a:ea typeface="+mn-ea"/>
                          <a:cs typeface="B Mitra" pitchFamily="2" charset="-78"/>
                        </a:rPr>
                        <a:t>این نوع بافت.</a:t>
                      </a:r>
                    </a:p>
                    <a:p>
                      <a:pPr algn="ctr"/>
                      <a:endParaRPr lang="en-US" sz="800" b="1" kern="1200" baseline="0" dirty="0">
                        <a:solidFill>
                          <a:schemeClr val="tx1"/>
                        </a:solidFill>
                        <a:latin typeface="+mn-lt"/>
                        <a:ea typeface="+mn-ea"/>
                        <a:cs typeface="B Mitra" pitchFamily="2" charset="-78"/>
                      </a:endParaRP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800" b="1" kern="1200" baseline="0" dirty="0">
                          <a:solidFill>
                            <a:schemeClr val="tx1"/>
                          </a:solidFill>
                          <a:latin typeface="+mn-lt"/>
                          <a:ea typeface="+mn-ea"/>
                          <a:cs typeface="B Mitra" pitchFamily="2" charset="-78"/>
                        </a:rPr>
                        <a:t>- امكان توسعه فعاليت هاي گردشگري از نوع تفريح و تفرج با تأكيد بر حفظ ارزش هاي زيست محيطي و اكولوژيكي منطقه.</a:t>
                      </a:r>
                    </a:p>
                  </a:txBody>
                  <a:tcPr marL="99060" marR="99060" marT="28575" marB="28575"/>
                </a:tc>
                <a:tc>
                  <a:txBody>
                    <a:bodyPr/>
                    <a:lstStyle/>
                    <a:p>
                      <a:pPr marL="214630" marR="0" indent="-214630" algn="just" defTabSz="914400" rtl="1" eaLnBrk="1" fontAlgn="auto" latinLnBrk="0" hangingPunct="1">
                        <a:lnSpc>
                          <a:spcPct val="100000"/>
                        </a:lnSpc>
                        <a:spcBef>
                          <a:spcPts val="0"/>
                        </a:spcBef>
                        <a:spcAft>
                          <a:spcPts val="0"/>
                        </a:spcAft>
                        <a:buClrTx/>
                        <a:buSzTx/>
                        <a:buFont typeface="Wingdings" pitchFamily="2" charset="2"/>
                        <a:buNone/>
                        <a:tabLst/>
                        <a:defRPr/>
                      </a:pPr>
                      <a:r>
                        <a:rPr lang="fa-IR" sz="800" b="1" kern="1200" baseline="0" dirty="0">
                          <a:solidFill>
                            <a:schemeClr val="tx1"/>
                          </a:solidFill>
                          <a:latin typeface="+mn-lt"/>
                          <a:ea typeface="+mn-ea"/>
                          <a:cs typeface="B Mitra" pitchFamily="2" charset="-78"/>
                        </a:rPr>
                        <a:t>- ساخت و سازهاي غير اصولي و بي رويه، ساخت آلونك هاي مسكوني در بخش هايي از منطقه ، سبب افزایش تخريب پوشش گياهي طبيعي دره فرحزاد و درنتیجه کاهش سرزندگی گردیده است. </a:t>
                      </a:r>
                    </a:p>
                    <a:p>
                      <a:pPr marL="214630" marR="0" indent="-214630" algn="just" defTabSz="914400" rtl="1" eaLnBrk="1" fontAlgn="auto" latinLnBrk="0" hangingPunct="1">
                        <a:lnSpc>
                          <a:spcPct val="100000"/>
                        </a:lnSpc>
                        <a:spcBef>
                          <a:spcPts val="0"/>
                        </a:spcBef>
                        <a:spcAft>
                          <a:spcPts val="0"/>
                        </a:spcAft>
                        <a:buClrTx/>
                        <a:buSzTx/>
                        <a:buFont typeface="Wingdings" pitchFamily="2" charset="2"/>
                        <a:buNone/>
                        <a:tabLst/>
                        <a:defRPr/>
                      </a:pPr>
                      <a:endParaRPr lang="fa-IR" sz="800" b="1" kern="1200" baseline="0" dirty="0">
                        <a:solidFill>
                          <a:schemeClr val="tx1"/>
                        </a:solidFill>
                        <a:latin typeface="+mn-lt"/>
                        <a:ea typeface="+mn-ea"/>
                        <a:cs typeface="B Mitra" pitchFamily="2" charset="-78"/>
                      </a:endParaRP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 typeface="Wingdings" pitchFamily="2" charset="2"/>
                        <a:buNone/>
                        <a:tabLst/>
                        <a:defRPr/>
                      </a:pPr>
                      <a:r>
                        <a:rPr lang="fa-IR" sz="800" b="1" kern="1200" baseline="0" dirty="0">
                          <a:solidFill>
                            <a:schemeClr val="tx1"/>
                          </a:solidFill>
                          <a:latin typeface="+mn-lt"/>
                          <a:ea typeface="+mn-ea"/>
                          <a:cs typeface="B Mitra" pitchFamily="2" charset="-78"/>
                        </a:rPr>
                        <a:t>-  وجود رود دره فرحزاد وغنای حس بینایی و شنوایی</a:t>
                      </a:r>
                    </a:p>
                    <a:p>
                      <a:pPr marL="0" marR="0" indent="0" algn="just" defTabSz="914400" rtl="1" eaLnBrk="1" fontAlgn="auto" latinLnBrk="0" hangingPunct="1">
                        <a:lnSpc>
                          <a:spcPct val="100000"/>
                        </a:lnSpc>
                        <a:spcBef>
                          <a:spcPts val="0"/>
                        </a:spcBef>
                        <a:spcAft>
                          <a:spcPts val="0"/>
                        </a:spcAft>
                        <a:buClrTx/>
                        <a:buSzTx/>
                        <a:buFont typeface="Wingdings" pitchFamily="2" charset="2"/>
                        <a:buNone/>
                        <a:tabLst/>
                        <a:defRPr/>
                      </a:pPr>
                      <a:endParaRPr lang="en-US" sz="800" b="1" kern="1200" baseline="0" dirty="0">
                        <a:solidFill>
                          <a:schemeClr val="tx1"/>
                        </a:solidFill>
                        <a:latin typeface="+mn-lt"/>
                        <a:ea typeface="+mn-ea"/>
                        <a:cs typeface="B Mitra" pitchFamily="2" charset="-78"/>
                      </a:endParaRPr>
                    </a:p>
                  </a:txBody>
                  <a:tcPr marL="99060" marR="99060" marT="28575" marB="28575"/>
                </a:tc>
                <a:tc rowSpan="5">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7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7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r>
                        <a:rPr lang="fa-IR" sz="1700" b="1" dirty="0">
                          <a:cs typeface="B Homa" pitchFamily="2" charset="-78"/>
                        </a:rPr>
                        <a:t>2- سرزندگی</a:t>
                      </a:r>
                      <a:endParaRPr lang="en-US" sz="17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txBody>
                  <a:tcPr marL="99060" marR="99060" marT="28575" marB="28575"/>
                </a:tc>
                <a:tc rowSpan="5">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2100" b="1" dirty="0">
                          <a:cs typeface="B Homa" pitchFamily="2" charset="-78"/>
                        </a:rPr>
                        <a:t>بعد زیست بوم</a:t>
                      </a:r>
                    </a:p>
                  </a:txBody>
                  <a:tcPr marL="99060" marR="99060" marT="28575" marB="28575" vert="vert270"/>
                </a:tc>
              </a:tr>
              <a:tr h="1122597">
                <a:tc>
                  <a:txBody>
                    <a:bodyPr/>
                    <a:lstStyle/>
                    <a:p>
                      <a:pPr algn="just" rtl="1"/>
                      <a:r>
                        <a:rPr lang="fa-IR" sz="800" b="1" kern="1200" dirty="0">
                          <a:solidFill>
                            <a:schemeClr val="dk1"/>
                          </a:solidFill>
                          <a:latin typeface="+mn-lt"/>
                          <a:ea typeface="+mn-ea"/>
                          <a:cs typeface="B Mitra" pitchFamily="2" charset="-78"/>
                        </a:rPr>
                        <a:t>- </a:t>
                      </a:r>
                      <a:r>
                        <a:rPr lang="ar-SA" sz="800" b="1" kern="1200" dirty="0">
                          <a:solidFill>
                            <a:schemeClr val="dk1"/>
                          </a:solidFill>
                          <a:latin typeface="+mn-lt"/>
                          <a:ea typeface="+mn-ea"/>
                          <a:cs typeface="B Mitra" pitchFamily="2" charset="-78"/>
                        </a:rPr>
                        <a:t>تردد خودروهاي شخصي در حجم بالا </a:t>
                      </a:r>
                      <a:r>
                        <a:rPr lang="fa-IR" sz="800" b="1" kern="1200" dirty="0">
                          <a:solidFill>
                            <a:schemeClr val="dk1"/>
                          </a:solidFill>
                          <a:latin typeface="+mn-lt"/>
                          <a:ea typeface="+mn-ea"/>
                          <a:cs typeface="B Mitra" pitchFamily="2" charset="-78"/>
                        </a:rPr>
                        <a:t>با گسترش فعالیت گردشگری </a:t>
                      </a:r>
                      <a:r>
                        <a:rPr lang="ar-SA" sz="800" b="1" kern="1200" dirty="0">
                          <a:solidFill>
                            <a:schemeClr val="dk1"/>
                          </a:solidFill>
                          <a:latin typeface="+mn-lt"/>
                          <a:ea typeface="+mn-ea"/>
                          <a:cs typeface="B Mitra" pitchFamily="2" charset="-78"/>
                        </a:rPr>
                        <a:t>و ا</a:t>
                      </a:r>
                      <a:r>
                        <a:rPr lang="fa-IR" sz="800" b="1" kern="1200" dirty="0">
                          <a:solidFill>
                            <a:schemeClr val="dk1"/>
                          </a:solidFill>
                          <a:latin typeface="+mn-lt"/>
                          <a:ea typeface="+mn-ea"/>
                          <a:cs typeface="B Mitra" pitchFamily="2" charset="-78"/>
                        </a:rPr>
                        <a:t>فزایش </a:t>
                      </a:r>
                      <a:r>
                        <a:rPr lang="ar-SA" sz="800" b="1" kern="1200" dirty="0">
                          <a:solidFill>
                            <a:schemeClr val="dk1"/>
                          </a:solidFill>
                          <a:latin typeface="+mn-lt"/>
                          <a:ea typeface="+mn-ea"/>
                          <a:cs typeface="B Mitra" pitchFamily="2" charset="-78"/>
                        </a:rPr>
                        <a:t>آلودگي </a:t>
                      </a:r>
                      <a:r>
                        <a:rPr lang="fa-IR" sz="800" b="1" kern="1200" dirty="0">
                          <a:solidFill>
                            <a:schemeClr val="dk1"/>
                          </a:solidFill>
                          <a:latin typeface="+mn-lt"/>
                          <a:ea typeface="+mn-ea"/>
                          <a:cs typeface="B Mitra" pitchFamily="2" charset="-78"/>
                        </a:rPr>
                        <a:t>صوتی و </a:t>
                      </a:r>
                      <a:r>
                        <a:rPr lang="ar-SA" sz="800" b="1" kern="1200" dirty="0">
                          <a:solidFill>
                            <a:schemeClr val="dk1"/>
                          </a:solidFill>
                          <a:latin typeface="+mn-lt"/>
                          <a:ea typeface="+mn-ea"/>
                          <a:cs typeface="B Mitra" pitchFamily="2" charset="-78"/>
                        </a:rPr>
                        <a:t>هوا</a:t>
                      </a:r>
                      <a:r>
                        <a:rPr lang="fa-IR" sz="800" b="1" kern="1200" dirty="0">
                          <a:solidFill>
                            <a:schemeClr val="dk1"/>
                          </a:solidFill>
                          <a:latin typeface="+mn-lt"/>
                          <a:ea typeface="+mn-ea"/>
                          <a:cs typeface="B Mitra" pitchFamily="2" charset="-78"/>
                        </a:rPr>
                        <a:t>.</a:t>
                      </a:r>
                      <a:endParaRPr lang="en-US" sz="800" b="1" dirty="0">
                        <a:cs typeface="B Mitra" pitchFamily="2" charset="-78"/>
                      </a:endParaRPr>
                    </a:p>
                  </a:txBody>
                  <a:tcPr marL="99060" marR="99060" marT="28575" marB="28575">
                    <a:lnB w="12700" cap="flat" cmpd="sng" algn="ctr">
                      <a:solidFill>
                        <a:schemeClr val="tx1"/>
                      </a:solidFill>
                      <a:prstDash val="solid"/>
                      <a:round/>
                      <a:headEnd type="none" w="med" len="med"/>
                      <a:tailEnd type="none" w="med" len="med"/>
                    </a:lnB>
                  </a:tcPr>
                </a:tc>
                <a:tc>
                  <a:txBody>
                    <a:bodyPr/>
                    <a:lstStyle/>
                    <a:p>
                      <a:pPr marL="0" marR="0" indent="0" algn="just" defTabSz="914400" rtl="1" eaLnBrk="1" fontAlgn="auto" latinLnBrk="0" hangingPunct="1">
                        <a:lnSpc>
                          <a:spcPct val="100000"/>
                        </a:lnSpc>
                        <a:spcBef>
                          <a:spcPts val="0"/>
                        </a:spcBef>
                        <a:spcAft>
                          <a:spcPts val="0"/>
                        </a:spcAft>
                        <a:buClrTx/>
                        <a:buSzTx/>
                        <a:buFont typeface="Wingdings" pitchFamily="2" charset="2"/>
                        <a:buNone/>
                        <a:tabLst/>
                        <a:defRPr/>
                      </a:pPr>
                      <a:r>
                        <a:rPr lang="fa-IR" sz="800" b="1" kern="1200" baseline="0" dirty="0">
                          <a:solidFill>
                            <a:schemeClr val="tx1"/>
                          </a:solidFill>
                          <a:latin typeface="+mn-lt"/>
                          <a:ea typeface="+mn-ea"/>
                          <a:cs typeface="B Mitra" pitchFamily="2" charset="-78"/>
                        </a:rPr>
                        <a:t>- امكان آموزش به مردم ساكن در منطقه در جهت شناخت امكانات طبيعي منطقه فرحزاد و حساسيت هاي زيست محيطي محدوده مورد نظر.</a:t>
                      </a:r>
                    </a:p>
                    <a:p>
                      <a:pPr marL="0" marR="0" indent="0" algn="just" defTabSz="914400" rtl="1" eaLnBrk="1" fontAlgn="auto" latinLnBrk="0" hangingPunct="1">
                        <a:lnSpc>
                          <a:spcPct val="100000"/>
                        </a:lnSpc>
                        <a:spcBef>
                          <a:spcPts val="0"/>
                        </a:spcBef>
                        <a:spcAft>
                          <a:spcPts val="0"/>
                        </a:spcAft>
                        <a:buClrTx/>
                        <a:buSzTx/>
                        <a:buFont typeface="Wingdings" pitchFamily="2" charset="2"/>
                        <a:buNone/>
                        <a:tabLst/>
                        <a:defRPr/>
                      </a:pPr>
                      <a:endParaRPr lang="en-US" sz="800" b="1" kern="1200" baseline="0" dirty="0">
                        <a:solidFill>
                          <a:schemeClr val="tx1"/>
                        </a:solidFill>
                        <a:latin typeface="+mn-lt"/>
                        <a:ea typeface="+mn-ea"/>
                        <a:cs typeface="B Mitra" pitchFamily="2" charset="-78"/>
                      </a:endParaRPr>
                    </a:p>
                  </a:txBody>
                  <a:tcPr marL="99060" marR="99060" marT="28575" marB="28575">
                    <a:lnB w="12700" cap="flat" cmpd="sng" algn="ctr">
                      <a:solidFill>
                        <a:schemeClr val="tx1"/>
                      </a:solidFill>
                      <a:prstDash val="solid"/>
                      <a:round/>
                      <a:headEnd type="none" w="med" len="med"/>
                      <a:tailEnd type="none" w="med" len="med"/>
                    </a:lnB>
                  </a:tcPr>
                </a:tc>
                <a:tc>
                  <a:txBody>
                    <a:bodyPr/>
                    <a:lstStyle/>
                    <a:p>
                      <a:pPr marL="0" marR="0" indent="0" algn="just" defTabSz="914400" rtl="1" eaLnBrk="1" fontAlgn="auto" latinLnBrk="0" hangingPunct="1">
                        <a:lnSpc>
                          <a:spcPct val="100000"/>
                        </a:lnSpc>
                        <a:spcBef>
                          <a:spcPts val="0"/>
                        </a:spcBef>
                        <a:spcAft>
                          <a:spcPts val="0"/>
                        </a:spcAft>
                        <a:buClrTx/>
                        <a:buSzTx/>
                        <a:buFont typeface="Wingdings" pitchFamily="2" charset="2"/>
                        <a:buNone/>
                        <a:tabLst/>
                        <a:defRPr/>
                      </a:pPr>
                      <a:r>
                        <a:rPr lang="fa-IR" sz="800" b="1" kern="1200" baseline="0" dirty="0">
                          <a:solidFill>
                            <a:schemeClr val="tx1"/>
                          </a:solidFill>
                          <a:latin typeface="+mn-lt"/>
                          <a:ea typeface="+mn-ea"/>
                          <a:cs typeface="B Mitra" pitchFamily="2" charset="-78"/>
                        </a:rPr>
                        <a:t>-خودروها و وسايط نقليه موتوري به واسطه ترددهاي مختلف با اهداف دسترسي به مكان هاي مورد نظر و استفاده هاي گردشگري ، آرامش منطقه را تحت شعاع قرار داده است واين مسئله در خيابان ها ، معابر و كوچه باغ هاي فرحزاد عينيت بيشتري پيدا كرده است.</a:t>
                      </a:r>
                    </a:p>
                    <a:p>
                      <a:pPr marL="0" marR="0" indent="0" algn="just" defTabSz="914400" rtl="1" eaLnBrk="1" fontAlgn="auto" latinLnBrk="0" hangingPunct="1">
                        <a:lnSpc>
                          <a:spcPct val="100000"/>
                        </a:lnSpc>
                        <a:spcBef>
                          <a:spcPts val="0"/>
                        </a:spcBef>
                        <a:spcAft>
                          <a:spcPts val="0"/>
                        </a:spcAft>
                        <a:buClrTx/>
                        <a:buSzTx/>
                        <a:buFont typeface="Wingdings" pitchFamily="2" charset="2"/>
                        <a:buNone/>
                        <a:tabLst/>
                        <a:defRPr/>
                      </a:pPr>
                      <a:endParaRPr lang="en-US" sz="800" b="1" kern="1200" baseline="0" dirty="0">
                        <a:solidFill>
                          <a:schemeClr val="tx1"/>
                        </a:solidFill>
                        <a:latin typeface="+mn-lt"/>
                        <a:ea typeface="+mn-ea"/>
                        <a:cs typeface="B Mitra" pitchFamily="2" charset="-78"/>
                      </a:endParaRPr>
                    </a:p>
                  </a:txBody>
                  <a:tcPr marL="99060" marR="99060" marT="28575" marB="28575">
                    <a:lnB w="12700" cap="flat" cmpd="sng" algn="ctr">
                      <a:solidFill>
                        <a:schemeClr val="tx1"/>
                      </a:solidFill>
                      <a:prstDash val="solid"/>
                      <a:round/>
                      <a:headEnd type="none" w="med" len="med"/>
                      <a:tailEnd type="none" w="med" len="med"/>
                    </a:lnB>
                  </a:tcPr>
                </a:tc>
                <a:tc>
                  <a:txBody>
                    <a:bodyPr/>
                    <a:lstStyle/>
                    <a:p>
                      <a:pPr marL="214630" marR="0" indent="-214630" algn="r" defTabSz="914400" rtl="1" eaLnBrk="1" fontAlgn="auto" latinLnBrk="0" hangingPunct="1">
                        <a:lnSpc>
                          <a:spcPct val="100000"/>
                        </a:lnSpc>
                        <a:spcBef>
                          <a:spcPts val="0"/>
                        </a:spcBef>
                        <a:spcAft>
                          <a:spcPts val="0"/>
                        </a:spcAft>
                        <a:buClrTx/>
                        <a:buSzTx/>
                        <a:buFont typeface="Wingdings" pitchFamily="2" charset="2"/>
                        <a:buNone/>
                        <a:tabLst/>
                        <a:defRPr/>
                      </a:pPr>
                      <a:r>
                        <a:rPr lang="fa-IR" sz="800" b="1" kern="1200" baseline="0" dirty="0">
                          <a:solidFill>
                            <a:schemeClr val="tx1"/>
                          </a:solidFill>
                          <a:latin typeface="+mn-lt"/>
                          <a:ea typeface="+mn-ea"/>
                          <a:cs typeface="B Mitra" pitchFamily="2" charset="-78"/>
                        </a:rPr>
                        <a:t>- وجود فضاهای سبز گسترده.</a:t>
                      </a:r>
                    </a:p>
                    <a:p>
                      <a:pPr marL="214630" marR="0" indent="-214630" algn="just" defTabSz="914400" rtl="1" eaLnBrk="1" fontAlgn="auto" latinLnBrk="0" hangingPunct="1">
                        <a:lnSpc>
                          <a:spcPct val="100000"/>
                        </a:lnSpc>
                        <a:spcBef>
                          <a:spcPts val="0"/>
                        </a:spcBef>
                        <a:spcAft>
                          <a:spcPts val="0"/>
                        </a:spcAft>
                        <a:buClrTx/>
                        <a:buSzTx/>
                        <a:buFont typeface="Wingdings" pitchFamily="2" charset="2"/>
                        <a:buNone/>
                        <a:tabLst/>
                        <a:defRPr/>
                      </a:pPr>
                      <a:endParaRPr lang="fa-IR" sz="800" b="1" kern="1200" dirty="0">
                        <a:solidFill>
                          <a:schemeClr val="dk1"/>
                        </a:solidFill>
                        <a:latin typeface="+mn-lt"/>
                        <a:ea typeface="+mn-ea"/>
                        <a:cs typeface="B Mitra" pitchFamily="2" charset="-78"/>
                      </a:endParaRPr>
                    </a:p>
                  </a:txBody>
                  <a:tcPr marL="99060" marR="99060" marT="28575" marB="28575">
                    <a:lnB w="12700" cap="flat" cmpd="sng" algn="ctr">
                      <a:solidFill>
                        <a:schemeClr val="tx1"/>
                      </a:solidFill>
                      <a:prstDash val="solid"/>
                      <a:round/>
                      <a:headEnd type="none" w="med" len="med"/>
                      <a:tailEnd type="none" w="med" len="med"/>
                    </a:lnB>
                  </a:tcPr>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r>
              <a:tr h="869950">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800" b="1" kern="1200" baseline="0" dirty="0">
                          <a:solidFill>
                            <a:schemeClr val="tx1"/>
                          </a:solidFill>
                          <a:latin typeface="+mn-lt"/>
                          <a:ea typeface="+mn-ea"/>
                          <a:cs typeface="B Mitra" pitchFamily="2" charset="-78"/>
                        </a:rPr>
                        <a:t>- افزایش ساخت و سازهاي غير اصولي و بي رويه، ساخت آلونك هاي مسكوني در بخش هايي از منطقه ، سبب افزایش تخريب پوشش گياهي طبيعي دره فرحزاد و درنتیجه کاهش سرزندگی می گردد. </a:t>
                      </a:r>
                      <a:endParaRPr lang="en-US" sz="800" b="1" kern="1200" baseline="0" dirty="0">
                        <a:solidFill>
                          <a:schemeClr val="tx1"/>
                        </a:solidFill>
                        <a:latin typeface="+mn-lt"/>
                        <a:ea typeface="+mn-ea"/>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914400" rtl="1" eaLnBrk="1" fontAlgn="auto" latinLnBrk="0" hangingPunct="1">
                        <a:lnSpc>
                          <a:spcPct val="100000"/>
                        </a:lnSpc>
                        <a:spcBef>
                          <a:spcPts val="0"/>
                        </a:spcBef>
                        <a:spcAft>
                          <a:spcPts val="0"/>
                        </a:spcAft>
                        <a:buClrTx/>
                        <a:buSzTx/>
                        <a:buFont typeface="Wingdings" pitchFamily="2" charset="2"/>
                        <a:buNone/>
                        <a:tabLst/>
                        <a:defRPr/>
                      </a:pPr>
                      <a:r>
                        <a:rPr lang="fa-IR" sz="800" b="1" kern="1200" baseline="0" dirty="0">
                          <a:solidFill>
                            <a:schemeClr val="tx1"/>
                          </a:solidFill>
                          <a:latin typeface="+mn-lt"/>
                          <a:ea typeface="+mn-ea"/>
                          <a:cs typeface="B Mitra" pitchFamily="2" charset="-78"/>
                        </a:rPr>
                        <a:t>- امکان ایجاد تسهیلات و امکانات گردشگری طبیعی مانند پیاده روی و دوچرخه سواری در زون های تفریح گسترده. </a:t>
                      </a:r>
                    </a:p>
                    <a:p>
                      <a:pPr marL="0" marR="0" indent="0" algn="just" defTabSz="914400" rtl="1" eaLnBrk="1" fontAlgn="auto" latinLnBrk="0" hangingPunct="1">
                        <a:lnSpc>
                          <a:spcPct val="100000"/>
                        </a:lnSpc>
                        <a:spcBef>
                          <a:spcPts val="0"/>
                        </a:spcBef>
                        <a:spcAft>
                          <a:spcPts val="0"/>
                        </a:spcAft>
                        <a:buClrTx/>
                        <a:buSzTx/>
                        <a:buFont typeface="Wingdings" pitchFamily="2" charset="2"/>
                        <a:buNone/>
                        <a:tabLst/>
                        <a:defRPr/>
                      </a:pPr>
                      <a:endParaRPr lang="en-US" sz="800" b="1" kern="1200" baseline="0" dirty="0">
                        <a:solidFill>
                          <a:schemeClr val="tx1"/>
                        </a:solidFill>
                        <a:latin typeface="+mn-lt"/>
                        <a:ea typeface="+mn-ea"/>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914400" rtl="1" eaLnBrk="1" fontAlgn="auto" latinLnBrk="0" hangingPunct="1">
                        <a:lnSpc>
                          <a:spcPct val="100000"/>
                        </a:lnSpc>
                        <a:spcBef>
                          <a:spcPts val="0"/>
                        </a:spcBef>
                        <a:spcAft>
                          <a:spcPts val="0"/>
                        </a:spcAft>
                        <a:buClrTx/>
                        <a:buSzTx/>
                        <a:buFont typeface="Wingdings" pitchFamily="2" charset="2"/>
                        <a:buNone/>
                        <a:tabLst/>
                        <a:defRPr/>
                      </a:pPr>
                      <a:endParaRPr lang="en-US" sz="800" b="1" kern="1200" baseline="0" dirty="0">
                        <a:solidFill>
                          <a:schemeClr val="tx1"/>
                        </a:solidFill>
                        <a:latin typeface="+mn-lt"/>
                        <a:ea typeface="+mn-ea"/>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14630" marR="0" indent="-214630" algn="r" defTabSz="914400" rtl="1" eaLnBrk="1" fontAlgn="auto" latinLnBrk="0" hangingPunct="1">
                        <a:lnSpc>
                          <a:spcPct val="100000"/>
                        </a:lnSpc>
                        <a:spcBef>
                          <a:spcPts val="0"/>
                        </a:spcBef>
                        <a:spcAft>
                          <a:spcPts val="0"/>
                        </a:spcAft>
                        <a:buClrTx/>
                        <a:buSzTx/>
                        <a:buFont typeface="Wingdings" pitchFamily="2" charset="2"/>
                        <a:buNone/>
                        <a:tabLst/>
                        <a:defRPr/>
                      </a:pPr>
                      <a:r>
                        <a:rPr lang="fa-IR" sz="800" b="1" kern="1200" baseline="0" dirty="0">
                          <a:solidFill>
                            <a:schemeClr val="tx1"/>
                          </a:solidFill>
                          <a:latin typeface="+mn-lt"/>
                          <a:ea typeface="+mn-ea"/>
                          <a:cs typeface="B Mitra" pitchFamily="2" charset="-78"/>
                        </a:rPr>
                        <a:t>- وجود آب و هوای مناسب.</a:t>
                      </a: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r>
              <a:tr h="1233273">
                <a:tc>
                  <a:txBody>
                    <a:bodyPr/>
                    <a:lstStyle/>
                    <a:p>
                      <a:pPr marL="0" marR="0" indent="0" algn="just" defTabSz="914400" rtl="1" eaLnBrk="1" fontAlgn="auto" latinLnBrk="0" hangingPunct="1">
                        <a:lnSpc>
                          <a:spcPct val="100000"/>
                        </a:lnSpc>
                        <a:spcBef>
                          <a:spcPts val="0"/>
                        </a:spcBef>
                        <a:spcAft>
                          <a:spcPts val="0"/>
                        </a:spcAft>
                        <a:buClrTx/>
                        <a:buSzTx/>
                        <a:buFont typeface="Wingdings" pitchFamily="2" charset="2"/>
                        <a:buNone/>
                        <a:tabLst/>
                        <a:defRPr/>
                      </a:pPr>
                      <a:r>
                        <a:rPr lang="fa-IR" sz="800" b="1" kern="1200" dirty="0">
                          <a:solidFill>
                            <a:schemeClr val="dk1"/>
                          </a:solidFill>
                          <a:latin typeface="+mn-lt"/>
                          <a:ea typeface="+mn-ea"/>
                          <a:cs typeface="B Mitra" pitchFamily="2" charset="-78"/>
                        </a:rPr>
                        <a:t>- </a:t>
                      </a:r>
                      <a:r>
                        <a:rPr lang="ar-SA" sz="800" b="1" kern="1200" baseline="0" dirty="0">
                          <a:solidFill>
                            <a:schemeClr val="tx1"/>
                          </a:solidFill>
                          <a:latin typeface="+mn-lt"/>
                          <a:ea typeface="+mn-ea"/>
                          <a:cs typeface="B Mitra" pitchFamily="2" charset="-78"/>
                        </a:rPr>
                        <a:t>تردد ماشين هاي سنگين ويژه حمل سنگ و ماسه از معدن سنگ واقع در شمال منطقه از خيابان هاي اصلي منطقه و ايجاد آلودگي صوتي و هوا براي اهالي مسير مذكور</a:t>
                      </a:r>
                      <a:r>
                        <a:rPr lang="fa-IR" sz="800" b="1" kern="1200" baseline="0" dirty="0">
                          <a:solidFill>
                            <a:schemeClr val="tx1"/>
                          </a:solidFill>
                          <a:latin typeface="+mn-lt"/>
                          <a:ea typeface="+mn-ea"/>
                          <a:cs typeface="B Mitra" pitchFamily="2" charset="-78"/>
                        </a:rPr>
                        <a:t>.</a:t>
                      </a:r>
                    </a:p>
                    <a:p>
                      <a:pPr algn="ctr"/>
                      <a:endParaRPr lang="en-US" sz="8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just" defTabSz="914400" rtl="1" eaLnBrk="1" fontAlgn="auto" latinLnBrk="0" hangingPunct="1">
                        <a:lnSpc>
                          <a:spcPct val="100000"/>
                        </a:lnSpc>
                        <a:spcBef>
                          <a:spcPts val="0"/>
                        </a:spcBef>
                        <a:spcAft>
                          <a:spcPts val="0"/>
                        </a:spcAft>
                        <a:buClrTx/>
                        <a:buSzTx/>
                        <a:buFont typeface="Wingdings" pitchFamily="2" charset="2"/>
                        <a:buNone/>
                        <a:tabLst/>
                        <a:defRPr/>
                      </a:pPr>
                      <a:r>
                        <a:rPr lang="fa-IR" sz="800" b="1" kern="1200" baseline="0" dirty="0">
                          <a:solidFill>
                            <a:schemeClr val="tx1"/>
                          </a:solidFill>
                          <a:latin typeface="+mn-lt"/>
                          <a:ea typeface="+mn-ea"/>
                          <a:cs typeface="B Mitra" pitchFamily="2" charset="-78"/>
                        </a:rPr>
                        <a:t>- طرح ريزي تفرجي و تفريحي در منطقه فرحزاد بر اساس شناسايي منابع اكولوژيكي و اقتصادي و اجتماعي</a:t>
                      </a:r>
                      <a:endParaRPr lang="en-US" sz="800" b="1" kern="1200" baseline="0" dirty="0">
                        <a:solidFill>
                          <a:schemeClr val="tx1"/>
                        </a:solidFill>
                        <a:latin typeface="+mn-lt"/>
                        <a:ea typeface="+mn-ea"/>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just" defTabSz="914400" rtl="1" eaLnBrk="1" fontAlgn="auto" latinLnBrk="0" hangingPunct="1">
                        <a:lnSpc>
                          <a:spcPct val="100000"/>
                        </a:lnSpc>
                        <a:spcBef>
                          <a:spcPts val="0"/>
                        </a:spcBef>
                        <a:spcAft>
                          <a:spcPts val="0"/>
                        </a:spcAft>
                        <a:buClrTx/>
                        <a:buSzTx/>
                        <a:buFont typeface="Wingdings" pitchFamily="2" charset="2"/>
                        <a:buNone/>
                        <a:tabLst/>
                        <a:defRPr/>
                      </a:pPr>
                      <a:r>
                        <a:rPr lang="fa-IR" sz="800" b="1" kern="1200" baseline="0" dirty="0">
                          <a:solidFill>
                            <a:schemeClr val="tx1"/>
                          </a:solidFill>
                          <a:latin typeface="+mn-lt"/>
                          <a:ea typeface="+mn-ea"/>
                          <a:cs typeface="B Mitra" pitchFamily="2" charset="-78"/>
                        </a:rPr>
                        <a:t>- </a:t>
                      </a:r>
                      <a:r>
                        <a:rPr lang="ar-SA" sz="800" b="1" kern="1200" baseline="0" dirty="0">
                          <a:solidFill>
                            <a:schemeClr val="tx1"/>
                          </a:solidFill>
                          <a:latin typeface="+mn-lt"/>
                          <a:ea typeface="+mn-ea"/>
                          <a:cs typeface="B Mitra" pitchFamily="2" charset="-78"/>
                        </a:rPr>
                        <a:t>فقدان سيستم مكانيزه اصولي و منظم جمع آوري زباله از تمامي بافت هاي مسكوني منطقه وباقيماندن حداقل نيمي از زباله توليد شده در منطقه در حاشيه مسيل و دره و برخي از</a:t>
                      </a:r>
                      <a:endParaRPr lang="en-US" sz="800" b="1" kern="1200" baseline="0" dirty="0">
                        <a:solidFill>
                          <a:schemeClr val="tx1"/>
                        </a:solidFill>
                        <a:latin typeface="+mn-lt"/>
                        <a:ea typeface="+mn-ea"/>
                        <a:cs typeface="B Mitra" pitchFamily="2" charset="-78"/>
                      </a:endParaRPr>
                    </a:p>
                    <a:p>
                      <a:pPr marL="0" marR="0" indent="0" algn="just" defTabSz="914400" rtl="1" eaLnBrk="1" fontAlgn="auto" latinLnBrk="0" hangingPunct="1">
                        <a:lnSpc>
                          <a:spcPct val="100000"/>
                        </a:lnSpc>
                        <a:spcBef>
                          <a:spcPts val="0"/>
                        </a:spcBef>
                        <a:spcAft>
                          <a:spcPts val="0"/>
                        </a:spcAft>
                        <a:buClrTx/>
                        <a:buSzTx/>
                        <a:buFont typeface="Wingdings" pitchFamily="2" charset="2"/>
                        <a:buNone/>
                        <a:tabLst/>
                        <a:defRPr/>
                      </a:pPr>
                      <a:r>
                        <a:rPr lang="ar-SA" sz="800" b="1" kern="1200" baseline="0" dirty="0">
                          <a:solidFill>
                            <a:schemeClr val="tx1"/>
                          </a:solidFill>
                          <a:latin typeface="+mn-lt"/>
                          <a:ea typeface="+mn-ea"/>
                          <a:cs typeface="B Mitra" pitchFamily="2" charset="-78"/>
                        </a:rPr>
                        <a:t> كوچه ها و معابر</a:t>
                      </a:r>
                      <a:r>
                        <a:rPr lang="fa-IR" sz="800" b="1" kern="1200" baseline="0" dirty="0">
                          <a:solidFill>
                            <a:schemeClr val="tx1"/>
                          </a:solidFill>
                          <a:latin typeface="+mn-lt"/>
                          <a:ea typeface="+mn-ea"/>
                          <a:cs typeface="B Mitra" pitchFamily="2" charset="-78"/>
                        </a:rPr>
                        <a:t> سبب </a:t>
                      </a:r>
                      <a:endParaRPr lang="en-US" sz="800" b="1" kern="1200" baseline="0" dirty="0">
                        <a:solidFill>
                          <a:schemeClr val="tx1"/>
                        </a:solidFill>
                        <a:latin typeface="+mn-lt"/>
                        <a:ea typeface="+mn-ea"/>
                        <a:cs typeface="B Mitra" pitchFamily="2" charset="-78"/>
                      </a:endParaRPr>
                    </a:p>
                    <a:p>
                      <a:pPr marL="0" marR="0" indent="0" algn="just" defTabSz="914400" rtl="1" eaLnBrk="1" fontAlgn="auto" latinLnBrk="0" hangingPunct="1">
                        <a:lnSpc>
                          <a:spcPct val="100000"/>
                        </a:lnSpc>
                        <a:spcBef>
                          <a:spcPts val="0"/>
                        </a:spcBef>
                        <a:spcAft>
                          <a:spcPts val="0"/>
                        </a:spcAft>
                        <a:buClrTx/>
                        <a:buSzTx/>
                        <a:buFont typeface="Wingdings" pitchFamily="2" charset="2"/>
                        <a:buNone/>
                        <a:tabLst/>
                        <a:defRPr/>
                      </a:pPr>
                      <a:r>
                        <a:rPr lang="fa-IR" sz="800" b="1" kern="1200" baseline="0" dirty="0">
                          <a:solidFill>
                            <a:schemeClr val="tx1"/>
                          </a:solidFill>
                          <a:latin typeface="+mn-lt"/>
                          <a:ea typeface="+mn-ea"/>
                          <a:cs typeface="B Mitra" pitchFamily="2" charset="-78"/>
                        </a:rPr>
                        <a:t>کاهش سرزندگی در این </a:t>
                      </a:r>
                      <a:endParaRPr lang="en-US" sz="800" b="1" kern="1200" baseline="0" dirty="0">
                        <a:solidFill>
                          <a:schemeClr val="tx1"/>
                        </a:solidFill>
                        <a:latin typeface="+mn-lt"/>
                        <a:ea typeface="+mn-ea"/>
                        <a:cs typeface="B Mitra" pitchFamily="2" charset="-78"/>
                      </a:endParaRPr>
                    </a:p>
                    <a:p>
                      <a:pPr marL="0" marR="0" indent="0" algn="just" defTabSz="914400" rtl="1" eaLnBrk="1" fontAlgn="auto" latinLnBrk="0" hangingPunct="1">
                        <a:lnSpc>
                          <a:spcPct val="100000"/>
                        </a:lnSpc>
                        <a:spcBef>
                          <a:spcPts val="0"/>
                        </a:spcBef>
                        <a:spcAft>
                          <a:spcPts val="0"/>
                        </a:spcAft>
                        <a:buClrTx/>
                        <a:buSzTx/>
                        <a:buFont typeface="Wingdings" pitchFamily="2" charset="2"/>
                        <a:buNone/>
                        <a:tabLst/>
                        <a:defRPr/>
                      </a:pPr>
                      <a:r>
                        <a:rPr lang="fa-IR" sz="800" b="1" kern="1200" baseline="0" dirty="0">
                          <a:solidFill>
                            <a:schemeClr val="tx1"/>
                          </a:solidFill>
                          <a:latin typeface="+mn-lt"/>
                          <a:ea typeface="+mn-ea"/>
                          <a:cs typeface="B Mitra" pitchFamily="2" charset="-78"/>
                        </a:rPr>
                        <a:t>محدوده گردیده است</a:t>
                      </a:r>
                      <a:r>
                        <a:rPr lang="ar-SA" sz="800" b="1" kern="1200" baseline="0" dirty="0">
                          <a:solidFill>
                            <a:schemeClr val="tx1"/>
                          </a:solidFill>
                          <a:latin typeface="+mn-lt"/>
                          <a:ea typeface="+mn-ea"/>
                          <a:cs typeface="B Mitra" pitchFamily="2" charset="-78"/>
                        </a:rPr>
                        <a:t>.</a:t>
                      </a:r>
                      <a:endParaRPr lang="en-US" sz="800" b="1" kern="1200" baseline="0" dirty="0">
                        <a:solidFill>
                          <a:schemeClr val="tx1"/>
                        </a:solidFill>
                        <a:latin typeface="+mn-lt"/>
                        <a:ea typeface="+mn-ea"/>
                        <a:cs typeface="B Mitra" pitchFamily="2" charset="-78"/>
                      </a:endParaRPr>
                    </a:p>
                    <a:p>
                      <a:pPr marL="0" marR="0" indent="0" algn="just" defTabSz="914400" rtl="1" eaLnBrk="1" fontAlgn="auto" latinLnBrk="0" hangingPunct="1">
                        <a:lnSpc>
                          <a:spcPct val="100000"/>
                        </a:lnSpc>
                        <a:spcBef>
                          <a:spcPts val="0"/>
                        </a:spcBef>
                        <a:spcAft>
                          <a:spcPts val="0"/>
                        </a:spcAft>
                        <a:buClrTx/>
                        <a:buSzTx/>
                        <a:buFont typeface="Wingdings" pitchFamily="2" charset="2"/>
                        <a:buNone/>
                        <a:tabLst/>
                        <a:defRPr/>
                      </a:pPr>
                      <a:endParaRPr lang="en-US" sz="800" b="1" kern="1200" baseline="0" dirty="0">
                        <a:solidFill>
                          <a:schemeClr val="tx1"/>
                        </a:solidFill>
                        <a:latin typeface="+mn-lt"/>
                        <a:ea typeface="+mn-ea"/>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214630" marR="0" indent="-214630" algn="just" defTabSz="914400" rtl="1" eaLnBrk="1" fontAlgn="auto" latinLnBrk="0" hangingPunct="1">
                        <a:lnSpc>
                          <a:spcPct val="100000"/>
                        </a:lnSpc>
                        <a:spcBef>
                          <a:spcPts val="0"/>
                        </a:spcBef>
                        <a:spcAft>
                          <a:spcPts val="0"/>
                        </a:spcAft>
                        <a:buClrTx/>
                        <a:buSzTx/>
                        <a:buFont typeface="Wingdings" pitchFamily="2" charset="2"/>
                        <a:buNone/>
                        <a:tabLst/>
                        <a:defRPr/>
                      </a:pPr>
                      <a:r>
                        <a:rPr lang="fa-IR" sz="800" b="1" baseline="0" dirty="0">
                          <a:cs typeface="B Mitra" pitchFamily="2" charset="-78"/>
                        </a:rPr>
                        <a:t>- </a:t>
                      </a:r>
                      <a:r>
                        <a:rPr lang="fa-IR" sz="800" b="1" kern="1200" baseline="0" dirty="0">
                          <a:solidFill>
                            <a:schemeClr val="tx1"/>
                          </a:solidFill>
                          <a:latin typeface="+mn-lt"/>
                          <a:ea typeface="+mn-ea"/>
                          <a:cs typeface="B Mitra" pitchFamily="2" charset="-78"/>
                        </a:rPr>
                        <a:t>کاشت گل و درخت در محوطه مقابل باغچه ها و رستوران ها سبب افزایش سرزندگی گردیده است.</a:t>
                      </a:r>
                    </a:p>
                    <a:p>
                      <a:pPr marL="214630" marR="0" indent="-214630" algn="just" defTabSz="914400" rtl="1" eaLnBrk="1" fontAlgn="auto" latinLnBrk="0" hangingPunct="1">
                        <a:lnSpc>
                          <a:spcPct val="100000"/>
                        </a:lnSpc>
                        <a:spcBef>
                          <a:spcPts val="0"/>
                        </a:spcBef>
                        <a:spcAft>
                          <a:spcPts val="0"/>
                        </a:spcAft>
                        <a:buClrTx/>
                        <a:buSzTx/>
                        <a:buFont typeface="Wingdings" pitchFamily="2" charset="2"/>
                        <a:buNone/>
                        <a:tabLst/>
                        <a:defRPr/>
                      </a:pPr>
                      <a:endParaRPr lang="fa-IR" sz="800" b="1" kern="1200" dirty="0">
                        <a:solidFill>
                          <a:schemeClr val="dk1"/>
                        </a:solidFill>
                        <a:latin typeface="+mn-lt"/>
                        <a:ea typeface="+mn-ea"/>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r>
              <a:tr h="1122597">
                <a:tc>
                  <a:txBody>
                    <a:bodyPr/>
                    <a:lstStyle/>
                    <a:p>
                      <a:pPr algn="ctr"/>
                      <a:endParaRPr lang="en-US" sz="800" b="1" dirty="0">
                        <a:cs typeface="B Mitra" pitchFamily="2" charset="-78"/>
                      </a:endParaRPr>
                    </a:p>
                  </a:txBody>
                  <a:tcPr marL="99060" marR="99060" marT="28575" marB="28575">
                    <a:lnT w="3175" cap="flat" cmpd="sng" algn="ctr">
                      <a:solidFill>
                        <a:schemeClr val="tx1"/>
                      </a:solidFill>
                      <a:prstDash val="solid"/>
                      <a:round/>
                      <a:headEnd type="none" w="med" len="med"/>
                      <a:tailEnd type="none" w="med" len="med"/>
                    </a:lnT>
                  </a:tcPr>
                </a:tc>
                <a:tc>
                  <a:txBody>
                    <a:bodyPr/>
                    <a:lstStyle/>
                    <a:p>
                      <a:pPr marL="0" marR="0" indent="0" algn="just" defTabSz="914400" rtl="1" eaLnBrk="1" fontAlgn="auto" latinLnBrk="0" hangingPunct="1">
                        <a:lnSpc>
                          <a:spcPct val="100000"/>
                        </a:lnSpc>
                        <a:spcBef>
                          <a:spcPts val="0"/>
                        </a:spcBef>
                        <a:spcAft>
                          <a:spcPts val="0"/>
                        </a:spcAft>
                        <a:buClrTx/>
                        <a:buSzTx/>
                        <a:buFont typeface="Wingdings" pitchFamily="2" charset="2"/>
                        <a:buNone/>
                        <a:tabLst/>
                        <a:defRPr/>
                      </a:pPr>
                      <a:r>
                        <a:rPr lang="fa-IR" sz="800" b="1" kern="1200" baseline="0" dirty="0">
                          <a:solidFill>
                            <a:schemeClr val="tx1"/>
                          </a:solidFill>
                          <a:latin typeface="+mn-lt"/>
                          <a:ea typeface="+mn-ea"/>
                          <a:cs typeface="B Mitra" pitchFamily="2" charset="-78"/>
                        </a:rPr>
                        <a:t>انتخاب و اجراي كاربري هاي متناسب با توان طبيعي منطقه بر اساس منابع فيزيكي منطقه  </a:t>
                      </a:r>
                      <a:endParaRPr lang="en-US" sz="800" b="1" kern="1200" baseline="0" dirty="0">
                        <a:solidFill>
                          <a:schemeClr val="tx1"/>
                        </a:solidFill>
                        <a:latin typeface="+mn-lt"/>
                        <a:ea typeface="+mn-ea"/>
                        <a:cs typeface="B Mitra" pitchFamily="2" charset="-78"/>
                      </a:endParaRPr>
                    </a:p>
                    <a:p>
                      <a:pPr marL="0" marR="0" indent="0" algn="just" defTabSz="914400" rtl="1" eaLnBrk="1" fontAlgn="auto" latinLnBrk="0" hangingPunct="1">
                        <a:lnSpc>
                          <a:spcPct val="100000"/>
                        </a:lnSpc>
                        <a:spcBef>
                          <a:spcPts val="0"/>
                        </a:spcBef>
                        <a:spcAft>
                          <a:spcPts val="0"/>
                        </a:spcAft>
                        <a:buClrTx/>
                        <a:buSzTx/>
                        <a:buFont typeface="Wingdings" pitchFamily="2" charset="2"/>
                        <a:buNone/>
                        <a:tabLst/>
                        <a:defRPr/>
                      </a:pPr>
                      <a:r>
                        <a:rPr lang="fa-IR" sz="800" b="1" kern="1200" baseline="0" dirty="0">
                          <a:solidFill>
                            <a:schemeClr val="tx1"/>
                          </a:solidFill>
                          <a:latin typeface="+mn-lt"/>
                          <a:ea typeface="+mn-ea"/>
                          <a:cs typeface="B Mitra" pitchFamily="2" charset="-78"/>
                        </a:rPr>
                        <a:t>( شكل زمين ). </a:t>
                      </a:r>
                      <a:endParaRPr lang="en-US" sz="800" b="1" kern="1200" baseline="0" dirty="0">
                        <a:solidFill>
                          <a:schemeClr val="tx1"/>
                        </a:solidFill>
                        <a:latin typeface="+mn-lt"/>
                        <a:ea typeface="+mn-ea"/>
                        <a:cs typeface="B Mitra" pitchFamily="2" charset="-78"/>
                      </a:endParaRPr>
                    </a:p>
                  </a:txBody>
                  <a:tcPr marL="99060" marR="99060" marT="28575" marB="28575">
                    <a:lnT w="3175" cap="flat" cmpd="sng" algn="ctr">
                      <a:solidFill>
                        <a:schemeClr val="tx1"/>
                      </a:solidFill>
                      <a:prstDash val="solid"/>
                      <a:round/>
                      <a:headEnd type="none" w="med" len="med"/>
                      <a:tailEnd type="none" w="med" len="med"/>
                    </a:lnT>
                  </a:tcPr>
                </a:tc>
                <a:tc>
                  <a:txBody>
                    <a:bodyPr/>
                    <a:lstStyle/>
                    <a:p>
                      <a:pPr marL="0" marR="0" indent="0" algn="just" defTabSz="914400" rtl="1" eaLnBrk="1" fontAlgn="auto" latinLnBrk="0" hangingPunct="1">
                        <a:lnSpc>
                          <a:spcPct val="100000"/>
                        </a:lnSpc>
                        <a:spcBef>
                          <a:spcPts val="0"/>
                        </a:spcBef>
                        <a:spcAft>
                          <a:spcPts val="0"/>
                        </a:spcAft>
                        <a:buClrTx/>
                        <a:buSzTx/>
                        <a:buFont typeface="Wingdings" pitchFamily="2" charset="2"/>
                        <a:buNone/>
                        <a:tabLst/>
                        <a:defRPr/>
                      </a:pPr>
                      <a:r>
                        <a:rPr lang="fa-IR" sz="800" b="1" kern="1200" baseline="0" dirty="0">
                          <a:solidFill>
                            <a:schemeClr val="tx1"/>
                          </a:solidFill>
                          <a:latin typeface="+mn-lt"/>
                          <a:ea typeface="+mn-ea"/>
                          <a:cs typeface="B Mitra" pitchFamily="2" charset="-78"/>
                        </a:rPr>
                        <a:t>- مراكز خدماتي اتوموبيل از قبيل كارواش و تعميرگاه هاي صافكاري و نقاشي علاوه بر آلودگي نسبي هوا ، موجب ايجاد صداي غير متعارف مي شوند .</a:t>
                      </a:r>
                    </a:p>
                    <a:p>
                      <a:pPr marL="0" marR="0" indent="0" algn="just" defTabSz="914400" rtl="1" eaLnBrk="1" fontAlgn="auto" latinLnBrk="0" hangingPunct="1">
                        <a:lnSpc>
                          <a:spcPct val="100000"/>
                        </a:lnSpc>
                        <a:spcBef>
                          <a:spcPts val="0"/>
                        </a:spcBef>
                        <a:spcAft>
                          <a:spcPts val="0"/>
                        </a:spcAft>
                        <a:buClrTx/>
                        <a:buSzTx/>
                        <a:buFont typeface="Wingdings" pitchFamily="2" charset="2"/>
                        <a:buNone/>
                        <a:tabLst/>
                        <a:defRPr/>
                      </a:pPr>
                      <a:endParaRPr lang="en-US" sz="800" b="1" kern="1200" baseline="0" dirty="0">
                        <a:solidFill>
                          <a:schemeClr val="tx1"/>
                        </a:solidFill>
                        <a:latin typeface="+mn-lt"/>
                        <a:ea typeface="+mn-ea"/>
                        <a:cs typeface="B Mitra" pitchFamily="2" charset="-78"/>
                      </a:endParaRPr>
                    </a:p>
                  </a:txBody>
                  <a:tcPr marL="99060" marR="99060" marT="28575" marB="28575">
                    <a:lnT w="3175" cap="flat" cmpd="sng" algn="ctr">
                      <a:solidFill>
                        <a:schemeClr val="tx1"/>
                      </a:solidFill>
                      <a:prstDash val="solid"/>
                      <a:round/>
                      <a:headEnd type="none" w="med" len="med"/>
                      <a:tailEnd type="none" w="med" len="med"/>
                    </a:lnT>
                  </a:tcPr>
                </a:tc>
                <a:tc>
                  <a:txBody>
                    <a:bodyPr/>
                    <a:lstStyle/>
                    <a:p>
                      <a:pPr marL="214630" marR="0" indent="-214630" algn="just" defTabSz="914400" rtl="1" eaLnBrk="1" fontAlgn="auto" latinLnBrk="0" hangingPunct="1">
                        <a:lnSpc>
                          <a:spcPct val="100000"/>
                        </a:lnSpc>
                        <a:spcBef>
                          <a:spcPts val="0"/>
                        </a:spcBef>
                        <a:spcAft>
                          <a:spcPts val="0"/>
                        </a:spcAft>
                        <a:buClrTx/>
                        <a:buSzTx/>
                        <a:buFont typeface="Wingdings" pitchFamily="2" charset="2"/>
                        <a:buNone/>
                        <a:tabLst/>
                        <a:defRPr/>
                      </a:pPr>
                      <a:r>
                        <a:rPr lang="fa-IR" sz="800" b="1" dirty="0">
                          <a:cs typeface="B Mitra" pitchFamily="2" charset="-78"/>
                        </a:rPr>
                        <a:t>- حضور</a:t>
                      </a:r>
                      <a:r>
                        <a:rPr lang="fa-IR" sz="800" b="1" baseline="0" dirty="0">
                          <a:cs typeface="B Mitra" pitchFamily="2" charset="-78"/>
                        </a:rPr>
                        <a:t> فعالیت هایی نظیر ترشی فروشی ها سبب ورود عناصری مانند رنگ و بو در نتیجه سرزندگی در عرصه فرحزاد گردیده است.</a:t>
                      </a:r>
                    </a:p>
                    <a:p>
                      <a:pPr marL="214630" marR="0" indent="-214630" algn="just" defTabSz="914400" rtl="1" eaLnBrk="1" fontAlgn="auto" latinLnBrk="0" hangingPunct="1">
                        <a:lnSpc>
                          <a:spcPct val="100000"/>
                        </a:lnSpc>
                        <a:spcBef>
                          <a:spcPts val="0"/>
                        </a:spcBef>
                        <a:spcAft>
                          <a:spcPts val="0"/>
                        </a:spcAft>
                        <a:buClrTx/>
                        <a:buSzTx/>
                        <a:buFont typeface="Wingdings" pitchFamily="2" charset="2"/>
                        <a:buNone/>
                        <a:tabLst/>
                        <a:defRPr/>
                      </a:pPr>
                      <a:endParaRPr lang="fa-IR" sz="800" b="1" kern="1200" dirty="0">
                        <a:solidFill>
                          <a:schemeClr val="dk1"/>
                        </a:solidFill>
                        <a:latin typeface="+mn-lt"/>
                        <a:ea typeface="+mn-ea"/>
                        <a:cs typeface="B Mitra" pitchFamily="2" charset="-78"/>
                      </a:endParaRPr>
                    </a:p>
                  </a:txBody>
                  <a:tcPr marL="99060" marR="99060" marT="28575" marB="28575">
                    <a:lnT w="3175" cap="flat" cmpd="sng" algn="ctr">
                      <a:solidFill>
                        <a:schemeClr val="tx1"/>
                      </a:solidFill>
                      <a:prstDash val="solid"/>
                      <a:round/>
                      <a:headEnd type="none" w="med" len="med"/>
                      <a:tailEnd type="none" w="med" len="med"/>
                    </a:lnT>
                  </a:tcPr>
                </a:tc>
                <a:tc vMerge="1">
                  <a:txBody>
                    <a:bodyPr/>
                    <a:lstStyle/>
                    <a:p>
                      <a:endParaRPr lang="en-US"/>
                    </a:p>
                  </a:txBody>
                  <a:tcPr/>
                </a:tc>
                <a:tc vMerge="1">
                  <a:txBody>
                    <a:bodyPr/>
                    <a:lstStyle/>
                    <a:p>
                      <a:endParaRPr lang="en-US"/>
                    </a:p>
                  </a:txBody>
                  <a:tcPr/>
                </a:tc>
              </a:tr>
            </a:tbl>
          </a:graphicData>
        </a:graphic>
      </p:graphicFrame>
      <p:pic>
        <p:nvPicPr>
          <p:cNvPr id="34820" name="Picture 3" descr="F:\pic\IMG_408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65538" y="4789488"/>
            <a:ext cx="588962"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1" name="Picture 2" descr="F:\pic\Picture 06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46725" y="2408238"/>
            <a:ext cx="1565275" cy="782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2" name="Picture 3" descr="E:\projects\University\Urban village\pic0\IMG_7027.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14988" y="1047750"/>
            <a:ext cx="1406525" cy="102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3" name="Picture 11" descr="C:\Users\hoda\Desktop\karga4\pic\IMG_1620.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70538" y="4652963"/>
            <a:ext cx="145097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4" name="Picture 6" descr="M:\DCIM\100CASIO\CIMG7340.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56025" y="1285875"/>
            <a:ext cx="1414463" cy="79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5" name="Picture 13" descr="IMG_7114.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614988" y="5911850"/>
            <a:ext cx="1360487"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7" name="Straight Connector 16"/>
          <p:cNvCxnSpPr/>
          <p:nvPr/>
        </p:nvCxnSpPr>
        <p:spPr>
          <a:xfrm>
            <a:off x="4208463" y="3565525"/>
            <a:ext cx="635000" cy="0"/>
          </a:xfrm>
          <a:prstGeom prst="line">
            <a:avLst/>
          </a:prstGeom>
          <a:ln w="9525">
            <a:solidFill>
              <a:schemeClr val="tx1">
                <a:lumMod val="85000"/>
                <a:lumOff val="1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rot="16200000">
            <a:off x="2005941" y="4306396"/>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5" name="TextBox 14"/>
          <p:cNvSpPr txBox="1"/>
          <p:nvPr/>
        </p:nvSpPr>
        <p:spPr>
          <a:xfrm>
            <a:off x="114300" y="6296025"/>
            <a:ext cx="44196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تحلیل و ارزیابی اطلاعات به روش</a:t>
            </a:r>
            <a:r>
              <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SWOT </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0" y="0"/>
            <a:ext cx="91440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aphicFrame>
        <p:nvGraphicFramePr>
          <p:cNvPr id="2" name="Table 1"/>
          <p:cNvGraphicFramePr>
            <a:graphicFrameLocks noGrp="1"/>
          </p:cNvGraphicFramePr>
          <p:nvPr/>
        </p:nvGraphicFramePr>
        <p:xfrm>
          <a:off x="217684" y="301433"/>
          <a:ext cx="8708633" cy="5917050"/>
        </p:xfrm>
        <a:graphic>
          <a:graphicData uri="http://schemas.openxmlformats.org/drawingml/2006/table">
            <a:tbl>
              <a:tblPr firstRow="1" bandRow="1">
                <a:tableStyleId>{5940675A-B579-460E-94D1-54222C63F5DA}</a:tableStyleId>
              </a:tblPr>
              <a:tblGrid>
                <a:gridCol w="1678226"/>
                <a:gridCol w="1678226"/>
                <a:gridCol w="1859656"/>
                <a:gridCol w="1814298"/>
                <a:gridCol w="1171375"/>
                <a:gridCol w="506852"/>
              </a:tblGrid>
              <a:tr h="343670">
                <a:tc>
                  <a:txBody>
                    <a:bodyPr/>
                    <a:lstStyle/>
                    <a:p>
                      <a:pPr marL="0" marR="0" indent="0" algn="ctr" defTabSz="1645920" rtl="0" eaLnBrk="1" fontAlgn="auto" latinLnBrk="0" hangingPunct="1">
                        <a:lnSpc>
                          <a:spcPct val="100000"/>
                        </a:lnSpc>
                        <a:spcBef>
                          <a:spcPts val="0"/>
                        </a:spcBef>
                        <a:spcAft>
                          <a:spcPts val="0"/>
                        </a:spcAft>
                        <a:buClrTx/>
                        <a:buSzTx/>
                        <a:buFontTx/>
                        <a:buNone/>
                        <a:tabLst/>
                        <a:defRPr/>
                      </a:pPr>
                      <a:r>
                        <a:rPr lang="fa-IR" sz="1700" b="0" kern="1200" dirty="0">
                          <a:solidFill>
                            <a:schemeClr val="tx1"/>
                          </a:solidFill>
                          <a:latin typeface="+mn-lt"/>
                          <a:ea typeface="+mn-ea"/>
                          <a:cs typeface="B Homa" pitchFamily="2" charset="-78"/>
                        </a:rPr>
                        <a:t>تهدیدها</a:t>
                      </a:r>
                      <a:endParaRPr lang="en-US" sz="1700" b="0" kern="1200" dirty="0">
                        <a:solidFill>
                          <a:schemeClr val="tx1"/>
                        </a:solidFill>
                        <a:latin typeface="+mn-lt"/>
                        <a:ea typeface="+mn-ea"/>
                        <a:cs typeface="B Homa" pitchFamily="2" charset="-78"/>
                      </a:endParaRPr>
                    </a:p>
                  </a:txBody>
                  <a:tcPr marL="99060" marR="99060" marT="28575" marB="28575">
                    <a:solidFill>
                      <a:schemeClr val="accent6">
                        <a:lumMod val="60000"/>
                        <a:lumOff val="40000"/>
                      </a:schemeClr>
                    </a:solidFill>
                  </a:tcPr>
                </a:tc>
                <a:tc>
                  <a:txBody>
                    <a:bodyPr/>
                    <a:lstStyle/>
                    <a:p>
                      <a:pPr marL="0" algn="ctr" defTabSz="1645920" rtl="0" eaLnBrk="1" latinLnBrk="0" hangingPunct="1"/>
                      <a:r>
                        <a:rPr lang="fa-IR" sz="1700" b="0" kern="1200" dirty="0">
                          <a:solidFill>
                            <a:schemeClr val="tx1"/>
                          </a:solidFill>
                          <a:latin typeface="+mn-lt"/>
                          <a:ea typeface="+mn-ea"/>
                          <a:cs typeface="B Homa" pitchFamily="2" charset="-78"/>
                        </a:rPr>
                        <a:t>فرصت ها</a:t>
                      </a:r>
                      <a:endParaRPr lang="en-US" sz="1700" b="0" kern="1200" dirty="0">
                        <a:solidFill>
                          <a:schemeClr val="tx1"/>
                        </a:solidFill>
                        <a:latin typeface="+mn-lt"/>
                        <a:ea typeface="+mn-ea"/>
                        <a:cs typeface="B Homa" pitchFamily="2" charset="-78"/>
                      </a:endParaRPr>
                    </a:p>
                  </a:txBody>
                  <a:tcPr marL="99060" marR="99060" marT="28575" marB="28575">
                    <a:solidFill>
                      <a:schemeClr val="accent6">
                        <a:lumMod val="60000"/>
                        <a:lumOff val="40000"/>
                      </a:schemeClr>
                    </a:solidFill>
                  </a:tcPr>
                </a:tc>
                <a:tc>
                  <a:txBody>
                    <a:bodyPr/>
                    <a:lstStyle/>
                    <a:p>
                      <a:pPr marL="0" algn="ctr" defTabSz="1645920" rtl="0" eaLnBrk="1" latinLnBrk="0" hangingPunct="1"/>
                      <a:r>
                        <a:rPr lang="fa-IR" sz="1700" b="0" kern="1200" dirty="0">
                          <a:solidFill>
                            <a:schemeClr val="tx1"/>
                          </a:solidFill>
                          <a:latin typeface="+mn-lt"/>
                          <a:ea typeface="+mn-ea"/>
                          <a:cs typeface="B Homa" pitchFamily="2" charset="-78"/>
                        </a:rPr>
                        <a:t>نقاط ضعف</a:t>
                      </a:r>
                      <a:endParaRPr lang="en-US" sz="1700" b="0" kern="1200" dirty="0">
                        <a:solidFill>
                          <a:schemeClr val="tx1"/>
                        </a:solidFill>
                        <a:latin typeface="+mn-lt"/>
                        <a:ea typeface="+mn-ea"/>
                        <a:cs typeface="B Homa" pitchFamily="2" charset="-78"/>
                      </a:endParaRPr>
                    </a:p>
                  </a:txBody>
                  <a:tcPr marL="99060" marR="99060" marT="28575" marB="28575">
                    <a:solidFill>
                      <a:schemeClr val="accent6">
                        <a:lumMod val="60000"/>
                        <a:lumOff val="40000"/>
                      </a:schemeClr>
                    </a:solidFill>
                  </a:tcPr>
                </a:tc>
                <a:tc>
                  <a:txBody>
                    <a:bodyPr/>
                    <a:lstStyle/>
                    <a:p>
                      <a:pPr algn="ctr"/>
                      <a:r>
                        <a:rPr lang="fa-IR" sz="1700" b="0" kern="1200" dirty="0">
                          <a:solidFill>
                            <a:schemeClr val="tx1"/>
                          </a:solidFill>
                          <a:latin typeface="+mn-lt"/>
                          <a:ea typeface="+mn-ea"/>
                          <a:cs typeface="B Homa" pitchFamily="2" charset="-78"/>
                        </a:rPr>
                        <a:t>نقاط قوت</a:t>
                      </a:r>
                      <a:endParaRPr lang="en-US" sz="1700" b="0" kern="1200" dirty="0">
                        <a:solidFill>
                          <a:schemeClr val="tx1"/>
                        </a:solidFill>
                        <a:latin typeface="+mn-lt"/>
                        <a:ea typeface="+mn-ea"/>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235" rtl="0" eaLnBrk="1" fontAlgn="auto" latinLnBrk="0" hangingPunct="1">
                        <a:lnSpc>
                          <a:spcPct val="100000"/>
                        </a:lnSpc>
                        <a:spcBef>
                          <a:spcPts val="0"/>
                        </a:spcBef>
                        <a:spcAft>
                          <a:spcPts val="0"/>
                        </a:spcAft>
                        <a:buClrTx/>
                        <a:buSzTx/>
                        <a:buFontTx/>
                        <a:buNone/>
                        <a:tabLst/>
                        <a:defRPr/>
                      </a:pPr>
                      <a:r>
                        <a:rPr lang="fa-IR" sz="1700" b="0" dirty="0">
                          <a:cs typeface="B Homa" pitchFamily="2" charset="-78"/>
                        </a:rPr>
                        <a:t>اهداف</a:t>
                      </a:r>
                      <a:endParaRPr lang="en-US" sz="1700" b="0" dirty="0">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txBody>
                  <a:tcPr marL="99060" marR="99060" marT="28575" marB="28575">
                    <a:solidFill>
                      <a:schemeClr val="accent6">
                        <a:lumMod val="60000"/>
                        <a:lumOff val="40000"/>
                      </a:schemeClr>
                    </a:solidFill>
                  </a:tcPr>
                </a:tc>
              </a:tr>
              <a:tr h="1542508">
                <a:tc>
                  <a:txBody>
                    <a:bodyPr/>
                    <a:lstStyle/>
                    <a:p>
                      <a:pPr marL="0" marR="0" indent="0" algn="just" defTabSz="1645920" rtl="1" eaLnBrk="1" fontAlgn="auto" latinLnBrk="0" hangingPunct="1">
                        <a:lnSpc>
                          <a:spcPct val="100000"/>
                        </a:lnSpc>
                        <a:spcBef>
                          <a:spcPts val="0"/>
                        </a:spcBef>
                        <a:spcAft>
                          <a:spcPts val="0"/>
                        </a:spcAft>
                        <a:buClrTx/>
                        <a:buSzTx/>
                        <a:buFontTx/>
                        <a:buChar char="-"/>
                        <a:tabLst/>
                        <a:defRPr/>
                      </a:pPr>
                      <a:r>
                        <a:rPr lang="fa-IR" sz="800" b="1" kern="1200" baseline="0" dirty="0">
                          <a:solidFill>
                            <a:schemeClr val="tx1"/>
                          </a:solidFill>
                          <a:latin typeface="+mn-lt"/>
                          <a:ea typeface="+mn-ea"/>
                          <a:cs typeface="B Mitra" pitchFamily="2" charset="-78"/>
                        </a:rPr>
                        <a:t>ادامه روند ساخت ساختمانهای غير اصولي و آلونك هاي مسكوني در بخش هايي از منطقه </a:t>
                      </a:r>
                      <a:endParaRPr lang="en-US" sz="800" b="1" kern="1200" baseline="0" dirty="0">
                        <a:solidFill>
                          <a:schemeClr val="tx1"/>
                        </a:solidFill>
                        <a:latin typeface="+mn-lt"/>
                        <a:ea typeface="+mn-ea"/>
                        <a:cs typeface="B Mitra" pitchFamily="2" charset="-78"/>
                      </a:endParaRPr>
                    </a:p>
                    <a:p>
                      <a:pPr algn="ctr"/>
                      <a:endParaRPr lang="en-US" sz="800" b="1" kern="1200" baseline="0" dirty="0">
                        <a:solidFill>
                          <a:schemeClr val="tx1"/>
                        </a:solidFill>
                        <a:latin typeface="+mn-lt"/>
                        <a:ea typeface="+mn-ea"/>
                        <a:cs typeface="B Mitra" pitchFamily="2" charset="-78"/>
                      </a:endParaRP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800" b="1" kern="1200" baseline="0" dirty="0">
                          <a:solidFill>
                            <a:schemeClr val="tx1"/>
                          </a:solidFill>
                          <a:latin typeface="+mn-lt"/>
                          <a:ea typeface="+mn-ea"/>
                          <a:cs typeface="B Mitra" pitchFamily="2" charset="-78"/>
                        </a:rPr>
                        <a:t>- امكان پاکسازی محدوده از ساخت و سازهای غیر اصولی جهت ارتقاء شان و منزلت اجتماعی محدوده.</a:t>
                      </a:r>
                    </a:p>
                  </a:txBody>
                  <a:tcPr marL="99060" marR="99060" marT="28575" marB="28575"/>
                </a:tc>
                <a:tc>
                  <a:txBody>
                    <a:bodyPr/>
                    <a:lstStyle/>
                    <a:p>
                      <a:pPr marL="214630" marR="0" indent="-214630" algn="just" defTabSz="914400" rtl="1" eaLnBrk="1" fontAlgn="auto" latinLnBrk="0" hangingPunct="1">
                        <a:lnSpc>
                          <a:spcPct val="100000"/>
                        </a:lnSpc>
                        <a:spcBef>
                          <a:spcPts val="0"/>
                        </a:spcBef>
                        <a:spcAft>
                          <a:spcPts val="0"/>
                        </a:spcAft>
                        <a:buClrTx/>
                        <a:buSzTx/>
                        <a:buFont typeface="Wingdings" pitchFamily="2" charset="2"/>
                        <a:buNone/>
                        <a:tabLst/>
                        <a:defRPr/>
                      </a:pPr>
                      <a:r>
                        <a:rPr lang="fa-IR" sz="800" b="1" kern="1200" baseline="0" dirty="0">
                          <a:solidFill>
                            <a:schemeClr val="tx1"/>
                          </a:solidFill>
                          <a:latin typeface="+mn-lt"/>
                          <a:ea typeface="+mn-ea"/>
                          <a:cs typeface="B Mitra" pitchFamily="2" charset="-78"/>
                        </a:rPr>
                        <a:t>- ساخت و سازهاي غير اصولي و بي رويه، ساخت آلونك هاي مسكوني در بخش هايي از منطقه ، سبب کاهش منزلت اجتماعی محدوده گردیده است</a:t>
                      </a:r>
                    </a:p>
                    <a:p>
                      <a:pPr marL="214630" marR="0" indent="-214630" algn="just" defTabSz="914400" rtl="1" eaLnBrk="1" fontAlgn="auto" latinLnBrk="0" hangingPunct="1">
                        <a:lnSpc>
                          <a:spcPct val="100000"/>
                        </a:lnSpc>
                        <a:spcBef>
                          <a:spcPts val="0"/>
                        </a:spcBef>
                        <a:spcAft>
                          <a:spcPts val="0"/>
                        </a:spcAft>
                        <a:buClrTx/>
                        <a:buSzTx/>
                        <a:buFont typeface="Wingdings" pitchFamily="2" charset="2"/>
                        <a:buNone/>
                        <a:tabLst/>
                        <a:defRPr/>
                      </a:pPr>
                      <a:endParaRPr lang="fa-IR" sz="800" b="1" kern="1200" baseline="0" dirty="0">
                        <a:solidFill>
                          <a:schemeClr val="tx1"/>
                        </a:solidFill>
                        <a:latin typeface="+mn-lt"/>
                        <a:ea typeface="+mn-ea"/>
                        <a:cs typeface="B Mitra" pitchFamily="2" charset="-78"/>
                      </a:endParaRP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 typeface="Wingdings" pitchFamily="2" charset="2"/>
                        <a:buNone/>
                        <a:tabLst/>
                        <a:defRPr/>
                      </a:pPr>
                      <a:r>
                        <a:rPr lang="fa-IR" sz="800" b="1" kern="1200" baseline="0" dirty="0">
                          <a:solidFill>
                            <a:schemeClr val="tx1"/>
                          </a:solidFill>
                          <a:latin typeface="+mn-lt"/>
                          <a:ea typeface="+mn-ea"/>
                          <a:cs typeface="B Mitra" pitchFamily="2" charset="-78"/>
                        </a:rPr>
                        <a:t>- وجود فضاهای سبز گسترده وچشمه های قدیمی .</a:t>
                      </a:r>
                    </a:p>
                    <a:p>
                      <a:pPr marL="0" marR="0" indent="0" algn="just" defTabSz="914400" rtl="1" eaLnBrk="1" fontAlgn="auto" latinLnBrk="0" hangingPunct="1">
                        <a:lnSpc>
                          <a:spcPct val="100000"/>
                        </a:lnSpc>
                        <a:spcBef>
                          <a:spcPts val="0"/>
                        </a:spcBef>
                        <a:spcAft>
                          <a:spcPts val="0"/>
                        </a:spcAft>
                        <a:buClrTx/>
                        <a:buSzTx/>
                        <a:buFont typeface="Wingdings" pitchFamily="2" charset="2"/>
                        <a:buNone/>
                        <a:tabLst/>
                        <a:defRPr/>
                      </a:pPr>
                      <a:endParaRPr lang="en-US" sz="800" b="1" kern="1200" baseline="0" dirty="0">
                        <a:solidFill>
                          <a:schemeClr val="tx1"/>
                        </a:solidFill>
                        <a:latin typeface="+mn-lt"/>
                        <a:ea typeface="+mn-ea"/>
                        <a:cs typeface="B Mitra" pitchFamily="2" charset="-78"/>
                      </a:endParaRPr>
                    </a:p>
                  </a:txBody>
                  <a:tcPr marL="99060" marR="99060" marT="28575" marB="28575"/>
                </a:tc>
                <a:tc rowSpan="5">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7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7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r>
                        <a:rPr lang="fa-IR" sz="1700" b="1" dirty="0">
                          <a:cs typeface="B Homa" pitchFamily="2" charset="-78"/>
                        </a:rPr>
                        <a:t>3- منزلت اجتماعی</a:t>
                      </a:r>
                      <a:endParaRPr lang="en-US" sz="17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txBody>
                  <a:tcPr marL="99060" marR="99060" marT="28575" marB="28575"/>
                </a:tc>
                <a:tc rowSpan="5">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2100" b="1" dirty="0">
                          <a:cs typeface="B Homa" pitchFamily="2" charset="-78"/>
                        </a:rPr>
                        <a:t>بعد زیست بوم</a:t>
                      </a:r>
                    </a:p>
                  </a:txBody>
                  <a:tcPr marL="99060" marR="99060" marT="28575" marB="28575" vert="vert270"/>
                </a:tc>
              </a:tr>
              <a:tr h="1221152">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800" b="1" kern="1200" baseline="0" dirty="0">
                          <a:solidFill>
                            <a:schemeClr val="tx1"/>
                          </a:solidFill>
                          <a:latin typeface="+mn-lt"/>
                          <a:ea typeface="+mn-ea"/>
                          <a:cs typeface="B Mitra" pitchFamily="2" charset="-78"/>
                        </a:rPr>
                        <a:t>- ادامه روند عدم توجه به توپوگرافی ، رودخانه ، چشمه ها و.. به عنوان عناصر هویت بخش</a:t>
                      </a:r>
                    </a:p>
                    <a:p>
                      <a:pPr algn="just" rtl="1"/>
                      <a:r>
                        <a:rPr lang="fa-IR" sz="800" b="1" kern="1200" baseline="0" dirty="0">
                          <a:solidFill>
                            <a:schemeClr val="tx1"/>
                          </a:solidFill>
                          <a:latin typeface="+mn-lt"/>
                          <a:ea typeface="+mn-ea"/>
                          <a:cs typeface="B Mitra" pitchFamily="2" charset="-78"/>
                        </a:rPr>
                        <a:t>محدوده.</a:t>
                      </a:r>
                      <a:endParaRPr lang="en-US" sz="800" b="1" dirty="0">
                        <a:cs typeface="B Mitra" pitchFamily="2" charset="-78"/>
                      </a:endParaRPr>
                    </a:p>
                  </a:txBody>
                  <a:tcPr marL="99060" marR="99060" marT="28575" marB="28575">
                    <a:lnB w="12700" cap="flat" cmpd="sng" algn="ctr">
                      <a:solidFill>
                        <a:schemeClr val="tx1"/>
                      </a:solidFill>
                      <a:prstDash val="solid"/>
                      <a:round/>
                      <a:headEnd type="none" w="med" len="med"/>
                      <a:tailEnd type="none" w="med" len="med"/>
                    </a:lnB>
                  </a:tcPr>
                </a:tc>
                <a:tc>
                  <a:txBody>
                    <a:bodyPr/>
                    <a:lstStyle/>
                    <a:p>
                      <a:pPr marL="214630" marR="0" indent="-214630" algn="just" rtl="1">
                        <a:lnSpc>
                          <a:spcPct val="100000"/>
                        </a:lnSpc>
                        <a:spcBef>
                          <a:spcPts val="0"/>
                        </a:spcBef>
                        <a:spcAft>
                          <a:spcPts val="0"/>
                        </a:spcAft>
                        <a:buFontTx/>
                        <a:buNone/>
                      </a:pPr>
                      <a:r>
                        <a:rPr lang="fa-IR" sz="800" b="1" kern="1200" baseline="0" dirty="0">
                          <a:solidFill>
                            <a:schemeClr val="tx1"/>
                          </a:solidFill>
                          <a:latin typeface="+mn-lt"/>
                          <a:ea typeface="+mn-ea"/>
                          <a:cs typeface="B Mitra" pitchFamily="2" charset="-78"/>
                        </a:rPr>
                        <a:t>- امكان کاهش شدت آلودگي آب وخاک ناشي از وضع موجود دفع زباله و فاضلاب تاحدامکان</a:t>
                      </a:r>
                    </a:p>
                    <a:p>
                      <a:pPr marL="0" marR="0" indent="0" algn="just" defTabSz="914400" rtl="1" eaLnBrk="1" fontAlgn="auto" latinLnBrk="0" hangingPunct="1">
                        <a:lnSpc>
                          <a:spcPct val="100000"/>
                        </a:lnSpc>
                        <a:spcBef>
                          <a:spcPts val="0"/>
                        </a:spcBef>
                        <a:spcAft>
                          <a:spcPts val="0"/>
                        </a:spcAft>
                        <a:buClrTx/>
                        <a:buSzTx/>
                        <a:buFont typeface="Wingdings" pitchFamily="2" charset="2"/>
                        <a:buNone/>
                        <a:tabLst/>
                        <a:defRPr/>
                      </a:pPr>
                      <a:endParaRPr lang="en-US" sz="800" b="1" kern="1200" baseline="0" dirty="0">
                        <a:solidFill>
                          <a:schemeClr val="tx1"/>
                        </a:solidFill>
                        <a:latin typeface="+mn-lt"/>
                        <a:ea typeface="+mn-ea"/>
                        <a:cs typeface="B Mitra" pitchFamily="2" charset="-78"/>
                      </a:endParaRPr>
                    </a:p>
                  </a:txBody>
                  <a:tcPr marL="99060" marR="99060" marT="28575" marB="28575">
                    <a:lnB w="12700" cap="flat" cmpd="sng" algn="ctr">
                      <a:solidFill>
                        <a:schemeClr val="tx1"/>
                      </a:solidFill>
                      <a:prstDash val="solid"/>
                      <a:round/>
                      <a:headEnd type="none" w="med" len="med"/>
                      <a:tailEnd type="none" w="med" len="med"/>
                    </a:lnB>
                  </a:tcPr>
                </a:tc>
                <a:tc>
                  <a:txBody>
                    <a:bodyPr/>
                    <a:lstStyle/>
                    <a:p>
                      <a:pPr marL="0" marR="0" indent="0" algn="just" defTabSz="914400" rtl="1" eaLnBrk="1" fontAlgn="auto" latinLnBrk="0" hangingPunct="1">
                        <a:lnSpc>
                          <a:spcPct val="100000"/>
                        </a:lnSpc>
                        <a:spcBef>
                          <a:spcPts val="0"/>
                        </a:spcBef>
                        <a:spcAft>
                          <a:spcPts val="0"/>
                        </a:spcAft>
                        <a:buClrTx/>
                        <a:buSzTx/>
                        <a:buFont typeface="Wingdings" pitchFamily="2" charset="2"/>
                        <a:buNone/>
                        <a:tabLst/>
                        <a:defRPr/>
                      </a:pPr>
                      <a:r>
                        <a:rPr lang="fa-IR" sz="800" b="1" kern="1200" baseline="0" dirty="0">
                          <a:solidFill>
                            <a:schemeClr val="tx1"/>
                          </a:solidFill>
                          <a:latin typeface="+mn-lt"/>
                          <a:ea typeface="+mn-ea"/>
                          <a:cs typeface="B Mitra" pitchFamily="2" charset="-78"/>
                        </a:rPr>
                        <a:t>-</a:t>
                      </a:r>
                      <a:r>
                        <a:rPr lang="ar-SA" sz="800" b="1" kern="1200" dirty="0">
                          <a:solidFill>
                            <a:schemeClr val="dk1"/>
                          </a:solidFill>
                          <a:latin typeface="+mn-lt"/>
                          <a:ea typeface="+mn-ea"/>
                          <a:cs typeface="B Mitra" pitchFamily="2" charset="-78"/>
                        </a:rPr>
                        <a:t>عدم وجود سيستم جمع آوري و دفع پساب و فاضلاب و جريان داشتن در سطح معابر و كوچه ها </a:t>
                      </a:r>
                      <a:r>
                        <a:rPr lang="fa-IR" sz="800" b="1" kern="1200" dirty="0">
                          <a:solidFill>
                            <a:schemeClr val="dk1"/>
                          </a:solidFill>
                          <a:latin typeface="+mn-lt"/>
                          <a:ea typeface="+mn-ea"/>
                          <a:cs typeface="B Mitra" pitchFamily="2" charset="-78"/>
                        </a:rPr>
                        <a:t>.</a:t>
                      </a:r>
                      <a:endParaRPr lang="en-US" sz="800" b="1" kern="1200" baseline="0" dirty="0">
                        <a:solidFill>
                          <a:schemeClr val="tx1"/>
                        </a:solidFill>
                        <a:latin typeface="+mn-lt"/>
                        <a:ea typeface="+mn-ea"/>
                        <a:cs typeface="B Mitra" pitchFamily="2" charset="-78"/>
                      </a:endParaRPr>
                    </a:p>
                  </a:txBody>
                  <a:tcPr marL="99060" marR="99060" marT="28575" marB="28575">
                    <a:lnB w="12700" cap="flat" cmpd="sng" algn="ctr">
                      <a:solidFill>
                        <a:schemeClr val="tx1"/>
                      </a:solidFill>
                      <a:prstDash val="solid"/>
                      <a:round/>
                      <a:headEnd type="none" w="med" len="med"/>
                      <a:tailEnd type="none" w="med" len="med"/>
                    </a:lnB>
                  </a:tcPr>
                </a:tc>
                <a:tc>
                  <a:txBody>
                    <a:bodyPr/>
                    <a:lstStyle/>
                    <a:p>
                      <a:pPr marL="214630" marR="0" indent="-214630" algn="just" defTabSz="914400" rtl="1" eaLnBrk="1" fontAlgn="auto" latinLnBrk="0" hangingPunct="1">
                        <a:lnSpc>
                          <a:spcPct val="100000"/>
                        </a:lnSpc>
                        <a:spcBef>
                          <a:spcPts val="0"/>
                        </a:spcBef>
                        <a:spcAft>
                          <a:spcPts val="0"/>
                        </a:spcAft>
                        <a:buClrTx/>
                        <a:buSzTx/>
                        <a:buFont typeface="Wingdings" pitchFamily="2" charset="2"/>
                        <a:buNone/>
                        <a:tabLst/>
                        <a:defRPr/>
                      </a:pPr>
                      <a:r>
                        <a:rPr lang="fa-IR" sz="800" b="1" kern="1200">
                          <a:solidFill>
                            <a:schemeClr val="dk1"/>
                          </a:solidFill>
                          <a:latin typeface="+mn-lt"/>
                          <a:ea typeface="+mn-ea"/>
                          <a:cs typeface="B Mitra" pitchFamily="2" charset="-78"/>
                        </a:rPr>
                        <a:t>- </a:t>
                      </a:r>
                      <a:r>
                        <a:rPr lang="fa-IR" sz="800" b="1" kern="1200" dirty="0">
                          <a:solidFill>
                            <a:schemeClr val="dk1"/>
                          </a:solidFill>
                          <a:latin typeface="+mn-lt"/>
                          <a:ea typeface="+mn-ea"/>
                          <a:cs typeface="B Mitra" pitchFamily="2" charset="-78"/>
                        </a:rPr>
                        <a:t>وجود رود دره فرحزاد</a:t>
                      </a:r>
                    </a:p>
                    <a:p>
                      <a:pPr marL="214630" marR="0" indent="-214630" algn="just" defTabSz="914400" rtl="1" eaLnBrk="1" fontAlgn="auto" latinLnBrk="0" hangingPunct="1">
                        <a:lnSpc>
                          <a:spcPct val="100000"/>
                        </a:lnSpc>
                        <a:spcBef>
                          <a:spcPts val="0"/>
                        </a:spcBef>
                        <a:spcAft>
                          <a:spcPts val="0"/>
                        </a:spcAft>
                        <a:buClrTx/>
                        <a:buSzTx/>
                        <a:buFont typeface="Wingdings" pitchFamily="2" charset="2"/>
                        <a:buNone/>
                        <a:tabLst/>
                        <a:defRPr/>
                      </a:pPr>
                      <a:endParaRPr lang="fa-IR" sz="800" b="1" kern="1200" dirty="0">
                        <a:solidFill>
                          <a:schemeClr val="dk1"/>
                        </a:solidFill>
                        <a:latin typeface="+mn-lt"/>
                        <a:ea typeface="+mn-ea"/>
                        <a:cs typeface="B Mitra" pitchFamily="2" charset="-78"/>
                      </a:endParaRPr>
                    </a:p>
                  </a:txBody>
                  <a:tcPr marL="99060" marR="99060" marT="28575" marB="28575">
                    <a:lnB w="12700" cap="flat" cmpd="sng" algn="ctr">
                      <a:solidFill>
                        <a:schemeClr val="tx1"/>
                      </a:solidFill>
                      <a:prstDash val="solid"/>
                      <a:round/>
                      <a:headEnd type="none" w="med" len="med"/>
                      <a:tailEnd type="none" w="med" len="med"/>
                    </a:lnB>
                  </a:tcPr>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r>
              <a:tr h="1060474">
                <a:tc>
                  <a:txBody>
                    <a:bodyPr/>
                    <a:lstStyle/>
                    <a:p>
                      <a:pPr marL="0" marR="0" indent="0" algn="just" defTabSz="1645920" rtl="1" eaLnBrk="1" fontAlgn="auto" latinLnBrk="0" hangingPunct="1">
                        <a:lnSpc>
                          <a:spcPct val="100000"/>
                        </a:lnSpc>
                        <a:spcBef>
                          <a:spcPts val="0"/>
                        </a:spcBef>
                        <a:spcAft>
                          <a:spcPts val="0"/>
                        </a:spcAft>
                        <a:buClrTx/>
                        <a:buSzTx/>
                        <a:buFontTx/>
                        <a:buChar char="-"/>
                        <a:tabLst/>
                        <a:defRPr/>
                      </a:pPr>
                      <a:endParaRPr lang="en-US" sz="800" b="1" kern="1200" baseline="0" dirty="0">
                        <a:solidFill>
                          <a:schemeClr val="tx1"/>
                        </a:solidFill>
                        <a:latin typeface="+mn-lt"/>
                        <a:ea typeface="+mn-ea"/>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914400" rtl="1" eaLnBrk="1" fontAlgn="auto" latinLnBrk="0" hangingPunct="1">
                        <a:lnSpc>
                          <a:spcPct val="100000"/>
                        </a:lnSpc>
                        <a:spcBef>
                          <a:spcPts val="0"/>
                        </a:spcBef>
                        <a:spcAft>
                          <a:spcPts val="0"/>
                        </a:spcAft>
                        <a:buClrTx/>
                        <a:buSzTx/>
                        <a:buFont typeface="Wingdings" pitchFamily="2" charset="2"/>
                        <a:buNone/>
                        <a:tabLst/>
                        <a:defRPr/>
                      </a:pPr>
                      <a:r>
                        <a:rPr lang="fa-IR" sz="800" b="1" kern="1200" baseline="0" dirty="0">
                          <a:solidFill>
                            <a:schemeClr val="tx1"/>
                          </a:solidFill>
                          <a:latin typeface="+mn-lt"/>
                          <a:ea typeface="+mn-ea"/>
                          <a:cs typeface="B Mitra" pitchFamily="2" charset="-78"/>
                        </a:rPr>
                        <a:t>- امکان استفاده از شرایط توپوگرافیک محدوده در طراحی.</a:t>
                      </a:r>
                      <a:endParaRPr lang="en-US" sz="800" b="1" kern="1200" baseline="0" dirty="0">
                        <a:solidFill>
                          <a:schemeClr val="tx1"/>
                        </a:solidFill>
                        <a:latin typeface="+mn-lt"/>
                        <a:ea typeface="+mn-ea"/>
                        <a:cs typeface="B Mitra" pitchFamily="2" charset="-78"/>
                      </a:endParaRPr>
                    </a:p>
                    <a:p>
                      <a:pPr marL="0" marR="0" indent="0" algn="just" defTabSz="914400" rtl="1" eaLnBrk="1" fontAlgn="auto" latinLnBrk="0" hangingPunct="1">
                        <a:lnSpc>
                          <a:spcPct val="100000"/>
                        </a:lnSpc>
                        <a:spcBef>
                          <a:spcPts val="0"/>
                        </a:spcBef>
                        <a:spcAft>
                          <a:spcPts val="0"/>
                        </a:spcAft>
                        <a:buClrTx/>
                        <a:buSzTx/>
                        <a:buFont typeface="Wingdings" pitchFamily="2" charset="2"/>
                        <a:buNone/>
                        <a:tabLst/>
                        <a:defRPr/>
                      </a:pPr>
                      <a:endParaRPr lang="en-US" sz="800" b="1" kern="1200" baseline="0" dirty="0">
                        <a:solidFill>
                          <a:schemeClr val="tx1"/>
                        </a:solidFill>
                        <a:latin typeface="+mn-lt"/>
                        <a:ea typeface="+mn-ea"/>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914400" rtl="1" eaLnBrk="1" fontAlgn="auto" latinLnBrk="0" hangingPunct="1">
                        <a:lnSpc>
                          <a:spcPct val="100000"/>
                        </a:lnSpc>
                        <a:spcBef>
                          <a:spcPts val="0"/>
                        </a:spcBef>
                        <a:spcAft>
                          <a:spcPts val="0"/>
                        </a:spcAft>
                        <a:buClrTx/>
                        <a:buSzTx/>
                        <a:buFont typeface="Wingdings" pitchFamily="2" charset="2"/>
                        <a:buNone/>
                        <a:tabLst/>
                        <a:defRPr/>
                      </a:pPr>
                      <a:r>
                        <a:rPr lang="fa-IR" sz="800" b="1" kern="1200" baseline="0" dirty="0">
                          <a:solidFill>
                            <a:schemeClr val="tx1"/>
                          </a:solidFill>
                          <a:latin typeface="+mn-lt"/>
                          <a:ea typeface="+mn-ea"/>
                          <a:cs typeface="B Mitra" pitchFamily="2" charset="-78"/>
                        </a:rPr>
                        <a:t>- عدم </a:t>
                      </a:r>
                      <a:r>
                        <a:rPr lang="ar-SA" sz="800" b="1" kern="1200" baseline="0" dirty="0">
                          <a:solidFill>
                            <a:schemeClr val="tx1"/>
                          </a:solidFill>
                          <a:latin typeface="+mn-lt"/>
                          <a:ea typeface="+mn-ea"/>
                          <a:cs typeface="B Mitra" pitchFamily="2" charset="-78"/>
                        </a:rPr>
                        <a:t>جمع آوري </a:t>
                      </a:r>
                      <a:r>
                        <a:rPr lang="fa-IR" sz="800" b="1" kern="1200" baseline="0" dirty="0">
                          <a:solidFill>
                            <a:schemeClr val="tx1"/>
                          </a:solidFill>
                          <a:latin typeface="+mn-lt"/>
                          <a:ea typeface="+mn-ea"/>
                          <a:cs typeface="B Mitra" pitchFamily="2" charset="-78"/>
                        </a:rPr>
                        <a:t>اصولی </a:t>
                      </a:r>
                      <a:r>
                        <a:rPr lang="ar-SA" sz="800" b="1" kern="1200" baseline="0" dirty="0">
                          <a:solidFill>
                            <a:schemeClr val="tx1"/>
                          </a:solidFill>
                          <a:latin typeface="+mn-lt"/>
                          <a:ea typeface="+mn-ea"/>
                          <a:cs typeface="B Mitra" pitchFamily="2" charset="-78"/>
                        </a:rPr>
                        <a:t>زباله از تمامي بافت هاي مسكوني منطقه وباقيماندن حداقل نيمي از زباله توليد شده در منطقه در حاشيه مسيل و دره و برخي از كوچه ها و معابر</a:t>
                      </a:r>
                      <a:r>
                        <a:rPr lang="fa-IR" sz="800" b="1" kern="1200" baseline="0" dirty="0">
                          <a:solidFill>
                            <a:schemeClr val="tx1"/>
                          </a:solidFill>
                          <a:latin typeface="+mn-lt"/>
                          <a:ea typeface="+mn-ea"/>
                          <a:cs typeface="B Mitra" pitchFamily="2" charset="-78"/>
                        </a:rPr>
                        <a:t>.</a:t>
                      </a:r>
                      <a:endParaRPr lang="en-US" sz="800" b="1" kern="1200" baseline="0" dirty="0">
                        <a:solidFill>
                          <a:schemeClr val="tx1"/>
                        </a:solidFill>
                        <a:latin typeface="+mn-lt"/>
                        <a:ea typeface="+mn-ea"/>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14630" marR="0" indent="-214630" algn="r" defTabSz="914400" rtl="1" eaLnBrk="1" fontAlgn="auto" latinLnBrk="0" hangingPunct="1">
                        <a:lnSpc>
                          <a:spcPct val="100000"/>
                        </a:lnSpc>
                        <a:spcBef>
                          <a:spcPts val="0"/>
                        </a:spcBef>
                        <a:spcAft>
                          <a:spcPts val="0"/>
                        </a:spcAft>
                        <a:buClrTx/>
                        <a:buSzTx/>
                        <a:buFont typeface="Wingdings" pitchFamily="2" charset="2"/>
                        <a:buNone/>
                        <a:tabLst/>
                        <a:defRPr/>
                      </a:pPr>
                      <a:r>
                        <a:rPr lang="fa-IR" sz="800" b="1" kern="1200" baseline="0" dirty="0">
                          <a:solidFill>
                            <a:schemeClr val="tx1"/>
                          </a:solidFill>
                          <a:latin typeface="+mn-lt"/>
                          <a:ea typeface="+mn-ea"/>
                          <a:cs typeface="B Mitra" pitchFamily="2" charset="-78"/>
                        </a:rPr>
                        <a:t>- وجود آب و هوای مناسب.</a:t>
                      </a: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r>
              <a:tr h="864776">
                <a:tc>
                  <a:txBody>
                    <a:bodyPr/>
                    <a:lstStyle/>
                    <a:p>
                      <a:pPr algn="ctr"/>
                      <a:endParaRPr lang="en-US" sz="8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just" defTabSz="914400" rtl="1" eaLnBrk="1" fontAlgn="auto" latinLnBrk="0" hangingPunct="1">
                        <a:lnSpc>
                          <a:spcPct val="100000"/>
                        </a:lnSpc>
                        <a:spcBef>
                          <a:spcPts val="0"/>
                        </a:spcBef>
                        <a:spcAft>
                          <a:spcPts val="0"/>
                        </a:spcAft>
                        <a:buClrTx/>
                        <a:buSzTx/>
                        <a:buFont typeface="Wingdings" pitchFamily="2" charset="2"/>
                        <a:buNone/>
                        <a:tabLst/>
                        <a:defRPr/>
                      </a:pPr>
                      <a:r>
                        <a:rPr lang="fa-IR" sz="800" b="1" kern="1200" baseline="0" dirty="0">
                          <a:solidFill>
                            <a:schemeClr val="tx1"/>
                          </a:solidFill>
                          <a:latin typeface="+mn-lt"/>
                          <a:ea typeface="+mn-ea"/>
                          <a:cs typeface="B Mitra" pitchFamily="2" charset="-78"/>
                        </a:rPr>
                        <a:t>- توجه به رود دره فرحزاد به عنوان یک عنصر هویت بخش در طراحی.</a:t>
                      </a:r>
                    </a:p>
                    <a:p>
                      <a:pPr marL="0" marR="0" indent="0" algn="just" defTabSz="914400" rtl="1" eaLnBrk="1" fontAlgn="auto" latinLnBrk="0" hangingPunct="1">
                        <a:lnSpc>
                          <a:spcPct val="100000"/>
                        </a:lnSpc>
                        <a:spcBef>
                          <a:spcPts val="0"/>
                        </a:spcBef>
                        <a:spcAft>
                          <a:spcPts val="0"/>
                        </a:spcAft>
                        <a:buClrTx/>
                        <a:buSzTx/>
                        <a:buFont typeface="Wingdings" pitchFamily="2" charset="2"/>
                        <a:buNone/>
                        <a:tabLst/>
                        <a:defRPr/>
                      </a:pPr>
                      <a:endParaRPr lang="en-US" sz="800" b="1" kern="1200" baseline="0" dirty="0">
                        <a:solidFill>
                          <a:schemeClr val="tx1"/>
                        </a:solidFill>
                        <a:latin typeface="+mn-lt"/>
                        <a:ea typeface="+mn-ea"/>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just" defTabSz="914400" rtl="1" eaLnBrk="1" fontAlgn="auto" latinLnBrk="0" hangingPunct="1">
                        <a:lnSpc>
                          <a:spcPct val="100000"/>
                        </a:lnSpc>
                        <a:spcBef>
                          <a:spcPts val="0"/>
                        </a:spcBef>
                        <a:spcAft>
                          <a:spcPts val="0"/>
                        </a:spcAft>
                        <a:buClrTx/>
                        <a:buSzTx/>
                        <a:buFont typeface="Wingdings" pitchFamily="2" charset="2"/>
                        <a:buNone/>
                        <a:tabLst/>
                        <a:defRPr/>
                      </a:pPr>
                      <a:r>
                        <a:rPr lang="fa-IR" sz="800" b="1" kern="1200" baseline="0" dirty="0">
                          <a:solidFill>
                            <a:schemeClr val="tx1"/>
                          </a:solidFill>
                          <a:latin typeface="+mn-lt"/>
                          <a:ea typeface="+mn-ea"/>
                          <a:cs typeface="B Mitra" pitchFamily="2" charset="-78"/>
                        </a:rPr>
                        <a:t>- حضور معتادین در کنار رود فرحزاد سبب کاهش منزلت اجتماعی گردیده است.</a:t>
                      </a:r>
                      <a:endParaRPr lang="en-US" sz="800" b="1" kern="1200" baseline="0" dirty="0">
                        <a:solidFill>
                          <a:schemeClr val="tx1"/>
                        </a:solidFill>
                        <a:latin typeface="+mn-lt"/>
                        <a:ea typeface="+mn-ea"/>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214630" marR="0" indent="-214630" algn="just" defTabSz="914400" rtl="1" eaLnBrk="1" fontAlgn="auto" latinLnBrk="0" hangingPunct="1">
                        <a:lnSpc>
                          <a:spcPct val="100000"/>
                        </a:lnSpc>
                        <a:spcBef>
                          <a:spcPts val="0"/>
                        </a:spcBef>
                        <a:spcAft>
                          <a:spcPts val="0"/>
                        </a:spcAft>
                        <a:buClrTx/>
                        <a:buSzTx/>
                        <a:buFont typeface="Wingdings" pitchFamily="2" charset="2"/>
                        <a:buNone/>
                        <a:tabLst/>
                        <a:defRPr/>
                      </a:pPr>
                      <a:r>
                        <a:rPr lang="fa-IR" sz="800" b="1" baseline="0" dirty="0">
                          <a:cs typeface="B Mitra" pitchFamily="2" charset="-78"/>
                        </a:rPr>
                        <a:t>- </a:t>
                      </a:r>
                      <a:r>
                        <a:rPr lang="fa-IR" sz="800" b="1" kern="1200" baseline="0" dirty="0">
                          <a:solidFill>
                            <a:schemeClr val="tx1"/>
                          </a:solidFill>
                          <a:latin typeface="+mn-lt"/>
                          <a:ea typeface="+mn-ea"/>
                          <a:cs typeface="B Mitra" pitchFamily="2" charset="-78"/>
                        </a:rPr>
                        <a:t>قرارگیری در محدوده شمال شهر.</a:t>
                      </a:r>
                    </a:p>
                    <a:p>
                      <a:pPr marL="214630" marR="0" indent="-214630" algn="just" defTabSz="914400" rtl="1" eaLnBrk="1" fontAlgn="auto" latinLnBrk="0" hangingPunct="1">
                        <a:lnSpc>
                          <a:spcPct val="100000"/>
                        </a:lnSpc>
                        <a:spcBef>
                          <a:spcPts val="0"/>
                        </a:spcBef>
                        <a:spcAft>
                          <a:spcPts val="0"/>
                        </a:spcAft>
                        <a:buClrTx/>
                        <a:buSzTx/>
                        <a:buFont typeface="Wingdings" pitchFamily="2" charset="2"/>
                        <a:buNone/>
                        <a:tabLst/>
                        <a:defRPr/>
                      </a:pPr>
                      <a:endParaRPr lang="fa-IR" sz="800" b="1" kern="1200" dirty="0">
                        <a:solidFill>
                          <a:schemeClr val="dk1"/>
                        </a:solidFill>
                        <a:latin typeface="+mn-lt"/>
                        <a:ea typeface="+mn-ea"/>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r>
              <a:tr h="884470">
                <a:tc>
                  <a:txBody>
                    <a:bodyPr/>
                    <a:lstStyle/>
                    <a:p>
                      <a:pPr algn="ctr"/>
                      <a:endParaRPr lang="en-US" sz="800" b="1" dirty="0">
                        <a:cs typeface="B Mitra" pitchFamily="2" charset="-78"/>
                      </a:endParaRPr>
                    </a:p>
                  </a:txBody>
                  <a:tcPr marL="99060" marR="99060" marT="28575" marB="28575">
                    <a:lnT w="3175" cap="flat" cmpd="sng" algn="ctr">
                      <a:solidFill>
                        <a:schemeClr val="tx1"/>
                      </a:solidFill>
                      <a:prstDash val="solid"/>
                      <a:round/>
                      <a:headEnd type="none" w="med" len="med"/>
                      <a:tailEnd type="none" w="med" len="med"/>
                    </a:lnT>
                  </a:tcPr>
                </a:tc>
                <a:tc>
                  <a:txBody>
                    <a:bodyPr/>
                    <a:lstStyle/>
                    <a:p>
                      <a:pPr marL="0" marR="0" indent="0" algn="just" defTabSz="914400" rtl="1" eaLnBrk="1" fontAlgn="auto" latinLnBrk="0" hangingPunct="1">
                        <a:lnSpc>
                          <a:spcPct val="100000"/>
                        </a:lnSpc>
                        <a:spcBef>
                          <a:spcPts val="0"/>
                        </a:spcBef>
                        <a:spcAft>
                          <a:spcPts val="0"/>
                        </a:spcAft>
                        <a:buClrTx/>
                        <a:buSzTx/>
                        <a:buFont typeface="Wingdings" pitchFamily="2" charset="2"/>
                        <a:buNone/>
                        <a:tabLst/>
                        <a:defRPr/>
                      </a:pPr>
                      <a:r>
                        <a:rPr lang="fa-IR" sz="800" b="1" kern="1200" baseline="0" dirty="0">
                          <a:solidFill>
                            <a:schemeClr val="tx1"/>
                          </a:solidFill>
                          <a:latin typeface="+mn-lt"/>
                          <a:ea typeface="+mn-ea"/>
                          <a:cs typeface="B Mitra" pitchFamily="2" charset="-78"/>
                        </a:rPr>
                        <a:t>- امکان طراحی مسیر کوهستانی به امام زاده داوود به عنوان یک عنصر هویت بخش محدوده.</a:t>
                      </a:r>
                      <a:endParaRPr lang="en-US" sz="800" b="1" kern="1200" baseline="0" dirty="0">
                        <a:solidFill>
                          <a:schemeClr val="tx1"/>
                        </a:solidFill>
                        <a:latin typeface="+mn-lt"/>
                        <a:ea typeface="+mn-ea"/>
                        <a:cs typeface="B Mitra" pitchFamily="2" charset="-78"/>
                      </a:endParaRPr>
                    </a:p>
                  </a:txBody>
                  <a:tcPr marL="99060" marR="99060" marT="28575" marB="28575">
                    <a:lnT w="3175" cap="flat" cmpd="sng" algn="ctr">
                      <a:solidFill>
                        <a:schemeClr val="tx1"/>
                      </a:solidFill>
                      <a:prstDash val="solid"/>
                      <a:round/>
                      <a:headEnd type="none" w="med" len="med"/>
                      <a:tailEnd type="none" w="med" len="med"/>
                    </a:lnT>
                  </a:tcPr>
                </a:tc>
                <a:tc>
                  <a:txBody>
                    <a:bodyPr/>
                    <a:lstStyle/>
                    <a:p>
                      <a:pPr marL="0" marR="0" indent="0" algn="just" defTabSz="914400" rtl="1" eaLnBrk="1" fontAlgn="auto" latinLnBrk="0" hangingPunct="1">
                        <a:lnSpc>
                          <a:spcPct val="100000"/>
                        </a:lnSpc>
                        <a:spcBef>
                          <a:spcPts val="0"/>
                        </a:spcBef>
                        <a:spcAft>
                          <a:spcPts val="0"/>
                        </a:spcAft>
                        <a:buClrTx/>
                        <a:buSzTx/>
                        <a:buFont typeface="Wingdings" pitchFamily="2" charset="2"/>
                        <a:buNone/>
                        <a:tabLst/>
                        <a:defRPr/>
                      </a:pPr>
                      <a:endParaRPr lang="en-US" sz="800" b="1" kern="1200" baseline="0" dirty="0">
                        <a:solidFill>
                          <a:schemeClr val="tx1"/>
                        </a:solidFill>
                        <a:latin typeface="+mn-lt"/>
                        <a:ea typeface="+mn-ea"/>
                        <a:cs typeface="B Mitra" pitchFamily="2" charset="-78"/>
                      </a:endParaRPr>
                    </a:p>
                  </a:txBody>
                  <a:tcPr marL="99060" marR="99060" marT="28575" marB="28575">
                    <a:lnT w="3175" cap="flat" cmpd="sng" algn="ctr">
                      <a:solidFill>
                        <a:schemeClr val="tx1"/>
                      </a:solidFill>
                      <a:prstDash val="solid"/>
                      <a:round/>
                      <a:headEnd type="none" w="med" len="med"/>
                      <a:tailEnd type="none" w="med" len="med"/>
                    </a:lnT>
                  </a:tcPr>
                </a:tc>
                <a:tc>
                  <a:txBody>
                    <a:bodyPr/>
                    <a:lstStyle/>
                    <a:p>
                      <a:pPr marL="214630" marR="0" indent="-214630" algn="just" defTabSz="914400" rtl="1" eaLnBrk="1" fontAlgn="auto" latinLnBrk="0" hangingPunct="1">
                        <a:lnSpc>
                          <a:spcPct val="100000"/>
                        </a:lnSpc>
                        <a:spcBef>
                          <a:spcPts val="0"/>
                        </a:spcBef>
                        <a:spcAft>
                          <a:spcPts val="0"/>
                        </a:spcAft>
                        <a:buClrTx/>
                        <a:buSzTx/>
                        <a:buFont typeface="Wingdings" pitchFamily="2" charset="2"/>
                        <a:buNone/>
                        <a:tabLst/>
                        <a:defRPr/>
                      </a:pPr>
                      <a:r>
                        <a:rPr lang="fa-IR" sz="800" b="1" kern="1200" baseline="0" dirty="0">
                          <a:solidFill>
                            <a:schemeClr val="tx1"/>
                          </a:solidFill>
                          <a:latin typeface="+mn-lt"/>
                          <a:ea typeface="+mn-ea"/>
                          <a:cs typeface="B Mitra" pitchFamily="2" charset="-78"/>
                        </a:rPr>
                        <a:t>- وجود مسیر قدیمی کوهستانی به امام زاده داوود</a:t>
                      </a:r>
                      <a:endParaRPr lang="fa-IR" sz="800" b="1" kern="1200" dirty="0">
                        <a:solidFill>
                          <a:schemeClr val="dk1"/>
                        </a:solidFill>
                        <a:latin typeface="+mn-lt"/>
                        <a:ea typeface="+mn-ea"/>
                        <a:cs typeface="B Mitra" pitchFamily="2" charset="-78"/>
                      </a:endParaRPr>
                    </a:p>
                  </a:txBody>
                  <a:tcPr marL="99060" marR="99060" marT="28575" marB="28575">
                    <a:lnT w="3175" cap="flat" cmpd="sng" algn="ctr">
                      <a:solidFill>
                        <a:schemeClr val="tx1"/>
                      </a:solidFill>
                      <a:prstDash val="solid"/>
                      <a:round/>
                      <a:headEnd type="none" w="med" len="med"/>
                      <a:tailEnd type="none" w="med" len="med"/>
                    </a:lnT>
                  </a:tcPr>
                </a:tc>
                <a:tc vMerge="1">
                  <a:txBody>
                    <a:bodyPr/>
                    <a:lstStyle/>
                    <a:p>
                      <a:endParaRPr lang="en-US"/>
                    </a:p>
                  </a:txBody>
                  <a:tcPr/>
                </a:tc>
                <a:tc vMerge="1">
                  <a:txBody>
                    <a:bodyPr/>
                    <a:lstStyle/>
                    <a:p>
                      <a:endParaRPr lang="en-US"/>
                    </a:p>
                  </a:txBody>
                  <a:tcPr/>
                </a:tc>
              </a:tr>
            </a:tbl>
          </a:graphicData>
        </a:graphic>
      </p:graphicFrame>
      <p:pic>
        <p:nvPicPr>
          <p:cNvPr id="35844" name="Picture 6" descr="M:\DCIM\100CASIO\CIMG734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02050" y="1223963"/>
            <a:ext cx="1595438"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5" name="Picture 4" descr="DSC0107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09988" y="2546350"/>
            <a:ext cx="1587500" cy="82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6" name="Picture 2" descr="F:\pic\Picture 045.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51513" y="917575"/>
            <a:ext cx="1089025"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Connector 6"/>
          <p:cNvCxnSpPr/>
          <p:nvPr/>
        </p:nvCxnSpPr>
        <p:spPr>
          <a:xfrm>
            <a:off x="4164013" y="5918200"/>
            <a:ext cx="635000" cy="0"/>
          </a:xfrm>
          <a:prstGeom prst="line">
            <a:avLst/>
          </a:prstGeom>
          <a:ln w="9525">
            <a:solidFill>
              <a:schemeClr val="tx1">
                <a:lumMod val="85000"/>
                <a:lumOff val="1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762000" y="5951538"/>
            <a:ext cx="635000" cy="0"/>
          </a:xfrm>
          <a:prstGeom prst="line">
            <a:avLst/>
          </a:prstGeom>
          <a:ln w="9525">
            <a:solidFill>
              <a:schemeClr val="tx1">
                <a:lumMod val="85000"/>
                <a:lumOff val="1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762000" y="5033963"/>
            <a:ext cx="635000" cy="0"/>
          </a:xfrm>
          <a:prstGeom prst="line">
            <a:avLst/>
          </a:prstGeom>
          <a:ln w="9525">
            <a:solidFill>
              <a:schemeClr val="tx1">
                <a:lumMod val="85000"/>
                <a:lumOff val="1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762000" y="4046538"/>
            <a:ext cx="635000" cy="0"/>
          </a:xfrm>
          <a:prstGeom prst="line">
            <a:avLst/>
          </a:prstGeom>
          <a:ln w="9525">
            <a:solidFill>
              <a:schemeClr val="tx1">
                <a:lumMod val="85000"/>
                <a:lumOff val="1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rot="16200000">
            <a:off x="2005941" y="4306396"/>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4" name="TextBox 13"/>
          <p:cNvSpPr txBox="1"/>
          <p:nvPr/>
        </p:nvSpPr>
        <p:spPr>
          <a:xfrm>
            <a:off x="114300" y="6296025"/>
            <a:ext cx="44196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تحلیل و ارزیابی اطلاعات به روش</a:t>
            </a:r>
            <a:r>
              <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SWOT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aphicFrame>
        <p:nvGraphicFramePr>
          <p:cNvPr id="2" name="Table 1"/>
          <p:cNvGraphicFramePr>
            <a:graphicFrameLocks noGrp="1"/>
          </p:cNvGraphicFramePr>
          <p:nvPr/>
        </p:nvGraphicFramePr>
        <p:xfrm>
          <a:off x="217684" y="499954"/>
          <a:ext cx="8708633" cy="5276293"/>
        </p:xfrm>
        <a:graphic>
          <a:graphicData uri="http://schemas.openxmlformats.org/drawingml/2006/table">
            <a:tbl>
              <a:tblPr firstRow="1" bandRow="1">
                <a:tableStyleId>{5940675A-B579-460E-94D1-54222C63F5DA}</a:tableStyleId>
              </a:tblPr>
              <a:tblGrid>
                <a:gridCol w="1678226"/>
                <a:gridCol w="1678226"/>
                <a:gridCol w="1859656"/>
                <a:gridCol w="1814298"/>
                <a:gridCol w="1171375"/>
                <a:gridCol w="506852"/>
              </a:tblGrid>
              <a:tr h="343670">
                <a:tc>
                  <a:txBody>
                    <a:bodyPr/>
                    <a:lstStyle/>
                    <a:p>
                      <a:pPr marL="0" marR="0" indent="0" algn="ctr" defTabSz="914235" rtl="0" eaLnBrk="1" fontAlgn="auto" latinLnBrk="0" hangingPunct="1">
                        <a:lnSpc>
                          <a:spcPct val="100000"/>
                        </a:lnSpc>
                        <a:spcBef>
                          <a:spcPts val="0"/>
                        </a:spcBef>
                        <a:spcAft>
                          <a:spcPts val="0"/>
                        </a:spcAft>
                        <a:buClrTx/>
                        <a:buSzTx/>
                        <a:buFontTx/>
                        <a:buNone/>
                        <a:tabLst/>
                        <a:defRPr/>
                      </a:pPr>
                      <a:r>
                        <a:rPr lang="fa-IR" sz="1700" b="0" kern="1200" dirty="0">
                          <a:solidFill>
                            <a:schemeClr val="tx1"/>
                          </a:solidFill>
                          <a:latin typeface="+mn-lt"/>
                          <a:ea typeface="+mn-ea"/>
                          <a:cs typeface="B Homa" pitchFamily="2" charset="-78"/>
                        </a:rPr>
                        <a:t>تهدیدها</a:t>
                      </a:r>
                      <a:endParaRPr lang="en-US" sz="1700" b="0" kern="1200" dirty="0">
                        <a:solidFill>
                          <a:schemeClr val="tx1"/>
                        </a:solidFill>
                        <a:latin typeface="+mn-lt"/>
                        <a:ea typeface="+mn-ea"/>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235" rtl="0" eaLnBrk="1" fontAlgn="auto" latinLnBrk="0" hangingPunct="1">
                        <a:lnSpc>
                          <a:spcPct val="100000"/>
                        </a:lnSpc>
                        <a:spcBef>
                          <a:spcPts val="0"/>
                        </a:spcBef>
                        <a:spcAft>
                          <a:spcPts val="0"/>
                        </a:spcAft>
                        <a:buClrTx/>
                        <a:buSzTx/>
                        <a:buFontTx/>
                        <a:buNone/>
                        <a:tabLst/>
                        <a:defRPr/>
                      </a:pPr>
                      <a:r>
                        <a:rPr lang="fa-IR" sz="1700" b="0" kern="1200" dirty="0">
                          <a:solidFill>
                            <a:schemeClr val="tx1"/>
                          </a:solidFill>
                          <a:latin typeface="+mn-lt"/>
                          <a:ea typeface="+mn-ea"/>
                          <a:cs typeface="B Homa" pitchFamily="2" charset="-78"/>
                        </a:rPr>
                        <a:t>فرصت ها</a:t>
                      </a:r>
                      <a:endParaRPr lang="en-US" sz="1700" b="0" kern="1200" dirty="0">
                        <a:solidFill>
                          <a:schemeClr val="tx1"/>
                        </a:solidFill>
                        <a:latin typeface="+mn-lt"/>
                        <a:ea typeface="+mn-ea"/>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235" rtl="0" eaLnBrk="1" fontAlgn="auto" latinLnBrk="0" hangingPunct="1">
                        <a:lnSpc>
                          <a:spcPct val="100000"/>
                        </a:lnSpc>
                        <a:spcBef>
                          <a:spcPts val="0"/>
                        </a:spcBef>
                        <a:spcAft>
                          <a:spcPts val="0"/>
                        </a:spcAft>
                        <a:buClrTx/>
                        <a:buSzTx/>
                        <a:buFontTx/>
                        <a:buNone/>
                        <a:tabLst/>
                        <a:defRPr/>
                      </a:pPr>
                      <a:r>
                        <a:rPr lang="fa-IR" sz="1700" b="0" kern="1200" dirty="0">
                          <a:solidFill>
                            <a:schemeClr val="tx1"/>
                          </a:solidFill>
                          <a:latin typeface="+mn-lt"/>
                          <a:ea typeface="+mn-ea"/>
                          <a:cs typeface="B Homa" pitchFamily="2" charset="-78"/>
                        </a:rPr>
                        <a:t>نقاط ضعف</a:t>
                      </a:r>
                      <a:endParaRPr lang="en-US" sz="1700" b="0" kern="1200" dirty="0">
                        <a:solidFill>
                          <a:schemeClr val="tx1"/>
                        </a:solidFill>
                        <a:latin typeface="+mn-lt"/>
                        <a:ea typeface="+mn-ea"/>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235" rtl="0" eaLnBrk="1" fontAlgn="auto" latinLnBrk="0" hangingPunct="1">
                        <a:lnSpc>
                          <a:spcPct val="100000"/>
                        </a:lnSpc>
                        <a:spcBef>
                          <a:spcPts val="0"/>
                        </a:spcBef>
                        <a:spcAft>
                          <a:spcPts val="0"/>
                        </a:spcAft>
                        <a:buClrTx/>
                        <a:buSzTx/>
                        <a:buFontTx/>
                        <a:buNone/>
                        <a:tabLst/>
                        <a:defRPr/>
                      </a:pPr>
                      <a:r>
                        <a:rPr lang="fa-IR" sz="1700" b="0" kern="1200" dirty="0">
                          <a:solidFill>
                            <a:schemeClr val="tx1"/>
                          </a:solidFill>
                          <a:latin typeface="+mn-lt"/>
                          <a:ea typeface="+mn-ea"/>
                          <a:cs typeface="B Homa" pitchFamily="2" charset="-78"/>
                        </a:rPr>
                        <a:t>نقاط قوت</a:t>
                      </a:r>
                      <a:endParaRPr lang="en-US" sz="1700" b="0" kern="1200" dirty="0">
                        <a:solidFill>
                          <a:schemeClr val="tx1"/>
                        </a:solidFill>
                        <a:latin typeface="+mn-lt"/>
                        <a:ea typeface="+mn-ea"/>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235" rtl="0" eaLnBrk="1" fontAlgn="auto" latinLnBrk="0" hangingPunct="1">
                        <a:lnSpc>
                          <a:spcPct val="100000"/>
                        </a:lnSpc>
                        <a:spcBef>
                          <a:spcPts val="0"/>
                        </a:spcBef>
                        <a:spcAft>
                          <a:spcPts val="0"/>
                        </a:spcAft>
                        <a:buClrTx/>
                        <a:buSzTx/>
                        <a:buFontTx/>
                        <a:buNone/>
                        <a:tabLst/>
                        <a:defRPr/>
                      </a:pPr>
                      <a:r>
                        <a:rPr lang="fa-IR" sz="1700" b="0" kern="1200" dirty="0">
                          <a:solidFill>
                            <a:schemeClr val="tx1"/>
                          </a:solidFill>
                          <a:latin typeface="+mn-lt"/>
                          <a:ea typeface="+mn-ea"/>
                          <a:cs typeface="B Homa" pitchFamily="2" charset="-78"/>
                        </a:rPr>
                        <a:t>اهداف</a:t>
                      </a:r>
                      <a:endParaRPr lang="en-US" sz="1700" b="0" kern="1200" dirty="0">
                        <a:solidFill>
                          <a:schemeClr val="tx1"/>
                        </a:solidFill>
                        <a:latin typeface="+mn-lt"/>
                        <a:ea typeface="+mn-ea"/>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txBody>
                  <a:tcPr marL="99060" marR="99060" marT="28575" marB="28575">
                    <a:solidFill>
                      <a:schemeClr val="accent6">
                        <a:lumMod val="60000"/>
                        <a:lumOff val="40000"/>
                      </a:schemeClr>
                    </a:solidFill>
                  </a:tcPr>
                </a:tc>
              </a:tr>
              <a:tr h="2232863">
                <a:tc>
                  <a:txBody>
                    <a:bodyPr/>
                    <a:lstStyle/>
                    <a:p>
                      <a:pPr algn="just" rtl="1"/>
                      <a:r>
                        <a:rPr lang="fa-IR" sz="900" b="1" dirty="0">
                          <a:cs typeface="B Mitra" pitchFamily="2" charset="-78"/>
                        </a:rPr>
                        <a:t>- عدم توجه به کیفیت های محیطی در طراحی فضاهای همگانی.</a:t>
                      </a:r>
                      <a:endParaRPr lang="en-US" sz="900" b="1" dirty="0">
                        <a:cs typeface="B Mitra" pitchFamily="2" charset="-78"/>
                      </a:endParaRPr>
                    </a:p>
                  </a:txBody>
                  <a:tcPr marL="99060" marR="99060" marT="28575" marB="28575"/>
                </a:tc>
                <a:tc>
                  <a:txBody>
                    <a:bodyPr/>
                    <a:lstStyle/>
                    <a:p>
                      <a:pPr algn="just" rtl="1"/>
                      <a:r>
                        <a:rPr lang="fa-IR" sz="900" b="1" kern="1200" dirty="0">
                          <a:solidFill>
                            <a:schemeClr val="dk1"/>
                          </a:solidFill>
                          <a:latin typeface="+mn-lt"/>
                          <a:ea typeface="+mn-ea"/>
                          <a:cs typeface="B Mitra" pitchFamily="2" charset="-78"/>
                        </a:rPr>
                        <a:t>توجه به عناصر و عوامل طبیعی</a:t>
                      </a:r>
                      <a:r>
                        <a:rPr lang="fa-IR" sz="900" b="1" kern="1200" baseline="0" dirty="0">
                          <a:solidFill>
                            <a:schemeClr val="dk1"/>
                          </a:solidFill>
                          <a:latin typeface="+mn-lt"/>
                          <a:ea typeface="+mn-ea"/>
                          <a:cs typeface="B Mitra" pitchFamily="2" charset="-78"/>
                        </a:rPr>
                        <a:t> (باد ، خورشید و پوشش گیاهی  در طراحی به منظور تامین آسایش اقلیمی ساکنین.</a:t>
                      </a:r>
                      <a:endParaRPr lang="en-US" sz="900" b="1" kern="1200" dirty="0">
                        <a:solidFill>
                          <a:schemeClr val="dk1"/>
                        </a:solidFill>
                        <a:latin typeface="+mn-lt"/>
                        <a:ea typeface="+mn-ea"/>
                        <a:cs typeface="B Mitra" pitchFamily="2" charset="-78"/>
                      </a:endParaRPr>
                    </a:p>
                  </a:txBody>
                  <a:tcPr marL="99060" marR="99060" marT="28575" marB="28575"/>
                </a:tc>
                <a:tc>
                  <a:txBody>
                    <a:bodyPr/>
                    <a:lstStyle/>
                    <a:p>
                      <a:pPr marL="214630" marR="0" indent="-214630" algn="just" defTabSz="914400" rtl="1" eaLnBrk="1" fontAlgn="auto" latinLnBrk="0" hangingPunct="1">
                        <a:lnSpc>
                          <a:spcPct val="100000"/>
                        </a:lnSpc>
                        <a:spcBef>
                          <a:spcPts val="0"/>
                        </a:spcBef>
                        <a:spcAft>
                          <a:spcPts val="0"/>
                        </a:spcAft>
                        <a:buClrTx/>
                        <a:buSzTx/>
                        <a:buFont typeface="Wingdings" pitchFamily="2" charset="2"/>
                        <a:buNone/>
                        <a:tabLst/>
                        <a:defRPr/>
                      </a:pPr>
                      <a:r>
                        <a:rPr lang="fa-IR" sz="900" b="1" kern="1200" dirty="0">
                          <a:solidFill>
                            <a:schemeClr val="dk1"/>
                          </a:solidFill>
                          <a:latin typeface="+mn-lt"/>
                          <a:ea typeface="+mn-ea"/>
                          <a:cs typeface="B Mitra" pitchFamily="2" charset="-78"/>
                        </a:rPr>
                        <a:t>-  در حال حاضر، پوشش گياهي محدوده در ناحيه مسيل رودخانه از شرايط مطلوبي برخوردار نيستند و زباله هاي انباشت شده در اين ناحيه در كنار ديگر تعارضات انساني، شديداً پوشش نباتي منطقه را تهديد  مي نمايد.</a:t>
                      </a: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 typeface="Wingdings" pitchFamily="2" charset="2"/>
                        <a:buNone/>
                        <a:tabLst/>
                        <a:defRPr/>
                      </a:pPr>
                      <a:r>
                        <a:rPr lang="fa-IR" sz="900" b="1" kern="1200" dirty="0">
                          <a:solidFill>
                            <a:schemeClr val="dk1"/>
                          </a:solidFill>
                          <a:latin typeface="+mn-lt"/>
                          <a:ea typeface="+mn-ea"/>
                          <a:cs typeface="B Mitra" pitchFamily="2" charset="-78"/>
                        </a:rPr>
                        <a:t>-  وجود دره فرحزاد به عنوان يكي از عناصر ساختاري سرزمين (كريدور اكولوژيك يا لكه زيستگاهي ) و دالان جريانات هوايي و نقش به سزا در كاهش آلودگي هواي محله.</a:t>
                      </a:r>
                      <a:endParaRPr lang="en-US" sz="900" b="1" dirty="0">
                        <a:cs typeface="B Mitra" pitchFamily="2" charset="-78"/>
                      </a:endParaRPr>
                    </a:p>
                  </a:txBody>
                  <a:tcPr marL="99060" marR="99060" marT="28575" marB="28575"/>
                </a:tc>
                <a:tc row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r>
                        <a:rPr lang="fa-IR" sz="1700" b="1" kern="1200" dirty="0">
                          <a:solidFill>
                            <a:schemeClr val="tx1"/>
                          </a:solidFill>
                          <a:latin typeface="+mn-lt"/>
                          <a:ea typeface="+mn-ea"/>
                          <a:cs typeface="B Homa" pitchFamily="2" charset="-78"/>
                        </a:rPr>
                        <a:t>4- کیفیت کالبدی</a:t>
                      </a:r>
                      <a:endParaRPr lang="en-US" sz="1700" b="1" kern="1200" dirty="0">
                        <a:solidFill>
                          <a:schemeClr val="tx1"/>
                        </a:solidFill>
                        <a:latin typeface="+mn-lt"/>
                        <a:ea typeface="+mn-ea"/>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txBody>
                  <a:tcPr marL="99060" marR="99060" marT="28575" marB="28575"/>
                </a:tc>
                <a:tc row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2100" b="1" kern="1200" dirty="0">
                          <a:solidFill>
                            <a:schemeClr val="tx1"/>
                          </a:solidFill>
                          <a:latin typeface="+mn-lt"/>
                          <a:ea typeface="+mn-ea"/>
                          <a:cs typeface="B Homa" pitchFamily="2" charset="-78"/>
                        </a:rPr>
                        <a:t>بعد زیست بوم</a:t>
                      </a:r>
                    </a:p>
                  </a:txBody>
                  <a:tcPr marL="99060" marR="99060" marT="28575" marB="28575" vert="vert270"/>
                </a:tc>
              </a:tr>
              <a:tr h="1857376">
                <a:tc>
                  <a:txBody>
                    <a:bodyPr/>
                    <a:lstStyle/>
                    <a:p>
                      <a:pPr algn="just" rtl="1"/>
                      <a:r>
                        <a:rPr lang="fa-IR" sz="900" b="1" kern="1200" dirty="0">
                          <a:solidFill>
                            <a:schemeClr val="dk1"/>
                          </a:solidFill>
                          <a:latin typeface="+mn-lt"/>
                          <a:ea typeface="+mn-ea"/>
                          <a:cs typeface="B Mitra" pitchFamily="2" charset="-78"/>
                        </a:rPr>
                        <a:t>- عدم رعایت اصول و استانداردهای فنی و مهندسی</a:t>
                      </a:r>
                      <a:r>
                        <a:rPr lang="fa-IR" sz="900" b="1" kern="1200" baseline="0" dirty="0">
                          <a:solidFill>
                            <a:schemeClr val="dk1"/>
                          </a:solidFill>
                          <a:latin typeface="+mn-lt"/>
                          <a:ea typeface="+mn-ea"/>
                          <a:cs typeface="B Mitra" pitchFamily="2" charset="-78"/>
                        </a:rPr>
                        <a:t> ساختمان در ساخت و سازهای جدید محدوده.</a:t>
                      </a:r>
                      <a:endParaRPr lang="en-US" sz="900" b="1" dirty="0">
                        <a:cs typeface="B Mitra" pitchFamily="2" charset="-78"/>
                      </a:endParaRPr>
                    </a:p>
                  </a:txBody>
                  <a:tcPr marL="99060" marR="99060" marT="28575" marB="28575">
                    <a:lnB w="12700" cap="flat" cmpd="sng" algn="ctr">
                      <a:solidFill>
                        <a:schemeClr val="tx1"/>
                      </a:solidFill>
                      <a:prstDash val="solid"/>
                      <a:round/>
                      <a:headEnd type="none" w="med" len="med"/>
                      <a:tailEnd type="none" w="med" len="med"/>
                    </a:lnB>
                  </a:tcPr>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900" b="1" kern="1200" dirty="0">
                          <a:solidFill>
                            <a:schemeClr val="dk1"/>
                          </a:solidFill>
                          <a:latin typeface="+mn-lt"/>
                          <a:ea typeface="+mn-ea"/>
                          <a:cs typeface="B Mitra" pitchFamily="2" charset="-78"/>
                        </a:rPr>
                        <a:t>- ایجاد تمهیداتی جهت بهره گیری عابر پیاده از حداکثر مناظر</a:t>
                      </a:r>
                      <a:r>
                        <a:rPr lang="fa-IR" sz="900" b="1" kern="1200" baseline="0" dirty="0">
                          <a:solidFill>
                            <a:schemeClr val="dk1"/>
                          </a:solidFill>
                          <a:latin typeface="+mn-lt"/>
                          <a:ea typeface="+mn-ea"/>
                          <a:cs typeface="B Mitra" pitchFamily="2" charset="-78"/>
                        </a:rPr>
                        <a:t> طبیعی.</a:t>
                      </a:r>
                      <a:endParaRPr lang="en-US" sz="900" b="1" dirty="0">
                        <a:cs typeface="B Mitra" pitchFamily="2" charset="-78"/>
                      </a:endParaRPr>
                    </a:p>
                  </a:txBody>
                  <a:tcPr marL="99060" marR="99060" marT="28575" marB="28575">
                    <a:lnB w="12700" cap="flat" cmpd="sng" algn="ctr">
                      <a:solidFill>
                        <a:schemeClr val="tx1"/>
                      </a:solidFill>
                      <a:prstDash val="solid"/>
                      <a:round/>
                      <a:headEnd type="none" w="med" len="med"/>
                      <a:tailEnd type="none" w="med" len="med"/>
                    </a:lnB>
                  </a:tcPr>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900" b="1" kern="1200" dirty="0">
                          <a:solidFill>
                            <a:schemeClr val="dk1"/>
                          </a:solidFill>
                          <a:latin typeface="+mn-lt"/>
                          <a:ea typeface="+mn-ea"/>
                          <a:cs typeface="B Mitra" pitchFamily="2" charset="-78"/>
                        </a:rPr>
                        <a:t>- </a:t>
                      </a:r>
                      <a:r>
                        <a:rPr lang="ar-SA" sz="900" b="1" kern="1200" dirty="0">
                          <a:solidFill>
                            <a:schemeClr val="dk1"/>
                          </a:solidFill>
                          <a:latin typeface="+mn-lt"/>
                          <a:ea typeface="+mn-ea"/>
                          <a:cs typeface="B Mitra" pitchFamily="2" charset="-78"/>
                        </a:rPr>
                        <a:t>عدم وجود سيستم جمع آوري و دفع پساب و فاضلاب و جريان داشتن در سطح معابر و كوچه ها و منتهي شدن به مسيل رودخانه</a:t>
                      </a:r>
                      <a:r>
                        <a:rPr lang="fa-IR" sz="900" b="1" kern="1200" dirty="0">
                          <a:solidFill>
                            <a:schemeClr val="dk1"/>
                          </a:solidFill>
                          <a:latin typeface="+mn-lt"/>
                          <a:ea typeface="+mn-ea"/>
                          <a:cs typeface="B Mitra" pitchFamily="2" charset="-78"/>
                        </a:rPr>
                        <a:t>.</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sz="900" b="1" dirty="0">
                        <a:cs typeface="B Mitra" pitchFamily="2" charset="-78"/>
                      </a:endParaRPr>
                    </a:p>
                  </a:txBody>
                  <a:tcPr marL="99060" marR="99060" marT="28575" marB="28575">
                    <a:lnB w="12700" cap="flat" cmpd="sng" algn="ctr">
                      <a:solidFill>
                        <a:schemeClr val="tx1"/>
                      </a:solidFill>
                      <a:prstDash val="solid"/>
                      <a:round/>
                      <a:headEnd type="none" w="med" len="med"/>
                      <a:tailEnd type="none" w="med" len="med"/>
                    </a:lnB>
                  </a:tcPr>
                </a:tc>
                <a:tc>
                  <a:txBody>
                    <a:bodyPr/>
                    <a:lstStyle/>
                    <a:p>
                      <a:pPr marL="214630" marR="0" indent="-214630" algn="just" defTabSz="914400" rtl="1" eaLnBrk="1" fontAlgn="auto" latinLnBrk="0" hangingPunct="1">
                        <a:lnSpc>
                          <a:spcPct val="100000"/>
                        </a:lnSpc>
                        <a:spcBef>
                          <a:spcPts val="0"/>
                        </a:spcBef>
                        <a:spcAft>
                          <a:spcPts val="0"/>
                        </a:spcAft>
                        <a:buClrTx/>
                        <a:buSzTx/>
                        <a:buFont typeface="Wingdings" pitchFamily="2" charset="2"/>
                        <a:buNone/>
                        <a:tabLst/>
                        <a:defRPr/>
                      </a:pPr>
                      <a:r>
                        <a:rPr lang="fa-IR" sz="900" b="1" kern="1200" dirty="0">
                          <a:solidFill>
                            <a:schemeClr val="dk1"/>
                          </a:solidFill>
                          <a:latin typeface="+mn-lt"/>
                          <a:ea typeface="+mn-ea"/>
                          <a:cs typeface="B Mitra" pitchFamily="2" charset="-78"/>
                        </a:rPr>
                        <a:t>- وجود پوشش گياهي طبيعي قابل توجه و بدون حصار در دره فرحزاد و حاشيه مسيل رودخانه و نقش تعديل دماي هوا و ايجاد ميكروكليما در منطقه.</a:t>
                      </a:r>
                    </a:p>
                  </a:txBody>
                  <a:tcPr marL="99060" marR="99060" marT="28575" marB="28575">
                    <a:lnB w="12700" cap="flat" cmpd="sng" algn="ctr">
                      <a:solidFill>
                        <a:schemeClr val="tx1"/>
                      </a:solidFill>
                      <a:prstDash val="solid"/>
                      <a:round/>
                      <a:headEnd type="none" w="med" len="med"/>
                      <a:tailEnd type="none" w="med" len="med"/>
                    </a:lnB>
                  </a:tcPr>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r>
              <a:tr h="842384">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900" b="1" dirty="0">
                          <a:cs typeface="B Mitra" pitchFamily="2" charset="-78"/>
                        </a:rPr>
                        <a:t>-امکان افزایش تراکم ساخت و سازها و از بین رفتن کریدورهای دید مطلوب به عناصر طبیعی.</a:t>
                      </a:r>
                      <a:endParaRPr lang="en-US" sz="9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tcPr>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900" b="1" dirty="0">
                          <a:cs typeface="B Mitra" pitchFamily="2" charset="-78"/>
                        </a:rPr>
                        <a:t>- امکان افزایش جذابیت فضاهای شهری به</a:t>
                      </a:r>
                      <a:r>
                        <a:rPr lang="fa-IR" sz="900" b="1" baseline="0" dirty="0">
                          <a:cs typeface="B Mitra" pitchFamily="2" charset="-78"/>
                        </a:rPr>
                        <a:t> علت حضور متنوع عناصر مصنوع و طبیعی</a:t>
                      </a:r>
                      <a:endParaRPr lang="en-US" sz="9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tcPr>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900" b="1" kern="1200" dirty="0">
                          <a:solidFill>
                            <a:schemeClr val="dk1"/>
                          </a:solidFill>
                          <a:latin typeface="+mn-lt"/>
                          <a:ea typeface="+mn-ea"/>
                          <a:cs typeface="B Mitra" pitchFamily="2" charset="-78"/>
                        </a:rPr>
                        <a:t>- تخریب باغ ها و فضاهای سبز طبیعی منطقه به منظور ساخت و ساز ها و تغییر کاربری زمین.</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sz="9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tcPr>
                </a:tc>
                <a:tc>
                  <a:txBody>
                    <a:bodyPr/>
                    <a:lstStyle/>
                    <a:p>
                      <a:pPr marL="214630" marR="0" indent="-214630" algn="just" defTabSz="914400" rtl="1" eaLnBrk="1" fontAlgn="auto" latinLnBrk="0" hangingPunct="1">
                        <a:lnSpc>
                          <a:spcPct val="100000"/>
                        </a:lnSpc>
                        <a:spcBef>
                          <a:spcPts val="0"/>
                        </a:spcBef>
                        <a:spcAft>
                          <a:spcPts val="0"/>
                        </a:spcAft>
                        <a:buClrTx/>
                        <a:buSzTx/>
                        <a:buFont typeface="Wingdings" pitchFamily="2" charset="2"/>
                        <a:buNone/>
                        <a:tabLst/>
                        <a:defRPr/>
                      </a:pPr>
                      <a:r>
                        <a:rPr lang="fa-IR" sz="900" b="1" kern="1200" dirty="0">
                          <a:solidFill>
                            <a:schemeClr val="dk1"/>
                          </a:solidFill>
                          <a:latin typeface="+mn-lt"/>
                          <a:ea typeface="+mn-ea"/>
                          <a:cs typeface="B Mitra" pitchFamily="2" charset="-78"/>
                        </a:rPr>
                        <a:t>- وجود چشم اندازهاي طبيعي زيبا در نتيجه ی تركيب المان هاي كوه ، تپه ، دره ، پوشش گياهي درختي .</a:t>
                      </a:r>
                    </a:p>
                    <a:p>
                      <a:pPr marL="214630" marR="0" indent="-214630" algn="just" defTabSz="914400" rtl="1" eaLnBrk="1" fontAlgn="auto" latinLnBrk="0" hangingPunct="1">
                        <a:lnSpc>
                          <a:spcPct val="100000"/>
                        </a:lnSpc>
                        <a:spcBef>
                          <a:spcPts val="0"/>
                        </a:spcBef>
                        <a:spcAft>
                          <a:spcPts val="0"/>
                        </a:spcAft>
                        <a:buClrTx/>
                        <a:buSzTx/>
                        <a:buFont typeface="Wingdings" pitchFamily="2" charset="2"/>
                        <a:buNone/>
                        <a:tabLst/>
                        <a:defRPr/>
                      </a:pPr>
                      <a:endParaRPr lang="fa-IR" sz="900" b="1" kern="1200" dirty="0">
                        <a:solidFill>
                          <a:schemeClr val="dk1"/>
                        </a:solidFill>
                        <a:latin typeface="+mn-lt"/>
                        <a:ea typeface="+mn-ea"/>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tcPr>
                </a:tc>
                <a:tc vMerge="1">
                  <a:txBody>
                    <a:bodyPr/>
                    <a:lstStyle/>
                    <a:p>
                      <a:endParaRPr lang="en-US"/>
                    </a:p>
                  </a:txBody>
                  <a:tcPr/>
                </a:tc>
                <a:tc vMerge="1">
                  <a:txBody>
                    <a:bodyPr/>
                    <a:lstStyle/>
                    <a:p>
                      <a:endParaRPr lang="en-US"/>
                    </a:p>
                  </a:txBody>
                  <a:tcPr/>
                </a:tc>
              </a:tr>
            </a:tbl>
          </a:graphicData>
        </a:graphic>
      </p:graphicFrame>
      <p:pic>
        <p:nvPicPr>
          <p:cNvPr id="36868" name="Picture 4" descr="C:\Users\hoda\Desktop\karga4\pic\DSC0553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05475" y="1592263"/>
            <a:ext cx="1395413" cy="139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9" name="Picture 2" descr="DSC0106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78463" y="3971925"/>
            <a:ext cx="1716087"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0" name="Picture 2" descr="F:\pic\IMG_4079.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09988" y="2068513"/>
            <a:ext cx="1633537" cy="91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1" name="Picture 4" descr="DSC0107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19500" y="3938588"/>
            <a:ext cx="1776413" cy="919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a:xfrm rot="16200000">
            <a:off x="2005941" y="4306396"/>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8" name="TextBox 7"/>
          <p:cNvSpPr txBox="1"/>
          <p:nvPr/>
        </p:nvSpPr>
        <p:spPr>
          <a:xfrm>
            <a:off x="114300" y="6296025"/>
            <a:ext cx="44196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تحلیل و ارزیابی اطلاعات به روش</a:t>
            </a:r>
            <a:r>
              <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SWOT </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aphicFrame>
        <p:nvGraphicFramePr>
          <p:cNvPr id="2" name="Table 1"/>
          <p:cNvGraphicFramePr>
            <a:graphicFrameLocks noGrp="1"/>
          </p:cNvGraphicFramePr>
          <p:nvPr/>
        </p:nvGraphicFramePr>
        <p:xfrm>
          <a:off x="217684" y="193792"/>
          <a:ext cx="8708633" cy="6103358"/>
        </p:xfrm>
        <a:graphic>
          <a:graphicData uri="http://schemas.openxmlformats.org/drawingml/2006/table">
            <a:tbl>
              <a:tblPr firstRow="1" bandRow="1">
                <a:tableStyleId>{5940675A-B579-460E-94D1-54222C63F5DA}</a:tableStyleId>
              </a:tblPr>
              <a:tblGrid>
                <a:gridCol w="1678226"/>
                <a:gridCol w="1678226"/>
                <a:gridCol w="1859656"/>
                <a:gridCol w="1814298"/>
                <a:gridCol w="1171375"/>
                <a:gridCol w="506852"/>
              </a:tblGrid>
              <a:tr h="343670">
                <a:tc>
                  <a:txBody>
                    <a:bodyPr/>
                    <a:lstStyle/>
                    <a:p>
                      <a:pPr marL="0" marR="0" indent="0" algn="ctr" defTabSz="914235" rtl="0" eaLnBrk="1" fontAlgn="auto" latinLnBrk="0" hangingPunct="1">
                        <a:lnSpc>
                          <a:spcPct val="100000"/>
                        </a:lnSpc>
                        <a:spcBef>
                          <a:spcPts val="0"/>
                        </a:spcBef>
                        <a:spcAft>
                          <a:spcPts val="0"/>
                        </a:spcAft>
                        <a:buClrTx/>
                        <a:buSzTx/>
                        <a:buFontTx/>
                        <a:buNone/>
                        <a:tabLst/>
                        <a:defRPr/>
                      </a:pPr>
                      <a:r>
                        <a:rPr lang="fa-IR" sz="1700" b="0" kern="1200" dirty="0">
                          <a:solidFill>
                            <a:schemeClr val="tx1"/>
                          </a:solidFill>
                          <a:latin typeface="+mn-lt"/>
                          <a:ea typeface="+mn-ea"/>
                          <a:cs typeface="B Homa" pitchFamily="2" charset="-78"/>
                        </a:rPr>
                        <a:t>تهدیدها</a:t>
                      </a:r>
                      <a:endParaRPr lang="en-US" sz="1700" b="0" kern="1200" dirty="0">
                        <a:solidFill>
                          <a:schemeClr val="tx1"/>
                        </a:solidFill>
                        <a:latin typeface="+mn-lt"/>
                        <a:ea typeface="+mn-ea"/>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235" rtl="0" eaLnBrk="1" fontAlgn="auto" latinLnBrk="0" hangingPunct="1">
                        <a:lnSpc>
                          <a:spcPct val="100000"/>
                        </a:lnSpc>
                        <a:spcBef>
                          <a:spcPts val="0"/>
                        </a:spcBef>
                        <a:spcAft>
                          <a:spcPts val="0"/>
                        </a:spcAft>
                        <a:buClrTx/>
                        <a:buSzTx/>
                        <a:buFontTx/>
                        <a:buNone/>
                        <a:tabLst/>
                        <a:defRPr/>
                      </a:pPr>
                      <a:r>
                        <a:rPr lang="fa-IR" sz="1700" b="0" kern="1200" dirty="0">
                          <a:solidFill>
                            <a:schemeClr val="tx1"/>
                          </a:solidFill>
                          <a:latin typeface="+mn-lt"/>
                          <a:ea typeface="+mn-ea"/>
                          <a:cs typeface="B Homa" pitchFamily="2" charset="-78"/>
                        </a:rPr>
                        <a:t>فرصت ها</a:t>
                      </a:r>
                      <a:endParaRPr lang="en-US" sz="1700" b="0" kern="1200" dirty="0">
                        <a:solidFill>
                          <a:schemeClr val="tx1"/>
                        </a:solidFill>
                        <a:latin typeface="+mn-lt"/>
                        <a:ea typeface="+mn-ea"/>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235" rtl="0" eaLnBrk="1" fontAlgn="auto" latinLnBrk="0" hangingPunct="1">
                        <a:lnSpc>
                          <a:spcPct val="100000"/>
                        </a:lnSpc>
                        <a:spcBef>
                          <a:spcPts val="0"/>
                        </a:spcBef>
                        <a:spcAft>
                          <a:spcPts val="0"/>
                        </a:spcAft>
                        <a:buClrTx/>
                        <a:buSzTx/>
                        <a:buFontTx/>
                        <a:buNone/>
                        <a:tabLst/>
                        <a:defRPr/>
                      </a:pPr>
                      <a:r>
                        <a:rPr lang="fa-IR" sz="1700" b="0" kern="1200" dirty="0">
                          <a:solidFill>
                            <a:schemeClr val="tx1"/>
                          </a:solidFill>
                          <a:latin typeface="+mn-lt"/>
                          <a:ea typeface="+mn-ea"/>
                          <a:cs typeface="B Homa" pitchFamily="2" charset="-78"/>
                        </a:rPr>
                        <a:t>نقاط ضعف</a:t>
                      </a:r>
                      <a:endParaRPr lang="en-US" sz="1700" b="0" kern="1200" dirty="0">
                        <a:solidFill>
                          <a:schemeClr val="tx1"/>
                        </a:solidFill>
                        <a:latin typeface="+mn-lt"/>
                        <a:ea typeface="+mn-ea"/>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235" rtl="0" eaLnBrk="1" fontAlgn="auto" latinLnBrk="0" hangingPunct="1">
                        <a:lnSpc>
                          <a:spcPct val="100000"/>
                        </a:lnSpc>
                        <a:spcBef>
                          <a:spcPts val="0"/>
                        </a:spcBef>
                        <a:spcAft>
                          <a:spcPts val="0"/>
                        </a:spcAft>
                        <a:buClrTx/>
                        <a:buSzTx/>
                        <a:buFontTx/>
                        <a:buNone/>
                        <a:tabLst/>
                        <a:defRPr/>
                      </a:pPr>
                      <a:r>
                        <a:rPr lang="fa-IR" sz="1700" b="0" kern="1200" dirty="0">
                          <a:solidFill>
                            <a:schemeClr val="tx1"/>
                          </a:solidFill>
                          <a:latin typeface="+mn-lt"/>
                          <a:ea typeface="+mn-ea"/>
                          <a:cs typeface="B Homa" pitchFamily="2" charset="-78"/>
                        </a:rPr>
                        <a:t>نقاط قوت</a:t>
                      </a:r>
                      <a:endParaRPr lang="en-US" sz="1700" b="0" kern="1200" dirty="0">
                        <a:solidFill>
                          <a:schemeClr val="tx1"/>
                        </a:solidFill>
                        <a:latin typeface="+mn-lt"/>
                        <a:ea typeface="+mn-ea"/>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235" rtl="0" eaLnBrk="1" fontAlgn="auto" latinLnBrk="0" hangingPunct="1">
                        <a:lnSpc>
                          <a:spcPct val="100000"/>
                        </a:lnSpc>
                        <a:spcBef>
                          <a:spcPts val="0"/>
                        </a:spcBef>
                        <a:spcAft>
                          <a:spcPts val="0"/>
                        </a:spcAft>
                        <a:buClrTx/>
                        <a:buSzTx/>
                        <a:buFontTx/>
                        <a:buNone/>
                        <a:tabLst/>
                        <a:defRPr/>
                      </a:pPr>
                      <a:r>
                        <a:rPr lang="fa-IR" sz="1700" b="0" kern="1200" dirty="0">
                          <a:solidFill>
                            <a:schemeClr val="tx1"/>
                          </a:solidFill>
                          <a:latin typeface="+mn-lt"/>
                          <a:ea typeface="+mn-ea"/>
                          <a:cs typeface="B Homa" pitchFamily="2" charset="-78"/>
                        </a:rPr>
                        <a:t>اهداف</a:t>
                      </a:r>
                      <a:endParaRPr lang="en-US" sz="1700" b="0" kern="1200" dirty="0">
                        <a:solidFill>
                          <a:schemeClr val="tx1"/>
                        </a:solidFill>
                        <a:latin typeface="+mn-lt"/>
                        <a:ea typeface="+mn-ea"/>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txBody>
                  <a:tcPr marL="99060" marR="99060" marT="28575" marB="28575">
                    <a:solidFill>
                      <a:schemeClr val="accent6">
                        <a:lumMod val="60000"/>
                        <a:lumOff val="40000"/>
                      </a:schemeClr>
                    </a:solidFill>
                  </a:tcPr>
                </a:tc>
              </a:tr>
              <a:tr h="2041165">
                <a:tc>
                  <a:txBody>
                    <a:bodyPr/>
                    <a:lstStyle/>
                    <a:p>
                      <a:pPr marL="139700" marR="0" indent="-139700" algn="just" defTabSz="914400" rtl="1" eaLnBrk="1" latinLnBrk="0" hangingPunct="1">
                        <a:lnSpc>
                          <a:spcPct val="150000"/>
                        </a:lnSpc>
                        <a:spcBef>
                          <a:spcPts val="0"/>
                        </a:spcBef>
                        <a:spcAft>
                          <a:spcPts val="0"/>
                        </a:spcAft>
                        <a:buFontTx/>
                        <a:buChar char="-"/>
                      </a:pPr>
                      <a:r>
                        <a:rPr lang="fa-IR" sz="800" b="1" kern="1200" dirty="0">
                          <a:solidFill>
                            <a:schemeClr val="dk1"/>
                          </a:solidFill>
                          <a:latin typeface="+mn-lt"/>
                          <a:ea typeface="+mn-ea"/>
                          <a:cs typeface="B Mitra" pitchFamily="2" charset="-78"/>
                        </a:rPr>
                        <a:t>ادامه روند عدم توجه به توپوگرافی ، در ساخت و سازهای جدید.</a:t>
                      </a:r>
                    </a:p>
                    <a:p>
                      <a:pPr algn="ctr"/>
                      <a:endParaRPr lang="en-US" sz="800" b="1" kern="1200" dirty="0">
                        <a:solidFill>
                          <a:schemeClr val="dk1"/>
                        </a:solidFill>
                        <a:latin typeface="+mn-lt"/>
                        <a:ea typeface="+mn-ea"/>
                        <a:cs typeface="B Mitra" pitchFamily="2" charset="-78"/>
                      </a:endParaRPr>
                    </a:p>
                  </a:txBody>
                  <a:tcPr marL="99060" marR="99060" marT="28575" marB="28575"/>
                </a:tc>
                <a:tc>
                  <a:txBody>
                    <a:bodyPr/>
                    <a:lstStyle/>
                    <a:p>
                      <a:pPr marL="139700" marR="0" indent="-139700" algn="just" defTabSz="914400" rtl="1" eaLnBrk="1" latinLnBrk="0" hangingPunct="1">
                        <a:lnSpc>
                          <a:spcPct val="100000"/>
                        </a:lnSpc>
                        <a:spcBef>
                          <a:spcPts val="0"/>
                        </a:spcBef>
                        <a:spcAft>
                          <a:spcPts val="0"/>
                        </a:spcAft>
                        <a:buFontTx/>
                        <a:buNone/>
                      </a:pPr>
                      <a:r>
                        <a:rPr lang="fa-IR" sz="800" b="1" kern="1200" dirty="0">
                          <a:solidFill>
                            <a:schemeClr val="dk1"/>
                          </a:solidFill>
                          <a:latin typeface="+mn-lt"/>
                          <a:ea typeface="+mn-ea"/>
                          <a:cs typeface="B Mitra" pitchFamily="2" charset="-78"/>
                        </a:rPr>
                        <a:t>- استفاده از توپوگرافی خاص منطقه به عنوان یک عامل هویت بخش.</a:t>
                      </a: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Tx/>
                        <a:buChar char="-"/>
                        <a:tabLst/>
                        <a:defRPr/>
                      </a:pPr>
                      <a:r>
                        <a:rPr lang="fa-IR" sz="800" b="1" kern="1200" dirty="0">
                          <a:solidFill>
                            <a:schemeClr val="dk1"/>
                          </a:solidFill>
                          <a:latin typeface="+mn-lt"/>
                          <a:ea typeface="+mn-ea"/>
                          <a:cs typeface="B Mitra" pitchFamily="2" charset="-78"/>
                        </a:rPr>
                        <a:t>ساخت و سازهاي غير اصولي و بي رويه، ساخت آلونك هاي مسكوني در بخش هايي از منطقه ، سبب افزایش تخريب پوشش گياهي طبيعي دره فرحزاد گردیده است. </a:t>
                      </a: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 typeface="Wingdings" pitchFamily="2" charset="2"/>
                        <a:buNone/>
                        <a:tabLst/>
                        <a:defRPr/>
                      </a:pPr>
                      <a:r>
                        <a:rPr lang="fa-IR" sz="800" b="1" kern="1200" dirty="0">
                          <a:solidFill>
                            <a:schemeClr val="dk1"/>
                          </a:solidFill>
                          <a:latin typeface="+mn-lt"/>
                          <a:ea typeface="+mn-ea"/>
                          <a:cs typeface="B Mitra" pitchFamily="2" charset="-78"/>
                        </a:rPr>
                        <a:t>-  وجود دره فرحزاد به عنوان يكي از عناصر ساختاري سرزمين (كريدور اكولوژيك يا لكه زيستگاهي ) .</a:t>
                      </a:r>
                      <a:endParaRPr lang="en-US" sz="800" b="1" dirty="0">
                        <a:cs typeface="B Mitra" pitchFamily="2" charset="-78"/>
                      </a:endParaRPr>
                    </a:p>
                  </a:txBody>
                  <a:tcPr marL="99060" marR="99060" marT="28575" marB="28575"/>
                </a:tc>
                <a:tc rowSpan="5">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r>
                        <a:rPr lang="fa-IR" sz="1700" b="1" kern="1200" dirty="0">
                          <a:solidFill>
                            <a:schemeClr val="tx1"/>
                          </a:solidFill>
                          <a:latin typeface="+mn-lt"/>
                          <a:ea typeface="+mn-ea"/>
                          <a:cs typeface="B Homa" pitchFamily="2" charset="-78"/>
                        </a:rPr>
                        <a:t>5- بازیابی هویت</a:t>
                      </a:r>
                      <a:endParaRPr lang="en-US" sz="1700" b="1" kern="1200" dirty="0">
                        <a:solidFill>
                          <a:schemeClr val="tx1"/>
                        </a:solidFill>
                        <a:latin typeface="+mn-lt"/>
                        <a:ea typeface="+mn-ea"/>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Homa" pitchFamily="2" charset="-78"/>
                      </a:endParaRPr>
                    </a:p>
                  </a:txBody>
                  <a:tcPr marL="99060" marR="99060" marT="28575" marB="28575"/>
                </a:tc>
                <a:tc rowSpan="5">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2100" b="1" kern="1200" dirty="0">
                          <a:solidFill>
                            <a:schemeClr val="tx1"/>
                          </a:solidFill>
                          <a:latin typeface="+mn-lt"/>
                          <a:ea typeface="+mn-ea"/>
                          <a:cs typeface="B Homa" pitchFamily="2" charset="-78"/>
                        </a:rPr>
                        <a:t>بعد زیست بوم</a:t>
                      </a:r>
                    </a:p>
                  </a:txBody>
                  <a:tcPr marL="99060" marR="99060" marT="28575" marB="28575" vert="vert270"/>
                </a:tc>
              </a:tr>
              <a:tr h="1370734">
                <a:tc>
                  <a:txBody>
                    <a:bodyPr/>
                    <a:lstStyle/>
                    <a:p>
                      <a:pPr algn="just" rtl="1"/>
                      <a:r>
                        <a:rPr lang="fa-IR" sz="800" b="1" dirty="0">
                          <a:cs typeface="B Mitra" pitchFamily="2" charset="-78"/>
                        </a:rPr>
                        <a:t>- تداوم ساخت و سازهای غیر مجاز ، تهدیدی برای</a:t>
                      </a:r>
                      <a:r>
                        <a:rPr lang="fa-IR" sz="800" b="1" baseline="0" dirty="0">
                          <a:cs typeface="B Mitra" pitchFamily="2" charset="-78"/>
                        </a:rPr>
                        <a:t> از میان رفتن محیط طبیعی و هویت سبز محدوده.</a:t>
                      </a:r>
                      <a:endParaRPr lang="en-US" sz="800" b="1" dirty="0">
                        <a:cs typeface="B Mitra" pitchFamily="2" charset="-78"/>
                      </a:endParaRPr>
                    </a:p>
                  </a:txBody>
                  <a:tcPr marL="99060" marR="99060" marT="28575" marB="28575">
                    <a:lnB w="12700" cap="flat" cmpd="sng" algn="ctr">
                      <a:solidFill>
                        <a:schemeClr val="tx1"/>
                      </a:solidFill>
                      <a:prstDash val="solid"/>
                      <a:round/>
                      <a:headEnd type="none" w="med" len="med"/>
                      <a:tailEnd type="none" w="med" len="med"/>
                    </a:lnB>
                  </a:tcPr>
                </a:tc>
                <a:tc>
                  <a:txBody>
                    <a:bodyPr/>
                    <a:lstStyle/>
                    <a:p>
                      <a:pPr marL="139700" marR="0" indent="-139700" algn="just" defTabSz="914400" rtl="1" eaLnBrk="1" latinLnBrk="0" hangingPunct="1">
                        <a:lnSpc>
                          <a:spcPct val="100000"/>
                        </a:lnSpc>
                        <a:spcBef>
                          <a:spcPts val="0"/>
                        </a:spcBef>
                        <a:spcAft>
                          <a:spcPts val="0"/>
                        </a:spcAft>
                        <a:buFontTx/>
                        <a:buChar char="-"/>
                      </a:pPr>
                      <a:r>
                        <a:rPr lang="fa-IR" sz="800" b="1" kern="1200" dirty="0">
                          <a:solidFill>
                            <a:schemeClr val="dk1"/>
                          </a:solidFill>
                          <a:latin typeface="+mn-lt"/>
                          <a:ea typeface="+mn-ea"/>
                          <a:cs typeface="B Mitra" pitchFamily="2" charset="-78"/>
                        </a:rPr>
                        <a:t>توجه به رود دره فرحزاد به عنوان یک عنصر هویت بخش.</a:t>
                      </a:r>
                    </a:p>
                  </a:txBody>
                  <a:tcPr marL="99060" marR="99060" marT="28575" marB="28575">
                    <a:lnB w="12700" cap="flat" cmpd="sng" algn="ctr">
                      <a:solidFill>
                        <a:schemeClr val="tx1"/>
                      </a:solidFill>
                      <a:prstDash val="solid"/>
                      <a:round/>
                      <a:headEnd type="none" w="med" len="med"/>
                      <a:tailEnd type="none" w="med" len="med"/>
                    </a:lnB>
                  </a:tcPr>
                </a:tc>
                <a:tc>
                  <a:txBody>
                    <a:bodyPr/>
                    <a:lstStyle/>
                    <a:p>
                      <a:pPr marL="214630" marR="0" indent="-214630" algn="just" rtl="1">
                        <a:lnSpc>
                          <a:spcPct val="150000"/>
                        </a:lnSpc>
                        <a:spcBef>
                          <a:spcPts val="0"/>
                        </a:spcBef>
                        <a:spcAft>
                          <a:spcPts val="0"/>
                        </a:spcAft>
                        <a:buFontTx/>
                        <a:buNone/>
                      </a:pPr>
                      <a:r>
                        <a:rPr lang="fa-IR" sz="800" b="1" kern="1200" dirty="0">
                          <a:solidFill>
                            <a:schemeClr val="dk1"/>
                          </a:solidFill>
                          <a:latin typeface="+mn-lt"/>
                          <a:ea typeface="+mn-ea"/>
                          <a:cs typeface="B Mitra" pitchFamily="2" charset="-78"/>
                        </a:rPr>
                        <a:t>- عدم همخوانی ساخت و سازهای جدید با توپوگرافی منطقه.</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dk1"/>
                        </a:solidFill>
                        <a:latin typeface="+mn-lt"/>
                        <a:ea typeface="+mn-ea"/>
                        <a:cs typeface="B Mitra" pitchFamily="2" charset="-78"/>
                      </a:endParaRPr>
                    </a:p>
                  </a:txBody>
                  <a:tcPr marL="99060" marR="99060" marT="28575" marB="28575">
                    <a:lnB w="12700" cap="flat" cmpd="sng" algn="ctr">
                      <a:solidFill>
                        <a:schemeClr val="tx1"/>
                      </a:solidFill>
                      <a:prstDash val="solid"/>
                      <a:round/>
                      <a:headEnd type="none" w="med" len="med"/>
                      <a:tailEnd type="none" w="med" len="med"/>
                    </a:lnB>
                  </a:tcPr>
                </a:tc>
                <a:tc>
                  <a:txBody>
                    <a:bodyPr/>
                    <a:lstStyle/>
                    <a:p>
                      <a:pPr marL="214630" marR="0" indent="-214630" algn="just" defTabSz="914400" rtl="1" eaLnBrk="1" fontAlgn="auto" latinLnBrk="0" hangingPunct="1">
                        <a:lnSpc>
                          <a:spcPct val="100000"/>
                        </a:lnSpc>
                        <a:spcBef>
                          <a:spcPts val="0"/>
                        </a:spcBef>
                        <a:spcAft>
                          <a:spcPts val="0"/>
                        </a:spcAft>
                        <a:buClrTx/>
                        <a:buSzTx/>
                        <a:buFont typeface="Wingdings" pitchFamily="2" charset="2"/>
                        <a:buNone/>
                        <a:tabLst/>
                        <a:defRPr/>
                      </a:pPr>
                      <a:r>
                        <a:rPr lang="fa-IR" sz="800" b="1" kern="1200" dirty="0">
                          <a:solidFill>
                            <a:schemeClr val="dk1"/>
                          </a:solidFill>
                          <a:latin typeface="+mn-lt"/>
                          <a:ea typeface="+mn-ea"/>
                          <a:cs typeface="B Mitra" pitchFamily="2" charset="-78"/>
                        </a:rPr>
                        <a:t>- وجود گونه های گیاهی بومی از قبیل درختان توت سقید و گردو.</a:t>
                      </a:r>
                    </a:p>
                    <a:p>
                      <a:pPr marL="214630" marR="0" indent="-214630" algn="just" defTabSz="914400" rtl="1" eaLnBrk="1" fontAlgn="auto" latinLnBrk="0" hangingPunct="1">
                        <a:lnSpc>
                          <a:spcPct val="100000"/>
                        </a:lnSpc>
                        <a:spcBef>
                          <a:spcPts val="0"/>
                        </a:spcBef>
                        <a:spcAft>
                          <a:spcPts val="0"/>
                        </a:spcAft>
                        <a:buClrTx/>
                        <a:buSzTx/>
                        <a:buFont typeface="Wingdings" pitchFamily="2" charset="2"/>
                        <a:buNone/>
                        <a:tabLst/>
                        <a:defRPr/>
                      </a:pPr>
                      <a:endParaRPr lang="fa-IR" sz="800" b="1" kern="1200" dirty="0">
                        <a:solidFill>
                          <a:schemeClr val="dk1"/>
                        </a:solidFill>
                        <a:latin typeface="+mn-lt"/>
                        <a:ea typeface="+mn-ea"/>
                        <a:cs typeface="B Mitra" pitchFamily="2" charset="-78"/>
                      </a:endParaRPr>
                    </a:p>
                  </a:txBody>
                  <a:tcPr marL="99060" marR="99060" marT="28575" marB="28575">
                    <a:lnB w="12700" cap="flat" cmpd="sng" algn="ctr">
                      <a:solidFill>
                        <a:schemeClr val="tx1"/>
                      </a:solidFill>
                      <a:prstDash val="solid"/>
                      <a:round/>
                      <a:headEnd type="none" w="med" len="med"/>
                      <a:tailEnd type="none" w="med" len="med"/>
                    </a:lnB>
                  </a:tcPr>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r>
              <a:tr h="1360724">
                <a:tc>
                  <a:txBody>
                    <a:bodyPr/>
                    <a:lstStyle/>
                    <a:p>
                      <a:pPr algn="ctr"/>
                      <a:endParaRPr lang="en-US" sz="8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39700" marR="0" indent="-139700" algn="just" defTabSz="914400" rtl="1" eaLnBrk="1" latinLnBrk="0" hangingPunct="1">
                        <a:lnSpc>
                          <a:spcPct val="100000"/>
                        </a:lnSpc>
                        <a:spcBef>
                          <a:spcPts val="0"/>
                        </a:spcBef>
                        <a:spcAft>
                          <a:spcPts val="0"/>
                        </a:spcAft>
                        <a:buFontTx/>
                        <a:buNone/>
                      </a:pPr>
                      <a:r>
                        <a:rPr lang="fa-IR" sz="800" b="1" kern="1200" dirty="0">
                          <a:solidFill>
                            <a:schemeClr val="dk1"/>
                          </a:solidFill>
                          <a:latin typeface="+mn-lt"/>
                          <a:ea typeface="+mn-ea"/>
                          <a:cs typeface="B Mitra" pitchFamily="2" charset="-78"/>
                        </a:rPr>
                        <a:t>-</a:t>
                      </a:r>
                      <a:r>
                        <a:rPr lang="fa-IR" sz="800" b="1" kern="1200" baseline="0" dirty="0">
                          <a:solidFill>
                            <a:schemeClr val="dk1"/>
                          </a:solidFill>
                          <a:latin typeface="+mn-lt"/>
                          <a:ea typeface="+mn-ea"/>
                          <a:cs typeface="B Mitra" pitchFamily="2" charset="-78"/>
                        </a:rPr>
                        <a:t> </a:t>
                      </a:r>
                      <a:r>
                        <a:rPr lang="ar-SA" sz="800" b="1" kern="1200" dirty="0">
                          <a:solidFill>
                            <a:schemeClr val="dk1"/>
                          </a:solidFill>
                          <a:latin typeface="+mn-lt"/>
                          <a:ea typeface="+mn-ea"/>
                          <a:cs typeface="B Mitra" pitchFamily="2" charset="-78"/>
                        </a:rPr>
                        <a:t>استفاده از گونه‌هاي بومي موجود در اجتماعات گياهي محدوده  .</a:t>
                      </a:r>
                      <a:endParaRPr lang="fa-IR" sz="800" b="1" kern="1200" dirty="0">
                        <a:solidFill>
                          <a:schemeClr val="dk1"/>
                        </a:solidFill>
                        <a:latin typeface="+mn-lt"/>
                        <a:ea typeface="+mn-ea"/>
                        <a:cs typeface="B Mitra" pitchFamily="2" charset="-78"/>
                      </a:endParaRPr>
                    </a:p>
                    <a:p>
                      <a:pPr marL="0" marR="0" indent="0" algn="ctr" defTabSz="914400" rtl="0" eaLnBrk="1" fontAlgn="auto" latinLnBrk="0" hangingPunct="1">
                        <a:lnSpc>
                          <a:spcPct val="150000"/>
                        </a:lnSpc>
                        <a:spcBef>
                          <a:spcPts val="0"/>
                        </a:spcBef>
                        <a:spcAft>
                          <a:spcPts val="0"/>
                        </a:spcAft>
                        <a:buClrTx/>
                        <a:buSzTx/>
                        <a:buFontTx/>
                        <a:buNone/>
                        <a:tabLst/>
                        <a:defRPr/>
                      </a:pPr>
                      <a:endParaRPr lang="en-US" sz="8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14630" marR="0" indent="-214630" algn="just" rtl="1">
                        <a:lnSpc>
                          <a:spcPct val="150000"/>
                        </a:lnSpc>
                        <a:spcBef>
                          <a:spcPts val="0"/>
                        </a:spcBef>
                        <a:spcAft>
                          <a:spcPts val="0"/>
                        </a:spcAft>
                        <a:buFontTx/>
                        <a:buNone/>
                      </a:pPr>
                      <a:r>
                        <a:rPr lang="fa-IR" sz="800" b="1" kern="1200" dirty="0">
                          <a:solidFill>
                            <a:schemeClr val="dk1"/>
                          </a:solidFill>
                          <a:latin typeface="+mn-lt"/>
                          <a:ea typeface="+mn-ea"/>
                          <a:cs typeface="B Mitra" pitchFamily="2" charset="-78"/>
                        </a:rPr>
                        <a:t>- ساخت و سازهای غیر اصولی سبب از بین رفتن چشم اندازهای طبیعی موجود گردیده است.</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sz="8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14630" marR="0" indent="-214630" algn="just" defTabSz="914400" rtl="1" eaLnBrk="1" fontAlgn="auto" latinLnBrk="0" hangingPunct="1">
                        <a:lnSpc>
                          <a:spcPct val="100000"/>
                        </a:lnSpc>
                        <a:spcBef>
                          <a:spcPts val="0"/>
                        </a:spcBef>
                        <a:spcAft>
                          <a:spcPts val="0"/>
                        </a:spcAft>
                        <a:buClrTx/>
                        <a:buSzTx/>
                        <a:buFont typeface="Wingdings" pitchFamily="2" charset="2"/>
                        <a:buNone/>
                        <a:tabLst/>
                        <a:defRPr/>
                      </a:pPr>
                      <a:r>
                        <a:rPr lang="fa-IR" sz="800" b="1" kern="1200" dirty="0">
                          <a:solidFill>
                            <a:schemeClr val="dk1"/>
                          </a:solidFill>
                          <a:latin typeface="+mn-lt"/>
                          <a:ea typeface="+mn-ea"/>
                          <a:cs typeface="B Mitra" pitchFamily="2" charset="-78"/>
                        </a:rPr>
                        <a:t>- توپوگرافی خاص منطقه</a:t>
                      </a:r>
                    </a:p>
                    <a:p>
                      <a:pPr marL="214630" marR="0" indent="-214630" algn="just" defTabSz="914400" rtl="1" eaLnBrk="1" fontAlgn="auto" latinLnBrk="0" hangingPunct="1">
                        <a:lnSpc>
                          <a:spcPct val="100000"/>
                        </a:lnSpc>
                        <a:spcBef>
                          <a:spcPts val="0"/>
                        </a:spcBef>
                        <a:spcAft>
                          <a:spcPts val="0"/>
                        </a:spcAft>
                        <a:buClrTx/>
                        <a:buSzTx/>
                        <a:buFont typeface="Wingdings" pitchFamily="2" charset="2"/>
                        <a:buNone/>
                        <a:tabLst/>
                        <a:defRPr/>
                      </a:pPr>
                      <a:endParaRPr lang="fa-IR" sz="800" b="1" kern="1200" dirty="0">
                        <a:solidFill>
                          <a:schemeClr val="dk1"/>
                        </a:solidFill>
                        <a:latin typeface="+mn-lt"/>
                        <a:ea typeface="+mn-ea"/>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r>
              <a:tr h="521608">
                <a:tc>
                  <a:txBody>
                    <a:bodyPr/>
                    <a:lstStyle/>
                    <a:p>
                      <a:pPr algn="ctr"/>
                      <a:endParaRPr lang="en-US" sz="8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914400" rtl="1" eaLnBrk="1" fontAlgn="auto" latinLnBrk="0" hangingPunct="1">
                        <a:lnSpc>
                          <a:spcPct val="150000"/>
                        </a:lnSpc>
                        <a:spcBef>
                          <a:spcPts val="0"/>
                        </a:spcBef>
                        <a:spcAft>
                          <a:spcPts val="0"/>
                        </a:spcAft>
                        <a:buClrTx/>
                        <a:buSzTx/>
                        <a:buFontTx/>
                        <a:buNone/>
                        <a:tabLst/>
                        <a:defRPr/>
                      </a:pPr>
                      <a:r>
                        <a:rPr lang="fa-IR" sz="800" b="1" dirty="0">
                          <a:cs typeface="B Mitra" pitchFamily="2" charset="-78"/>
                        </a:rPr>
                        <a:t>-امکان</a:t>
                      </a:r>
                      <a:r>
                        <a:rPr lang="fa-IR" sz="800" b="1" baseline="0" dirty="0">
                          <a:cs typeface="B Mitra" pitchFamily="2" charset="-78"/>
                        </a:rPr>
                        <a:t> احیاء چشمه ها </a:t>
                      </a:r>
                      <a:endParaRPr lang="en-US" sz="8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800" b="1" kern="1200" dirty="0">
                          <a:solidFill>
                            <a:schemeClr val="dk1"/>
                          </a:solidFill>
                          <a:latin typeface="+mn-lt"/>
                          <a:ea typeface="+mn-ea"/>
                          <a:cs typeface="B Mitra" pitchFamily="2" charset="-78"/>
                        </a:rPr>
                        <a:t>- از بین رفتن چشمه ها در اثر ساخت و سازهای غیر اصولی</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sz="8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14630" marR="0" indent="-214630" algn="just" defTabSz="914400" rtl="1" eaLnBrk="1" fontAlgn="auto" latinLnBrk="0" hangingPunct="1">
                        <a:lnSpc>
                          <a:spcPct val="100000"/>
                        </a:lnSpc>
                        <a:spcBef>
                          <a:spcPts val="0"/>
                        </a:spcBef>
                        <a:spcAft>
                          <a:spcPts val="0"/>
                        </a:spcAft>
                        <a:buClrTx/>
                        <a:buSzTx/>
                        <a:buFont typeface="Wingdings" pitchFamily="2" charset="2"/>
                        <a:buNone/>
                        <a:tabLst/>
                        <a:defRPr/>
                      </a:pPr>
                      <a:r>
                        <a:rPr lang="fa-IR" sz="800" b="1" kern="1200" dirty="0">
                          <a:solidFill>
                            <a:schemeClr val="dk1"/>
                          </a:solidFill>
                          <a:latin typeface="+mn-lt"/>
                          <a:ea typeface="+mn-ea"/>
                          <a:cs typeface="B Mitra" pitchFamily="2" charset="-78"/>
                        </a:rPr>
                        <a:t>- وجود چشم اندازهاي طبيعي زيبا در نتيجه ی تركيب المان هاي كوه ، تپه ، دره ، پوشش گياهي درختي .</a:t>
                      </a:r>
                    </a:p>
                    <a:p>
                      <a:pPr marL="214630" marR="0" indent="-214630" algn="just" defTabSz="914400" rtl="1" eaLnBrk="1" fontAlgn="auto" latinLnBrk="0" hangingPunct="1">
                        <a:lnSpc>
                          <a:spcPct val="100000"/>
                        </a:lnSpc>
                        <a:spcBef>
                          <a:spcPts val="0"/>
                        </a:spcBef>
                        <a:spcAft>
                          <a:spcPts val="0"/>
                        </a:spcAft>
                        <a:buClrTx/>
                        <a:buSzTx/>
                        <a:buFont typeface="Wingdings" pitchFamily="2" charset="2"/>
                        <a:buNone/>
                        <a:tabLst/>
                        <a:defRPr/>
                      </a:pPr>
                      <a:endParaRPr lang="fa-IR" sz="800" b="1" kern="1200" dirty="0">
                        <a:solidFill>
                          <a:schemeClr val="dk1"/>
                        </a:solidFill>
                        <a:latin typeface="+mn-lt"/>
                        <a:ea typeface="+mn-ea"/>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r>
              <a:tr h="442235">
                <a:tc>
                  <a:txBody>
                    <a:bodyPr/>
                    <a:lstStyle/>
                    <a:p>
                      <a:pPr algn="ctr"/>
                      <a:endParaRPr lang="en-US" sz="8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endParaRPr lang="en-US" sz="8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8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tcPr>
                </a:tc>
                <a:tc>
                  <a:txBody>
                    <a:bodyPr/>
                    <a:lstStyle/>
                    <a:p>
                      <a:pPr marL="214630" marR="0" indent="-214630" algn="just" defTabSz="914400" rtl="1" eaLnBrk="1" fontAlgn="auto" latinLnBrk="0" hangingPunct="1">
                        <a:lnSpc>
                          <a:spcPct val="100000"/>
                        </a:lnSpc>
                        <a:spcBef>
                          <a:spcPts val="0"/>
                        </a:spcBef>
                        <a:spcAft>
                          <a:spcPts val="0"/>
                        </a:spcAft>
                        <a:buClrTx/>
                        <a:buSzTx/>
                        <a:buFontTx/>
                        <a:buChar char="-"/>
                        <a:tabLst/>
                        <a:defRPr/>
                      </a:pPr>
                      <a:r>
                        <a:rPr lang="fa-IR" sz="800" b="1" kern="1200" dirty="0">
                          <a:solidFill>
                            <a:schemeClr val="dk1"/>
                          </a:solidFill>
                          <a:latin typeface="+mn-lt"/>
                          <a:ea typeface="+mn-ea"/>
                          <a:cs typeface="B Mitra" pitchFamily="2" charset="-78"/>
                        </a:rPr>
                        <a:t>وجود چشمه ها</a:t>
                      </a:r>
                      <a:endParaRPr lang="en-US" sz="800" b="1" kern="1200" dirty="0">
                        <a:solidFill>
                          <a:schemeClr val="dk1"/>
                        </a:solidFill>
                        <a:latin typeface="+mn-lt"/>
                        <a:ea typeface="+mn-ea"/>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tcPr>
                </a:tc>
                <a:tc vMerge="1">
                  <a:txBody>
                    <a:bodyPr/>
                    <a:lstStyle/>
                    <a:p>
                      <a:endParaRPr lang="en-US"/>
                    </a:p>
                  </a:txBody>
                  <a:tcPr/>
                </a:tc>
                <a:tc vMerge="1">
                  <a:txBody>
                    <a:bodyPr/>
                    <a:lstStyle/>
                    <a:p>
                      <a:endParaRPr lang="en-US"/>
                    </a:p>
                  </a:txBody>
                  <a:tcPr/>
                </a:tc>
              </a:tr>
            </a:tbl>
          </a:graphicData>
        </a:graphic>
      </p:graphicFrame>
      <p:pic>
        <p:nvPicPr>
          <p:cNvPr id="37892" name="Picture 4" descr="C:\Users\hoda\Desktop\karga4\pic\DSC0553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61025" y="1047750"/>
            <a:ext cx="1393825" cy="1395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3" name="Picture 2" descr="DSC0106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45138" y="3021013"/>
            <a:ext cx="1646237"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4" name="Picture 2" descr="E:\ava pic\CIMG7338.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35375" y="1455738"/>
            <a:ext cx="1752600" cy="98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5"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19500" y="3021013"/>
            <a:ext cx="1042988" cy="87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6" name="Picture 8" descr="IMG_0120.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695700" y="4381500"/>
            <a:ext cx="15113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rot="16200000">
            <a:off x="2005941" y="4306396"/>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1" name="TextBox 10"/>
          <p:cNvSpPr txBox="1"/>
          <p:nvPr/>
        </p:nvSpPr>
        <p:spPr>
          <a:xfrm>
            <a:off x="114300" y="6296025"/>
            <a:ext cx="44196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تحلیل و ارزیابی اطلاعات به روش</a:t>
            </a:r>
            <a:r>
              <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SWOT </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aphicFrame>
        <p:nvGraphicFramePr>
          <p:cNvPr id="2" name="Table 1"/>
          <p:cNvGraphicFramePr>
            <a:graphicFrameLocks noGrp="1"/>
          </p:cNvGraphicFramePr>
          <p:nvPr/>
        </p:nvGraphicFramePr>
        <p:xfrm>
          <a:off x="217684" y="333353"/>
          <a:ext cx="8708633" cy="6055297"/>
        </p:xfrm>
        <a:graphic>
          <a:graphicData uri="http://schemas.openxmlformats.org/drawingml/2006/table">
            <a:tbl>
              <a:tblPr firstRow="1" bandRow="1">
                <a:tableStyleId>{5940675A-B579-460E-94D1-54222C63F5DA}</a:tableStyleId>
              </a:tblPr>
              <a:tblGrid>
                <a:gridCol w="1587511"/>
                <a:gridCol w="1768941"/>
                <a:gridCol w="1859656"/>
                <a:gridCol w="1814298"/>
                <a:gridCol w="1171375"/>
                <a:gridCol w="506852"/>
              </a:tblGrid>
              <a:tr h="29804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200" b="0" dirty="0">
                          <a:cs typeface="B Homa" pitchFamily="2" charset="-78"/>
                        </a:rPr>
                        <a:t>تهدیدها</a:t>
                      </a:r>
                      <a:endParaRPr lang="en-US" sz="1200" b="0" dirty="0">
                        <a:cs typeface="B Homa" pitchFamily="2" charset="-78"/>
                      </a:endParaRPr>
                    </a:p>
                  </a:txBody>
                  <a:tcPr marL="99060" marR="99060" marT="28296" marB="28296">
                    <a:solidFill>
                      <a:schemeClr val="accent6">
                        <a:lumMod val="60000"/>
                        <a:lumOff val="40000"/>
                      </a:schemeClr>
                    </a:solidFill>
                  </a:tcPr>
                </a:tc>
                <a:tc>
                  <a:txBody>
                    <a:bodyPr/>
                    <a:lstStyle/>
                    <a:p>
                      <a:pPr algn="ctr"/>
                      <a:r>
                        <a:rPr lang="fa-IR" sz="1200" b="0" dirty="0">
                          <a:cs typeface="B Homa" pitchFamily="2" charset="-78"/>
                        </a:rPr>
                        <a:t>فرصت ها</a:t>
                      </a:r>
                      <a:endParaRPr lang="en-US" sz="1200" b="0" dirty="0">
                        <a:cs typeface="B Homa" pitchFamily="2" charset="-78"/>
                      </a:endParaRPr>
                    </a:p>
                  </a:txBody>
                  <a:tcPr marL="99060" marR="99060" marT="28296" marB="28296">
                    <a:solidFill>
                      <a:schemeClr val="accent6">
                        <a:lumMod val="60000"/>
                        <a:lumOff val="40000"/>
                      </a:schemeClr>
                    </a:solidFill>
                  </a:tcPr>
                </a:tc>
                <a:tc>
                  <a:txBody>
                    <a:bodyPr/>
                    <a:lstStyle/>
                    <a:p>
                      <a:pPr algn="ctr"/>
                      <a:r>
                        <a:rPr lang="fa-IR" sz="1200" b="0" dirty="0">
                          <a:cs typeface="B Homa" pitchFamily="2" charset="-78"/>
                        </a:rPr>
                        <a:t>نقاط</a:t>
                      </a:r>
                      <a:r>
                        <a:rPr lang="fa-IR" sz="1200" b="0" baseline="0" dirty="0">
                          <a:cs typeface="B Homa" pitchFamily="2" charset="-78"/>
                        </a:rPr>
                        <a:t> ضعف</a:t>
                      </a:r>
                      <a:endParaRPr lang="en-US" sz="1200" b="0" dirty="0">
                        <a:cs typeface="B Homa" pitchFamily="2" charset="-78"/>
                      </a:endParaRPr>
                    </a:p>
                  </a:txBody>
                  <a:tcPr marL="99060" marR="99060" marT="28296" marB="28296">
                    <a:solidFill>
                      <a:schemeClr val="accent6">
                        <a:lumMod val="60000"/>
                        <a:lumOff val="40000"/>
                      </a:schemeClr>
                    </a:solidFill>
                  </a:tcPr>
                </a:tc>
                <a:tc>
                  <a:txBody>
                    <a:bodyPr/>
                    <a:lstStyle/>
                    <a:p>
                      <a:pPr algn="ctr"/>
                      <a:r>
                        <a:rPr lang="fa-IR" sz="1200" b="0" dirty="0">
                          <a:cs typeface="B Homa" pitchFamily="2" charset="-78"/>
                        </a:rPr>
                        <a:t>نقاط</a:t>
                      </a:r>
                      <a:r>
                        <a:rPr lang="fa-IR" sz="1200" b="0" baseline="0" dirty="0">
                          <a:cs typeface="B Homa" pitchFamily="2" charset="-78"/>
                        </a:rPr>
                        <a:t> قوت</a:t>
                      </a:r>
                      <a:endParaRPr lang="en-US" sz="1200" b="0" dirty="0">
                        <a:cs typeface="B Homa" pitchFamily="2" charset="-78"/>
                      </a:endParaRPr>
                    </a:p>
                  </a:txBody>
                  <a:tcPr marL="99060" marR="99060" marT="28296" marB="28296">
                    <a:solidFill>
                      <a:schemeClr val="accent6">
                        <a:lumMod val="60000"/>
                        <a:lumOff val="40000"/>
                      </a:schemeClr>
                    </a:solidFill>
                  </a:tcPr>
                </a:tc>
                <a:tc>
                  <a:txBody>
                    <a:bodyPr/>
                    <a:lstStyle/>
                    <a:p>
                      <a:pPr marL="0" marR="0" indent="0" algn="ctr" defTabSz="914235" rtl="0" eaLnBrk="1" fontAlgn="auto" latinLnBrk="0" hangingPunct="1">
                        <a:lnSpc>
                          <a:spcPct val="100000"/>
                        </a:lnSpc>
                        <a:spcBef>
                          <a:spcPts val="0"/>
                        </a:spcBef>
                        <a:spcAft>
                          <a:spcPts val="0"/>
                        </a:spcAft>
                        <a:buClrTx/>
                        <a:buSzTx/>
                        <a:buFontTx/>
                        <a:buNone/>
                        <a:tabLst/>
                        <a:defRPr/>
                      </a:pPr>
                      <a:r>
                        <a:rPr lang="fa-IR" sz="1200" b="0" dirty="0">
                          <a:cs typeface="B Homa" pitchFamily="2" charset="-78"/>
                        </a:rPr>
                        <a:t>اهداف</a:t>
                      </a:r>
                      <a:endParaRPr lang="en-US" sz="1200" b="0" dirty="0">
                        <a:cs typeface="B Homa" pitchFamily="2" charset="-78"/>
                      </a:endParaRPr>
                    </a:p>
                  </a:txBody>
                  <a:tcPr marL="99060" marR="99060" marT="28296" marB="28296">
                    <a:solidFill>
                      <a:schemeClr val="accent6">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600" b="1" dirty="0">
                        <a:cs typeface="B Homa" pitchFamily="2" charset="-78"/>
                      </a:endParaRPr>
                    </a:p>
                  </a:txBody>
                  <a:tcPr marL="99060" marR="99060" marT="28296" marB="28296">
                    <a:solidFill>
                      <a:schemeClr val="accent6">
                        <a:lumMod val="60000"/>
                        <a:lumOff val="40000"/>
                      </a:schemeClr>
                    </a:solidFill>
                  </a:tcPr>
                </a:tc>
              </a:tr>
              <a:tr h="1007330">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900" b="1" dirty="0">
                          <a:cs typeface="B Mitra" pitchFamily="2" charset="-78"/>
                        </a:rPr>
                        <a:t>پررنگ شدن نقش گردشگری که</a:t>
                      </a:r>
                      <a:r>
                        <a:rPr lang="fa-IR" sz="900" b="1" baseline="0" dirty="0">
                          <a:cs typeface="B Mitra" pitchFamily="2" charset="-78"/>
                        </a:rPr>
                        <a:t> تنها در  قسمت ورودی محله و تا حدودی از خیابان امامزاده داوود را در بر می گیرد، سرزندگی بافت مسک.نی را تحت تاثیر قرار داده است.</a:t>
                      </a:r>
                    </a:p>
                    <a:p>
                      <a:pPr algn="just" rtl="1"/>
                      <a:endParaRPr lang="en-US" sz="900" b="1" dirty="0">
                        <a:cs typeface="B Mitra" pitchFamily="2" charset="-78"/>
                      </a:endParaRPr>
                    </a:p>
                  </a:txBody>
                  <a:tcPr marL="99060" marR="99060" marT="28296" marB="28296"/>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900" b="1" dirty="0">
                          <a:cs typeface="B Mitra" pitchFamily="2" charset="-78"/>
                        </a:rPr>
                        <a:t>تقویت ورودی فرحزاد به عنوان گره ای مهم و اتوبان یادگار امام به عنوان لبه ای قوی خوانایی محله را افزایش می دهد.</a:t>
                      </a:r>
                    </a:p>
                    <a:p>
                      <a:pPr algn="just" rtl="1"/>
                      <a:endParaRPr lang="en-US" sz="900" b="1" dirty="0">
                        <a:cs typeface="B Mitra" pitchFamily="2" charset="-78"/>
                      </a:endParaRPr>
                    </a:p>
                  </a:txBody>
                  <a:tcPr marL="99060" marR="99060" marT="28296" marB="28296"/>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900" b="1" dirty="0">
                          <a:cs typeface="B Mitra" pitchFamily="2" charset="-78"/>
                        </a:rPr>
                        <a:t>عدم وجود فضاهای جمعی و گره های مناسب و کافی</a:t>
                      </a:r>
                      <a:r>
                        <a:rPr lang="fa-IR" sz="900" b="1" baseline="0" dirty="0">
                          <a:cs typeface="B Mitra" pitchFamily="2" charset="-78"/>
                        </a:rPr>
                        <a:t> به خصوص در بخش شمالی محله</a:t>
                      </a:r>
                      <a:r>
                        <a:rPr lang="fa-IR" sz="900" b="1" dirty="0">
                          <a:cs typeface="B Mitra" pitchFamily="2" charset="-78"/>
                        </a:rPr>
                        <a:t> باعث کاهش تعاملات اجتماعی و در نتیجه کاهش حس تعلق در برخی از قسمت های محله شده است</a:t>
                      </a:r>
                      <a:r>
                        <a:rPr lang="fa-IR" sz="900" b="1" baseline="0" dirty="0">
                          <a:cs typeface="B Mitra" pitchFamily="2" charset="-78"/>
                        </a:rPr>
                        <a:t> و موجب کاهش سرزندگی در این مناطق می شود.</a:t>
                      </a:r>
                      <a:endParaRPr lang="fa-IR" sz="900" b="1" dirty="0">
                        <a:cs typeface="B Mitra" pitchFamily="2" charset="-78"/>
                      </a:endParaRPr>
                    </a:p>
                  </a:txBody>
                  <a:tcPr marL="99060" marR="99060" marT="28296" marB="28296"/>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900" b="1" dirty="0">
                          <a:cs typeface="B Mitra" pitchFamily="2" charset="-78"/>
                        </a:rPr>
                        <a:t> وجود </a:t>
                      </a:r>
                      <a:r>
                        <a:rPr lang="fa-IR" sz="900" b="1" dirty="0">
                          <a:effectLst/>
                          <a:cs typeface="B Mitra" pitchFamily="2" charset="-78"/>
                        </a:rPr>
                        <a:t>گره هایی </a:t>
                      </a:r>
                      <a:r>
                        <a:rPr lang="fa-IR" sz="900" b="1" kern="1200" dirty="0">
                          <a:solidFill>
                            <a:schemeClr val="tx1"/>
                          </a:solidFill>
                          <a:latin typeface="+mn-lt"/>
                          <a:ea typeface="+mn-ea"/>
                          <a:cs typeface="B Mitra" pitchFamily="2" charset="-78"/>
                        </a:rPr>
                        <a:t>مانند میدان فرحزاد ،تقاطع یادگار امام و پل ذوالفقار به عنوان مهمترین فضاهای باز جمعی نقش مهمی در خوانایی و ادارک مردم از فرحزاد دارد.</a:t>
                      </a:r>
                    </a:p>
                  </a:txBody>
                  <a:tcPr marL="99060" marR="99060" marT="28296" marB="28296"/>
                </a:tc>
                <a:tc rowSpan="6">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r>
                        <a:rPr lang="fa-IR" sz="1000" b="1" dirty="0">
                          <a:cs typeface="B Homa" pitchFamily="2" charset="-78"/>
                        </a:rPr>
                        <a:t>1- سرزندگی</a:t>
                      </a:r>
                      <a:endParaRPr lang="en-US" sz="10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txBody>
                  <a:tcPr marL="99060" marR="99060" marT="28296" marB="28296"/>
                </a:tc>
                <a:tc rowSpan="6">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600" b="1" dirty="0">
                          <a:cs typeface="B Homa" pitchFamily="2" charset="-78"/>
                        </a:rPr>
                        <a:t>ادراکی</a:t>
                      </a:r>
                    </a:p>
                  </a:txBody>
                  <a:tcPr marL="99060" marR="99060" marT="28296" marB="28296" vert="vert270"/>
                </a:tc>
              </a:tr>
              <a:tr h="1007330">
                <a:tc>
                  <a:txBody>
                    <a:bodyPr/>
                    <a:lstStyle/>
                    <a:p>
                      <a:pPr algn="just" rtl="1"/>
                      <a:r>
                        <a:rPr lang="fa-IR" sz="900" b="1" baseline="0" dirty="0">
                          <a:cs typeface="B Mitra" pitchFamily="2" charset="-78"/>
                        </a:rPr>
                        <a:t>افزایش حاشیه نشینی ها و خانه های بدون سند</a:t>
                      </a:r>
                      <a:endParaRPr lang="en-US" sz="900" b="1" dirty="0">
                        <a:cs typeface="B Mitra" pitchFamily="2" charset="-78"/>
                      </a:endParaRPr>
                    </a:p>
                  </a:txBody>
                  <a:tcPr marL="99060" marR="99060" marT="28296" marB="28296">
                    <a:lnB w="12700" cap="flat" cmpd="sng" algn="ctr">
                      <a:solidFill>
                        <a:schemeClr val="tx1"/>
                      </a:solidFill>
                      <a:prstDash val="solid"/>
                      <a:round/>
                      <a:headEnd type="none" w="med" len="med"/>
                      <a:tailEnd type="none" w="med" len="med"/>
                    </a:lnB>
                  </a:tcPr>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900" b="1" dirty="0">
                          <a:cs typeface="B Mitra" pitchFamily="2" charset="-78"/>
                        </a:rPr>
                        <a:t>ایجاد همبستگی و پیوند میان فضاهای مورد استفاده گردشگران و محل زندگی مردم  موجب ادارک یکپارچه محله می شود.</a:t>
                      </a:r>
                    </a:p>
                    <a:p>
                      <a:pPr algn="just" rtl="1"/>
                      <a:endParaRPr lang="en-US" sz="900" b="1" dirty="0">
                        <a:cs typeface="B Mitra" pitchFamily="2" charset="-78"/>
                      </a:endParaRPr>
                    </a:p>
                  </a:txBody>
                  <a:tcPr marL="99060" marR="99060" marT="28296" marB="28296">
                    <a:lnB w="12700" cap="flat" cmpd="sng" algn="ctr">
                      <a:solidFill>
                        <a:schemeClr val="tx1"/>
                      </a:solidFill>
                      <a:prstDash val="solid"/>
                      <a:round/>
                      <a:headEnd type="none" w="med" len="med"/>
                      <a:tailEnd type="none" w="med" len="med"/>
                    </a:lnB>
                  </a:tcPr>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900" b="1" dirty="0">
                          <a:cs typeface="B Mitra" pitchFamily="2" charset="-78"/>
                        </a:rPr>
                        <a:t>وجود زمین های بایر و ساخته نشده انسجام را از بین می برد</a:t>
                      </a:r>
                      <a:r>
                        <a:rPr lang="fa-IR" sz="900" b="1" baseline="0" dirty="0">
                          <a:cs typeface="B Mitra" pitchFamily="2" charset="-78"/>
                        </a:rPr>
                        <a:t> و باعث عدم اتصال و تداوم بدنه ها می شود و باعث ایجاد فضاهای بلا استفاده می شود که باعث کاهش سرزندگی می شود.</a:t>
                      </a:r>
                    </a:p>
                    <a:p>
                      <a:pPr algn="just" rtl="1"/>
                      <a:endParaRPr lang="en-US" sz="900" b="1" dirty="0">
                        <a:cs typeface="B Mitra" pitchFamily="2" charset="-78"/>
                      </a:endParaRPr>
                    </a:p>
                  </a:txBody>
                  <a:tcPr marL="99060" marR="99060" marT="28296" marB="28296">
                    <a:lnB w="12700" cap="flat" cmpd="sng" algn="ctr">
                      <a:solidFill>
                        <a:schemeClr val="tx1"/>
                      </a:solidFill>
                      <a:prstDash val="solid"/>
                      <a:round/>
                      <a:headEnd type="none" w="med" len="med"/>
                      <a:tailEnd type="none" w="med" len="med"/>
                    </a:lnB>
                  </a:tcPr>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900" b="1" dirty="0">
                          <a:cs typeface="B Mitra" pitchFamily="2" charset="-78"/>
                        </a:rPr>
                        <a:t>وجود خیابان امامزاده داوود به عنوان یک مسیر اصلی و قدیمی که کاربری های اساسی و فرامحله ای در آن جرایان دارد، نقش مهمی در خوانایی محله دارد و با توجه به اینکه این مسیر از گذشته محل عبور زائرین بوده است در ادارک عاطفی مردم از محله جایگاه ویژه ای دارد.</a:t>
                      </a:r>
                    </a:p>
                  </a:txBody>
                  <a:tcPr marL="99060" marR="99060" marT="28296" marB="28296">
                    <a:lnB w="12700" cap="flat" cmpd="sng" algn="ctr">
                      <a:solidFill>
                        <a:schemeClr val="tx1"/>
                      </a:solidFill>
                      <a:prstDash val="solid"/>
                      <a:round/>
                      <a:headEnd type="none" w="med" len="med"/>
                      <a:tailEnd type="none" w="med" len="med"/>
                    </a:lnB>
                  </a:tcPr>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r>
              <a:tr h="871510">
                <a:tc>
                  <a:txBody>
                    <a:bodyPr/>
                    <a:lstStyle/>
                    <a:p>
                      <a:pPr marL="0" marR="0" indent="0" algn="ctr" defTabSz="1645920" rtl="0" eaLnBrk="1" fontAlgn="auto" latinLnBrk="0" hangingPunct="1">
                        <a:lnSpc>
                          <a:spcPct val="100000"/>
                        </a:lnSpc>
                        <a:spcBef>
                          <a:spcPts val="0"/>
                        </a:spcBef>
                        <a:spcAft>
                          <a:spcPts val="0"/>
                        </a:spcAft>
                        <a:buClrTx/>
                        <a:buSzTx/>
                        <a:buFontTx/>
                        <a:buNone/>
                        <a:tabLst/>
                        <a:defRPr/>
                      </a:pPr>
                      <a:r>
                        <a:rPr lang="fa-IR" sz="1400" b="1" dirty="0">
                          <a:cs typeface="B Mitra" pitchFamily="2" charset="-78"/>
                        </a:rPr>
                        <a:t>-</a:t>
                      </a:r>
                    </a:p>
                    <a:p>
                      <a:pPr algn="ctr"/>
                      <a:endParaRPr lang="en-US" sz="1400" b="1" dirty="0">
                        <a:cs typeface="B Mitra" pitchFamily="2" charset="-78"/>
                      </a:endParaRPr>
                    </a:p>
                  </a:txBody>
                  <a:tcPr marL="99060" marR="99060" marT="28296" marB="28296">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900" b="1" dirty="0">
                          <a:cs typeface="B Mitra" pitchFamily="2" charset="-78"/>
                        </a:rPr>
                        <a:t>استفاده از اراضی بایر برای ایجاد فضاهای جمعی و گره های مناسب در خوانایی و حس تعلق مردم نقش مهمی ایفا خواهد کرد.</a:t>
                      </a:r>
                    </a:p>
                    <a:p>
                      <a:pPr algn="just" rtl="1"/>
                      <a:endParaRPr lang="en-US" sz="900" b="1" dirty="0">
                        <a:cs typeface="B Mitra" pitchFamily="2" charset="-78"/>
                      </a:endParaRPr>
                    </a:p>
                  </a:txBody>
                  <a:tcPr marL="99060" marR="99060" marT="28296" marB="28296">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900" b="1" dirty="0">
                          <a:cs typeface="B Mitra" pitchFamily="2" charset="-78"/>
                        </a:rPr>
                        <a:t>جدایی فضاهای مسکونی و گردشگری، از ادراک منسجم و یکپارچه محله فرحزاد جلوگیری می کند</a:t>
                      </a:r>
                      <a:r>
                        <a:rPr lang="fa-IR" sz="900" b="1" baseline="0" dirty="0">
                          <a:cs typeface="B Mitra" pitchFamily="2" charset="-78"/>
                        </a:rPr>
                        <a:t> ، بنابراین سرزندگی ناشی از حضور گردشگران مختص به قسمت ورودی و خیابان فرحزادی شده و به مناطق مسک.نی داخل بافت راه نمی یابد.</a:t>
                      </a:r>
                    </a:p>
                  </a:txBody>
                  <a:tcPr marL="99060" marR="99060" marT="28296" marB="28296">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900" b="1" dirty="0">
                          <a:cs typeface="B Mitra" pitchFamily="2" charset="-78"/>
                        </a:rPr>
                        <a:t>کاربری های کوچک مقیاس و رعایت مقیاس انسانی در خیابان امامزاده داوود موجب انسجام و ادراک بهتر محله می شود،</a:t>
                      </a:r>
                      <a:r>
                        <a:rPr lang="fa-IR" sz="900" b="1" baseline="0" dirty="0">
                          <a:cs typeface="B Mitra" pitchFamily="2" charset="-78"/>
                        </a:rPr>
                        <a:t> حضور این کاربری های کوچک مقیاس باعث سرزندگی و پویایی خیابان امامزاده داوود شده است.</a:t>
                      </a:r>
                      <a:endParaRPr lang="fa-IR" sz="900" b="1" dirty="0">
                        <a:cs typeface="B Mitra" pitchFamily="2" charset="-78"/>
                      </a:endParaRPr>
                    </a:p>
                  </a:txBody>
                  <a:tcPr marL="99060" marR="99060" marT="28296" marB="28296">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r>
              <a:tr h="690417">
                <a:tc>
                  <a:txBody>
                    <a:bodyPr/>
                    <a:lstStyle/>
                    <a:p>
                      <a:pPr marL="0" marR="0" indent="0" algn="ctr" defTabSz="1645920" rtl="0" eaLnBrk="1" fontAlgn="auto" latinLnBrk="0" hangingPunct="1">
                        <a:lnSpc>
                          <a:spcPct val="100000"/>
                        </a:lnSpc>
                        <a:spcBef>
                          <a:spcPts val="0"/>
                        </a:spcBef>
                        <a:spcAft>
                          <a:spcPts val="0"/>
                        </a:spcAft>
                        <a:buClrTx/>
                        <a:buSzTx/>
                        <a:buFontTx/>
                        <a:buNone/>
                        <a:tabLst/>
                        <a:defRPr/>
                      </a:pPr>
                      <a:r>
                        <a:rPr lang="fa-IR" sz="1400" b="1" dirty="0">
                          <a:cs typeface="B Mitra" pitchFamily="2" charset="-78"/>
                        </a:rPr>
                        <a:t>-</a:t>
                      </a:r>
                    </a:p>
                    <a:p>
                      <a:pPr algn="ctr"/>
                      <a:endParaRPr lang="en-US" sz="1400" b="1" dirty="0">
                        <a:cs typeface="B Mitra" pitchFamily="2" charset="-78"/>
                      </a:endParaRPr>
                    </a:p>
                  </a:txBody>
                  <a:tcPr marL="99060" marR="99060" marT="28296" marB="28296">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b="1" dirty="0">
                          <a:cs typeface="B Mitra" pitchFamily="2" charset="-78"/>
                        </a:rPr>
                        <a:t>-</a:t>
                      </a:r>
                    </a:p>
                    <a:p>
                      <a:pPr algn="ctr"/>
                      <a:endParaRPr lang="fa-IR" sz="1400" b="1" dirty="0">
                        <a:cs typeface="B Mitra" pitchFamily="2" charset="-78"/>
                      </a:endParaRPr>
                    </a:p>
                    <a:p>
                      <a:pPr algn="ctr"/>
                      <a:endParaRPr lang="en-US" sz="1400" b="1" dirty="0">
                        <a:cs typeface="B Mitra" pitchFamily="2" charset="-78"/>
                      </a:endParaRPr>
                    </a:p>
                  </a:txBody>
                  <a:tcPr marL="99060" marR="99060" marT="28296" marB="28296">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900" b="1" dirty="0">
                          <a:cs typeface="B Mitra" pitchFamily="2" charset="-78"/>
                        </a:rPr>
                        <a:t>عدم</a:t>
                      </a:r>
                      <a:r>
                        <a:rPr lang="fa-IR" sz="900" b="1" baseline="0" dirty="0">
                          <a:cs typeface="B Mitra" pitchFamily="2" charset="-78"/>
                        </a:rPr>
                        <a:t> وجود امنیت و حضور معتادین و افزایش حاشیه نشینی ها کاهش حس تعلق و سرزندگی را بخصوص در قسمت های شمالی و غربی فرحزاد در پی دراد.</a:t>
                      </a:r>
                    </a:p>
                  </a:txBody>
                  <a:tcPr marL="99060" marR="99060" marT="28296" marB="28296">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900" b="1" dirty="0">
                          <a:cs typeface="B Mitra" pitchFamily="2" charset="-78"/>
                        </a:rPr>
                        <a:t>وجود فضاهای عمومی مانند پارک گلپاد </a:t>
                      </a:r>
                      <a:r>
                        <a:rPr lang="fa-IR" sz="900" b="1" baseline="0" dirty="0">
                          <a:cs typeface="B Mitra" pitchFamily="2" charset="-78"/>
                        </a:rPr>
                        <a:t> و پارک 15 خرداد، خوانایی محله را افزایش داده و نقش مهمی در سرزندگی محله ایفا می کنند. </a:t>
                      </a:r>
                    </a:p>
                  </a:txBody>
                  <a:tcPr marL="99060" marR="99060" marT="28296" marB="28296">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r>
              <a:tr h="1278969">
                <a:tc>
                  <a:txBody>
                    <a:bodyPr/>
                    <a:lstStyle/>
                    <a:p>
                      <a:pPr marL="0" marR="0" indent="0" algn="ctr" defTabSz="1645920" rtl="0" eaLnBrk="1" fontAlgn="auto" latinLnBrk="0" hangingPunct="1">
                        <a:lnSpc>
                          <a:spcPct val="100000"/>
                        </a:lnSpc>
                        <a:spcBef>
                          <a:spcPts val="0"/>
                        </a:spcBef>
                        <a:spcAft>
                          <a:spcPts val="0"/>
                        </a:spcAft>
                        <a:buClrTx/>
                        <a:buSzTx/>
                        <a:buFontTx/>
                        <a:buNone/>
                        <a:tabLst/>
                        <a:defRPr/>
                      </a:pPr>
                      <a:r>
                        <a:rPr lang="fa-IR" sz="1400" b="1" dirty="0">
                          <a:cs typeface="B Mitra" pitchFamily="2" charset="-78"/>
                        </a:rPr>
                        <a:t>-</a:t>
                      </a:r>
                    </a:p>
                    <a:p>
                      <a:pPr algn="ctr"/>
                      <a:endParaRPr lang="en-US" sz="1400" b="1" dirty="0">
                        <a:cs typeface="B Mitra" pitchFamily="2" charset="-78"/>
                      </a:endParaRPr>
                    </a:p>
                  </a:txBody>
                  <a:tcPr marL="99060" marR="99060" marT="28296" marB="28296">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b="1" dirty="0">
                          <a:cs typeface="B Mitra" pitchFamily="2" charset="-78"/>
                        </a:rPr>
                        <a:t>-</a:t>
                      </a:r>
                      <a:endParaRPr lang="en-US" sz="1400" b="1" dirty="0">
                        <a:cs typeface="B Mitra" pitchFamily="2" charset="-78"/>
                      </a:endParaRPr>
                    </a:p>
                  </a:txBody>
                  <a:tcPr marL="99060" marR="99060" marT="28296" marB="28296">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900" b="1" baseline="0" dirty="0">
                          <a:cs typeface="B Mitra" pitchFamily="2" charset="-78"/>
                        </a:rPr>
                        <a:t>ساخت و ساز های غرب فرحزاد باعث شده است تا رودخانه فرحزاد که لبه ی غربی فرحزاد است به خوبی ادراک نشود و این باعث کاهش خوانایی محله در این قسمت می شود.</a:t>
                      </a:r>
                      <a:endParaRPr lang="fa-IR" sz="900" b="1" dirty="0">
                        <a:cs typeface="B Mitra" pitchFamily="2" charset="-78"/>
                      </a:endParaRPr>
                    </a:p>
                    <a:p>
                      <a:pPr algn="just" rtl="1">
                        <a:lnSpc>
                          <a:spcPct val="100000"/>
                        </a:lnSpc>
                      </a:pPr>
                      <a:endParaRPr lang="fa-IR" sz="900" b="1" dirty="0">
                        <a:cs typeface="B Mitra" pitchFamily="2" charset="-78"/>
                      </a:endParaRPr>
                    </a:p>
                    <a:p>
                      <a:pPr algn="just" rtl="1">
                        <a:lnSpc>
                          <a:spcPct val="100000"/>
                        </a:lnSpc>
                      </a:pPr>
                      <a:endParaRPr lang="fa-IR" sz="900" b="1" dirty="0">
                        <a:cs typeface="B Mitra" pitchFamily="2" charset="-78"/>
                      </a:endParaRPr>
                    </a:p>
                    <a:p>
                      <a:pPr algn="just" rtl="1">
                        <a:lnSpc>
                          <a:spcPct val="100000"/>
                        </a:lnSpc>
                      </a:pPr>
                      <a:endParaRPr lang="fa-IR" sz="900" b="1" dirty="0">
                        <a:cs typeface="B Mitra" pitchFamily="2" charset="-78"/>
                      </a:endParaRPr>
                    </a:p>
                    <a:p>
                      <a:pPr algn="just" rtl="1">
                        <a:lnSpc>
                          <a:spcPct val="100000"/>
                        </a:lnSpc>
                      </a:pPr>
                      <a:endParaRPr lang="en-US" sz="900" b="1" dirty="0">
                        <a:cs typeface="B Mitra" pitchFamily="2" charset="-78"/>
                      </a:endParaRPr>
                    </a:p>
                  </a:txBody>
                  <a:tcPr marL="99060" marR="99060" marT="28296" marB="28296">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900" b="1" dirty="0">
                          <a:cs typeface="B Mitra" pitchFamily="2" charset="-78"/>
                        </a:rPr>
                        <a:t>مساجد و امامزاده ها و حسینیه به عنوان نشانه در سطح محله ایفای نقش کرده و خوانایی محله را افزایش می دهند،</a:t>
                      </a:r>
                      <a:r>
                        <a:rPr lang="fa-IR" sz="900" b="1" baseline="0" dirty="0">
                          <a:cs typeface="B Mitra" pitchFamily="2" charset="-78"/>
                        </a:rPr>
                        <a:t> از طرفی حس تعلق به محله را نیز افزایش می دهند، این مکان ها محل گردهم ایی مردم هستند و نقش مهمی در سرزندگی محله فرحزاد ایفا میکنند و از دیر باز در زندگی مردم حضور پررنگی داشته اند</a:t>
                      </a:r>
                      <a:r>
                        <a:rPr lang="fa-IR" sz="1000" b="1" baseline="0" dirty="0">
                          <a:cs typeface="B Mitra" pitchFamily="2" charset="-78"/>
                        </a:rPr>
                        <a:t>.</a:t>
                      </a:r>
                    </a:p>
                  </a:txBody>
                  <a:tcPr marL="99060" marR="99060" marT="28296" marB="28296">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r>
              <a:tr h="901692">
                <a:tc>
                  <a:txBody>
                    <a:bodyPr/>
                    <a:lstStyle/>
                    <a:p>
                      <a:pPr marL="0" marR="0" indent="0" algn="ctr" defTabSz="1645920" rtl="0" eaLnBrk="1" fontAlgn="auto" latinLnBrk="0" hangingPunct="1">
                        <a:lnSpc>
                          <a:spcPct val="100000"/>
                        </a:lnSpc>
                        <a:spcBef>
                          <a:spcPts val="0"/>
                        </a:spcBef>
                        <a:spcAft>
                          <a:spcPts val="0"/>
                        </a:spcAft>
                        <a:buClrTx/>
                        <a:buSzTx/>
                        <a:buFontTx/>
                        <a:buNone/>
                        <a:tabLst/>
                        <a:defRPr/>
                      </a:pPr>
                      <a:r>
                        <a:rPr lang="fa-IR" sz="1400" b="1" dirty="0">
                          <a:cs typeface="B Mitra" pitchFamily="2" charset="-78"/>
                        </a:rPr>
                        <a:t>-</a:t>
                      </a:r>
                    </a:p>
                    <a:p>
                      <a:pPr algn="ctr"/>
                      <a:endParaRPr lang="en-US" sz="1400" b="1" dirty="0">
                        <a:cs typeface="B Mitra" pitchFamily="2" charset="-78"/>
                      </a:endParaRPr>
                    </a:p>
                  </a:txBody>
                  <a:tcPr marL="99060" marR="99060" marT="28296" marB="28296">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lang="fa-IR" sz="1400" b="1" dirty="0">
                          <a:cs typeface="B Mitra" pitchFamily="2" charset="-78"/>
                        </a:rPr>
                        <a:t>-</a:t>
                      </a:r>
                      <a:endParaRPr lang="en-US" sz="1400" b="1" dirty="0">
                        <a:cs typeface="B Mitra" pitchFamily="2" charset="-78"/>
                      </a:endParaRPr>
                    </a:p>
                  </a:txBody>
                  <a:tcPr marL="99060" marR="99060" marT="28296" marB="28296">
                    <a:lnT w="12700" cap="flat" cmpd="sng" algn="ctr">
                      <a:solidFill>
                        <a:schemeClr val="tx1"/>
                      </a:solidFill>
                      <a:prstDash val="solid"/>
                      <a:round/>
                      <a:headEnd type="none" w="med" len="med"/>
                      <a:tailEnd type="none" w="med" len="med"/>
                    </a:lnT>
                  </a:tcPr>
                </a:tc>
                <a:tc>
                  <a:txBody>
                    <a:bodyPr/>
                    <a:lstStyle/>
                    <a:p>
                      <a:pPr marL="0" marR="0" indent="0" algn="ctr" defTabSz="1645920" rtl="0" eaLnBrk="1" fontAlgn="auto" latinLnBrk="0" hangingPunct="1">
                        <a:lnSpc>
                          <a:spcPct val="200000"/>
                        </a:lnSpc>
                        <a:spcBef>
                          <a:spcPts val="0"/>
                        </a:spcBef>
                        <a:spcAft>
                          <a:spcPts val="0"/>
                        </a:spcAft>
                        <a:buClrTx/>
                        <a:buSzTx/>
                        <a:buFontTx/>
                        <a:buNone/>
                        <a:tabLst/>
                        <a:defRPr/>
                      </a:pPr>
                      <a:r>
                        <a:rPr lang="fa-IR" sz="1400" b="1" dirty="0">
                          <a:cs typeface="B Mitra" pitchFamily="2" charset="-78"/>
                        </a:rPr>
                        <a:t>-</a:t>
                      </a:r>
                      <a:endParaRPr lang="en-US" sz="1400" b="1" dirty="0">
                        <a:cs typeface="B Mitra" pitchFamily="2" charset="-78"/>
                      </a:endParaRPr>
                    </a:p>
                    <a:p>
                      <a:pPr algn="ctr">
                        <a:lnSpc>
                          <a:spcPct val="200000"/>
                        </a:lnSpc>
                      </a:pPr>
                      <a:endParaRPr lang="en-US" sz="1400" b="1" dirty="0">
                        <a:cs typeface="B Mitra" pitchFamily="2" charset="-78"/>
                      </a:endParaRPr>
                    </a:p>
                  </a:txBody>
                  <a:tcPr marL="99060" marR="99060" marT="28296" marB="28296">
                    <a:lnT w="12700" cap="flat" cmpd="sng" algn="ctr">
                      <a:solidFill>
                        <a:schemeClr val="tx1"/>
                      </a:solidFill>
                      <a:prstDash val="solid"/>
                      <a:round/>
                      <a:headEnd type="none" w="med" len="med"/>
                      <a:tailEnd type="none" w="med" len="med"/>
                    </a:lnT>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900" b="1" dirty="0">
                          <a:cs typeface="B Mitra" pitchFamily="2" charset="-78"/>
                        </a:rPr>
                        <a:t>خیابان تبرک به عنوان تنها راه مناسب سواره رو مناسب نقش مهمی در خوانایی محله دارد،</a:t>
                      </a:r>
                      <a:r>
                        <a:rPr lang="fa-IR" sz="900" b="1" baseline="0" dirty="0">
                          <a:cs typeface="B Mitra" pitchFamily="2" charset="-78"/>
                        </a:rPr>
                        <a:t> امکان حضور اتومبیل در آن و وجود کاربری های مختلف  ایجاد سرزندگی  می کند.</a:t>
                      </a:r>
                    </a:p>
                  </a:txBody>
                  <a:tcPr marL="99060" marR="99060" marT="28296" marB="28296">
                    <a:lnT w="12700" cap="flat" cmpd="sng" algn="ctr">
                      <a:solidFill>
                        <a:schemeClr val="tx1"/>
                      </a:solidFill>
                      <a:prstDash val="solid"/>
                      <a:round/>
                      <a:headEnd type="none" w="med" len="med"/>
                      <a:tailEnd type="none" w="med" len="med"/>
                    </a:lnT>
                  </a:tcPr>
                </a:tc>
                <a:tc vMerge="1">
                  <a:txBody>
                    <a:bodyPr/>
                    <a:lstStyle/>
                    <a:p>
                      <a:endParaRPr lang="en-US"/>
                    </a:p>
                  </a:txBody>
                  <a:tcPr/>
                </a:tc>
                <a:tc vMerge="1">
                  <a:txBody>
                    <a:bodyPr/>
                    <a:lstStyle/>
                    <a:p>
                      <a:endParaRPr lang="en-US"/>
                    </a:p>
                  </a:txBody>
                  <a:tcPr/>
                </a:tc>
              </a:tr>
            </a:tbl>
          </a:graphicData>
        </a:graphic>
      </p:graphicFrame>
      <p:sp>
        <p:nvSpPr>
          <p:cNvPr id="3" name="Rectangle 2"/>
          <p:cNvSpPr/>
          <p:nvPr/>
        </p:nvSpPr>
        <p:spPr>
          <a:xfrm rot="16200000">
            <a:off x="2005941" y="4306396"/>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 name="TextBox 3"/>
          <p:cNvSpPr txBox="1"/>
          <p:nvPr/>
        </p:nvSpPr>
        <p:spPr>
          <a:xfrm>
            <a:off x="114300" y="6296025"/>
            <a:ext cx="44196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تحلیل و ارزیابی اطلاعات به روش</a:t>
            </a:r>
            <a:r>
              <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SWOT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457200" y="0"/>
            <a:ext cx="86868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33" name="TextBox 32"/>
          <p:cNvSpPr txBox="1"/>
          <p:nvPr/>
        </p:nvSpPr>
        <p:spPr>
          <a:xfrm rot="16200000">
            <a:off x="-2176462" y="3167062"/>
            <a:ext cx="4876800" cy="523875"/>
          </a:xfrm>
          <a:prstGeom prst="rect">
            <a:avLst/>
          </a:prstGeom>
          <a:noFill/>
        </p:spPr>
        <p:txBody>
          <a:bodyPr>
            <a:spAutoFit/>
          </a:bodyPr>
          <a:lstStyle/>
          <a:p>
            <a:pPr algn="r" rtl="1" eaLnBrk="1" fontAlgn="auto" hangingPunct="1">
              <a:spcBef>
                <a:spcPts val="0"/>
              </a:spcBef>
              <a:spcAft>
                <a:spcPts val="0"/>
              </a:spcAft>
              <a:defRPr/>
            </a:pPr>
            <a:r>
              <a:rPr lang="fa-IR"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rPr>
              <a:t>کارگاه  محله  :   دهکده فرحزاد</a:t>
            </a:r>
            <a:endParaRPr lang="en-US"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endParaRPr>
          </a:p>
        </p:txBody>
      </p:sp>
      <p:sp>
        <p:nvSpPr>
          <p:cNvPr id="10" name="Rectangle 9"/>
          <p:cNvSpPr/>
          <p:nvPr/>
        </p:nvSpPr>
        <p:spPr>
          <a:xfrm rot="16200000">
            <a:off x="1472647" y="-1499153"/>
            <a:ext cx="546652" cy="35184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8" name="TextBox 17"/>
          <p:cNvSpPr txBox="1"/>
          <p:nvPr/>
        </p:nvSpPr>
        <p:spPr>
          <a:xfrm>
            <a:off x="-533400" y="0"/>
            <a:ext cx="4038600" cy="492125"/>
          </a:xfrm>
          <a:prstGeom prst="rect">
            <a:avLst/>
          </a:prstGeom>
          <a:noFill/>
        </p:spPr>
        <p:txBody>
          <a:bodyPr>
            <a:spAutoFit/>
          </a:bodyPr>
          <a:lstStyle/>
          <a:p>
            <a:pPr algn="r" rtl="1" eaLnBrk="1" fontAlgn="auto" hangingPunct="1">
              <a:spcBef>
                <a:spcPts val="0"/>
              </a:spcBef>
              <a:spcAft>
                <a:spcPts val="0"/>
              </a:spcAft>
              <a:defRPr/>
            </a:pPr>
            <a:r>
              <a:rPr lang="fa-IR" sz="26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شناخت کلی محدوده فرحزاد</a:t>
            </a:r>
            <a:endParaRPr lang="en-US" sz="2600" b="1" dirty="0">
              <a:solidFill>
                <a:schemeClr val="bg1">
                  <a:lumMod val="95000"/>
                </a:schemeClr>
              </a:solidFill>
              <a:effectLst>
                <a:outerShdw blurRad="38100" dist="38100" dir="2700000" algn="tl">
                  <a:srgbClr val="000000">
                    <a:alpha val="43137"/>
                  </a:srgbClr>
                </a:outerShdw>
              </a:effectLst>
              <a:latin typeface="+mn-lt"/>
              <a:cs typeface="B Mitra" pitchFamily="2" charset="-78"/>
            </a:endParaRPr>
          </a:p>
        </p:txBody>
      </p:sp>
      <p:sp>
        <p:nvSpPr>
          <p:cNvPr id="35" name="Rectangle 34"/>
          <p:cNvSpPr/>
          <p:nvPr/>
        </p:nvSpPr>
        <p:spPr>
          <a:xfrm>
            <a:off x="-31750" y="6386513"/>
            <a:ext cx="485775" cy="485775"/>
          </a:xfrm>
          <a:prstGeom prst="rect">
            <a:avLst/>
          </a:prstGeom>
          <a:noFill/>
          <a:ln w="28575">
            <a:solidFill>
              <a:schemeClr val="accent6">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2">
                  <a:lumMod val="25000"/>
                </a:schemeClr>
              </a:solidFill>
            </a:endParaRPr>
          </a:p>
        </p:txBody>
      </p:sp>
      <p:sp>
        <p:nvSpPr>
          <p:cNvPr id="54" name="TextBox 53"/>
          <p:cNvSpPr txBox="1"/>
          <p:nvPr/>
        </p:nvSpPr>
        <p:spPr>
          <a:xfrm>
            <a:off x="0" y="6369378"/>
            <a:ext cx="762000" cy="523220"/>
          </a:xfrm>
          <a:prstGeom prst="rect">
            <a:avLst/>
          </a:prstGeom>
          <a:noFill/>
          <a:ln>
            <a:noFill/>
          </a:ln>
        </p:spPr>
        <p:txBody>
          <a:bodyPr>
            <a:spAutoFit/>
          </a:bodyPr>
          <a:lstStyle/>
          <a:p>
            <a:pPr eaLnBrk="1" fontAlgn="auto" hangingPunct="1">
              <a:spcBef>
                <a:spcPts val="0"/>
              </a:spcBef>
              <a:spcAft>
                <a:spcPts val="0"/>
              </a:spcAft>
              <a:defRPr/>
            </a:pPr>
            <a:r>
              <a:rPr lang="fa-IR" sz="2800" b="1" dirty="0">
                <a:ln w="18000">
                  <a:solidFill>
                    <a:schemeClr val="bg1"/>
                  </a:solidFill>
                  <a:prstDash val="solid"/>
                  <a:miter lim="800000"/>
                </a:ln>
                <a:effectLst>
                  <a:outerShdw blurRad="25500" dist="23000" dir="7020000" algn="tl">
                    <a:srgbClr val="000000">
                      <a:alpha val="50000"/>
                    </a:srgbClr>
                  </a:outerShdw>
                </a:effectLst>
                <a:latin typeface="Andalus" pitchFamily="18" charset="-78"/>
                <a:cs typeface="B Mitra" pitchFamily="2" charset="-78"/>
              </a:rPr>
              <a:t>2</a:t>
            </a:r>
            <a:endParaRPr lang="en-US" sz="2800" b="1" dirty="0">
              <a:ln w="18000">
                <a:solidFill>
                  <a:schemeClr val="bg1"/>
                </a:solidFill>
                <a:prstDash val="solid"/>
                <a:miter lim="800000"/>
              </a:ln>
              <a:effectLst>
                <a:outerShdw blurRad="25500" dist="23000" dir="7020000" algn="tl">
                  <a:srgbClr val="000000">
                    <a:alpha val="50000"/>
                  </a:srgbClr>
                </a:outerShdw>
              </a:effectLst>
              <a:latin typeface="Andalus" pitchFamily="18" charset="-78"/>
              <a:cs typeface="B Mitra" pitchFamily="2" charset="-78"/>
            </a:endParaRPr>
          </a:p>
        </p:txBody>
      </p:sp>
      <p:sp>
        <p:nvSpPr>
          <p:cNvPr id="74" name="Rectangle 73"/>
          <p:cNvSpPr/>
          <p:nvPr/>
        </p:nvSpPr>
        <p:spPr>
          <a:xfrm>
            <a:off x="3429000" y="457200"/>
            <a:ext cx="5715000" cy="68263"/>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19" name="Straight Connector 18"/>
          <p:cNvCxnSpPr/>
          <p:nvPr/>
        </p:nvCxnSpPr>
        <p:spPr>
          <a:xfrm>
            <a:off x="48904" y="6704012"/>
            <a:ext cx="5486400" cy="1588"/>
          </a:xfrm>
          <a:prstGeom prst="line">
            <a:avLst/>
          </a:prstGeom>
          <a:ln>
            <a:solidFill>
              <a:schemeClr val="tx1"/>
            </a:solidFill>
          </a:ln>
          <a:effectLst>
            <a:reflection blurRad="6350" stA="50000" endA="300" endPos="55000" dir="5400000" sy="-100000" algn="bl" rotWithShape="0"/>
          </a:effectLst>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3444240" y="6629400"/>
            <a:ext cx="5577840" cy="1588"/>
          </a:xfrm>
          <a:prstGeom prst="line">
            <a:avLst/>
          </a:prstGeom>
          <a:ln>
            <a:solidFill>
              <a:schemeClr val="tx1"/>
            </a:solidFill>
          </a:ln>
          <a:effectLst>
            <a:reflection blurRad="6350" stA="50000" endA="300" endPos="55000" dir="5400000" sy="-100000" algn="bl" rotWithShape="0"/>
          </a:effectLst>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444978" y="6430933"/>
            <a:ext cx="3390900" cy="461665"/>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r" eaLnBrk="1" fontAlgn="auto" hangingPunct="1">
              <a:spcBef>
                <a:spcPts val="0"/>
              </a:spcBef>
              <a:spcAft>
                <a:spcPts val="0"/>
              </a:spcAft>
              <a:defRPr/>
            </a:pPr>
            <a:r>
              <a:rPr lang="fa-IR" sz="2400" b="1" i="1" spc="50" dirty="0">
                <a:ln w="11430"/>
                <a:solidFill>
                  <a:schemeClr val="accent1">
                    <a:lumMod val="50000"/>
                  </a:schemeClr>
                </a:solidFill>
                <a:effectLst>
                  <a:outerShdw blurRad="76200" dist="50800" dir="5400000" algn="tl" rotWithShape="0">
                    <a:srgbClr val="000000">
                      <a:alpha val="65000"/>
                    </a:srgbClr>
                  </a:outerShdw>
                </a:effectLst>
                <a:latin typeface="+mn-lt"/>
                <a:cs typeface="B Mitra" pitchFamily="2" charset="-78"/>
              </a:rPr>
              <a:t>جایگاه فرحزاد در منطقه 2</a:t>
            </a:r>
            <a:endParaRPr lang="en-US" sz="2400" b="1" i="1" spc="50" dirty="0">
              <a:ln w="11430"/>
              <a:solidFill>
                <a:schemeClr val="accent1">
                  <a:lumMod val="50000"/>
                </a:schemeClr>
              </a:solidFill>
              <a:effectLst>
                <a:outerShdw blurRad="76200" dist="50800" dir="5400000" algn="tl" rotWithShape="0">
                  <a:srgbClr val="000000">
                    <a:alpha val="65000"/>
                  </a:srgbClr>
                </a:outerShdw>
              </a:effectLst>
              <a:latin typeface="+mn-lt"/>
              <a:cs typeface="B Mitra" pitchFamily="2" charset="-78"/>
            </a:endParaRPr>
          </a:p>
        </p:txBody>
      </p:sp>
      <p:sp>
        <p:nvSpPr>
          <p:cNvPr id="2" name="TextBox 1"/>
          <p:cNvSpPr txBox="1"/>
          <p:nvPr/>
        </p:nvSpPr>
        <p:spPr>
          <a:xfrm>
            <a:off x="4443413" y="492125"/>
            <a:ext cx="3962400" cy="4400550"/>
          </a:xfrm>
          <a:prstGeom prst="rect">
            <a:avLst/>
          </a:prstGeom>
          <a:noFill/>
        </p:spPr>
        <p:txBody>
          <a:bodyPr>
            <a:spAutoFit/>
          </a:bodyPr>
          <a:lstStyle/>
          <a:p>
            <a:pPr algn="just" rtl="1" eaLnBrk="1" fontAlgn="auto" hangingPunct="1">
              <a:spcBef>
                <a:spcPts val="0"/>
              </a:spcBef>
              <a:spcAft>
                <a:spcPts val="0"/>
              </a:spcAft>
              <a:defRPr/>
            </a:pPr>
            <a:r>
              <a:rPr lang="fa-IR" sz="1400" b="1" dirty="0">
                <a:latin typeface="+mn-lt"/>
                <a:cs typeface="B Mitra" pitchFamily="2" charset="-78"/>
              </a:rPr>
              <a:t> فرحزاد در منتهی الیه شمال غربی منطقه 2 واقع می باشد و مرز غربی آن مسیل فرحزاد است. فرحزاد به علت وجود اماکن زیارتی، آب و هوای مطلوب و استقرار واحدهای پذیرایی و گردشگری، محدوده ایی شناخته شده در میان شهروندان تهران به شمار می آید.</a:t>
            </a:r>
          </a:p>
          <a:p>
            <a:pPr algn="just" rtl="1" eaLnBrk="1" fontAlgn="auto" hangingPunct="1">
              <a:spcBef>
                <a:spcPts val="0"/>
              </a:spcBef>
              <a:spcAft>
                <a:spcPts val="0"/>
              </a:spcAft>
              <a:defRPr/>
            </a:pPr>
            <a:r>
              <a:rPr lang="fa-IR" sz="1400" b="1" dirty="0">
                <a:latin typeface="+mn-lt"/>
                <a:cs typeface="B Mitra" pitchFamily="2" charset="-78"/>
              </a:rPr>
              <a:t>بخشی از فرحزاد که به عنوان بافت فرسوده آن تشخیص داده شده، شامل 2 بخش عمده می باشد. اول محدوده روستای قدیم و دوم توسعه حاشیه نشینی بخش روستایی که از سکونتگاه های غیررسمی و مسئله دار تهران می باشد.</a:t>
            </a:r>
          </a:p>
          <a:p>
            <a:pPr algn="just" rtl="1" eaLnBrk="1" fontAlgn="auto" hangingPunct="1">
              <a:spcBef>
                <a:spcPts val="0"/>
              </a:spcBef>
              <a:spcAft>
                <a:spcPts val="0"/>
              </a:spcAft>
              <a:defRPr/>
            </a:pPr>
            <a:r>
              <a:rPr lang="fa-IR" sz="1400" b="1" dirty="0">
                <a:latin typeface="+mn-lt"/>
                <a:cs typeface="B Mitra" pitchFamily="2" charset="-78"/>
              </a:rPr>
              <a:t>کل مساحت محدوده فرحزاد 37/41 هکتار و مساحت کاربری ها، در حدود 21/24 هکتار است.بیشترین مساحت متعلق به کاربری مسکونی(57/4) می باشد و پس از آن فضای سبز (11/2) در رده دوم قرار دارد.</a:t>
            </a:r>
          </a:p>
          <a:p>
            <a:pPr algn="just" rtl="1" eaLnBrk="1" fontAlgn="auto" hangingPunct="1">
              <a:spcBef>
                <a:spcPts val="0"/>
              </a:spcBef>
              <a:spcAft>
                <a:spcPts val="0"/>
              </a:spcAft>
              <a:buClr>
                <a:schemeClr val="accent6">
                  <a:lumMod val="75000"/>
                </a:schemeClr>
              </a:buClr>
              <a:buSzPct val="140000"/>
              <a:defRPr/>
            </a:pPr>
            <a:r>
              <a:rPr lang="fa-IR" sz="1400" b="1" dirty="0">
                <a:latin typeface="+mn-lt"/>
                <a:cs typeface="B Mitra" pitchFamily="2" charset="-78"/>
              </a:rPr>
              <a:t>این محدوده در بر گیرنده کانون ها، مسیرها و پهنه های خاص واجد طراحی است که جز امکانات بالقوه فرحزاد به حساب می آیند. با توجه به ویژگی های فرحزاد و امکانات بالقوه آن شناخت و طراحی آن در راستای رسیدن به اهداف دهکده شهری در فرحزاد می باشد. تا این محدوده را به عنوان دهکده ایی سرزنده و امن برای مردم و گردشگران تبدیل نماید. </a:t>
            </a:r>
          </a:p>
          <a:p>
            <a:pPr algn="just" rtl="1" eaLnBrk="1" fontAlgn="auto" hangingPunct="1">
              <a:spcBef>
                <a:spcPts val="0"/>
              </a:spcBef>
              <a:spcAft>
                <a:spcPts val="0"/>
              </a:spcAft>
              <a:defRPr/>
            </a:pPr>
            <a:r>
              <a:rPr lang="fa-IR" sz="1400" b="1" dirty="0">
                <a:latin typeface="+mn-lt"/>
                <a:cs typeface="B Mitra" pitchFamily="2" charset="-78"/>
              </a:rPr>
              <a:t> </a:t>
            </a:r>
            <a:endParaRPr lang="en-US" sz="1400" b="1" dirty="0">
              <a:latin typeface="+mn-lt"/>
              <a:cs typeface="B Mitra" pitchFamily="2" charset="-78"/>
            </a:endParaRPr>
          </a:p>
        </p:txBody>
      </p:sp>
      <p:pic>
        <p:nvPicPr>
          <p:cNvPr id="17" name="Picture 16"/>
          <p:cNvPicPr>
            <a:picLocks noChangeAspect="1"/>
          </p:cNvPicPr>
          <p:nvPr/>
        </p:nvPicPr>
        <p:blipFill>
          <a:blip r:embed="rId3"/>
          <a:stretch>
            <a:fillRect/>
          </a:stretch>
        </p:blipFill>
        <p:spPr>
          <a:xfrm>
            <a:off x="436563" y="-157163"/>
            <a:ext cx="1954212" cy="4564063"/>
          </a:xfrm>
          <a:prstGeom prst="rect">
            <a:avLst/>
          </a:prstGeom>
          <a:ln w="44450" cap="sq">
            <a:noFill/>
            <a:prstDash val="sysDot"/>
            <a:miter lim="800000"/>
          </a:ln>
          <a:effectLst>
            <a:outerShdw blurRad="50800" dist="38100" dir="2700000" algn="tl" rotWithShape="0">
              <a:srgbClr val="000000">
                <a:alpha val="43000"/>
              </a:srgbClr>
            </a:outerShdw>
          </a:effectLst>
        </p:spPr>
      </p:pic>
      <p:sp>
        <p:nvSpPr>
          <p:cNvPr id="22" name="Freeform 21"/>
          <p:cNvSpPr/>
          <p:nvPr/>
        </p:nvSpPr>
        <p:spPr>
          <a:xfrm>
            <a:off x="1016000" y="1614488"/>
            <a:ext cx="187325" cy="366712"/>
          </a:xfrm>
          <a:custGeom>
            <a:avLst/>
            <a:gdLst>
              <a:gd name="connsiteX0" fmla="*/ 15765 w 283779"/>
              <a:gd name="connsiteY0" fmla="*/ 15766 h 551794"/>
              <a:gd name="connsiteX1" fmla="*/ 94593 w 283779"/>
              <a:gd name="connsiteY1" fmla="*/ 15766 h 551794"/>
              <a:gd name="connsiteX2" fmla="*/ 236482 w 283779"/>
              <a:gd name="connsiteY2" fmla="*/ 0 h 551794"/>
              <a:gd name="connsiteX3" fmla="*/ 252248 w 283779"/>
              <a:gd name="connsiteY3" fmla="*/ 47297 h 551794"/>
              <a:gd name="connsiteX4" fmla="*/ 204951 w 283779"/>
              <a:gd name="connsiteY4" fmla="*/ 126125 h 551794"/>
              <a:gd name="connsiteX5" fmla="*/ 173420 w 283779"/>
              <a:gd name="connsiteY5" fmla="*/ 236483 h 551794"/>
              <a:gd name="connsiteX6" fmla="*/ 141889 w 283779"/>
              <a:gd name="connsiteY6" fmla="*/ 315311 h 551794"/>
              <a:gd name="connsiteX7" fmla="*/ 189186 w 283779"/>
              <a:gd name="connsiteY7" fmla="*/ 425669 h 551794"/>
              <a:gd name="connsiteX8" fmla="*/ 283779 w 283779"/>
              <a:gd name="connsiteY8" fmla="*/ 504497 h 551794"/>
              <a:gd name="connsiteX9" fmla="*/ 220717 w 283779"/>
              <a:gd name="connsiteY9" fmla="*/ 551794 h 551794"/>
              <a:gd name="connsiteX10" fmla="*/ 47296 w 283779"/>
              <a:gd name="connsiteY10" fmla="*/ 472966 h 551794"/>
              <a:gd name="connsiteX11" fmla="*/ 0 w 283779"/>
              <a:gd name="connsiteY11" fmla="*/ 346842 h 551794"/>
              <a:gd name="connsiteX12" fmla="*/ 15765 w 283779"/>
              <a:gd name="connsiteY12" fmla="*/ 220718 h 551794"/>
              <a:gd name="connsiteX13" fmla="*/ 0 w 283779"/>
              <a:gd name="connsiteY13" fmla="*/ 141890 h 551794"/>
              <a:gd name="connsiteX14" fmla="*/ 15765 w 283779"/>
              <a:gd name="connsiteY14" fmla="*/ 15766 h 551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3779" h="551794">
                <a:moveTo>
                  <a:pt x="15765" y="15766"/>
                </a:moveTo>
                <a:lnTo>
                  <a:pt x="94593" y="15766"/>
                </a:lnTo>
                <a:lnTo>
                  <a:pt x="236482" y="0"/>
                </a:lnTo>
                <a:lnTo>
                  <a:pt x="252248" y="47297"/>
                </a:lnTo>
                <a:lnTo>
                  <a:pt x="204951" y="126125"/>
                </a:lnTo>
                <a:lnTo>
                  <a:pt x="173420" y="236483"/>
                </a:lnTo>
                <a:lnTo>
                  <a:pt x="141889" y="315311"/>
                </a:lnTo>
                <a:lnTo>
                  <a:pt x="189186" y="425669"/>
                </a:lnTo>
                <a:lnTo>
                  <a:pt x="283779" y="504497"/>
                </a:lnTo>
                <a:lnTo>
                  <a:pt x="220717" y="551794"/>
                </a:lnTo>
                <a:lnTo>
                  <a:pt x="47296" y="472966"/>
                </a:lnTo>
                <a:lnTo>
                  <a:pt x="0" y="346842"/>
                </a:lnTo>
                <a:lnTo>
                  <a:pt x="15765" y="220718"/>
                </a:lnTo>
                <a:lnTo>
                  <a:pt x="0" y="141890"/>
                </a:lnTo>
                <a:lnTo>
                  <a:pt x="15765" y="15766"/>
                </a:lnTo>
                <a:close/>
              </a:path>
            </a:pathLst>
          </a:custGeom>
          <a:solidFill>
            <a:srgbClr val="FF0000">
              <a:alpha val="58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eaLnBrk="1" fontAlgn="auto" hangingPunct="1">
              <a:spcBef>
                <a:spcPts val="0"/>
              </a:spcBef>
              <a:spcAft>
                <a:spcPts val="0"/>
              </a:spcAft>
              <a:defRPr/>
            </a:pPr>
            <a:endParaRPr lang="en-US"/>
          </a:p>
        </p:txBody>
      </p:sp>
      <p:pic>
        <p:nvPicPr>
          <p:cNvPr id="7185" name="Picture 28" descr="33.jpg"/>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11951" t="8009" r="14331" b="9702"/>
          <a:stretch>
            <a:fillRect/>
          </a:stretch>
        </p:blipFill>
        <p:spPr bwMode="auto">
          <a:xfrm>
            <a:off x="2149475" y="846138"/>
            <a:ext cx="2422525" cy="349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9" name="Straight Arrow Connector 28"/>
          <p:cNvCxnSpPr/>
          <p:nvPr/>
        </p:nvCxnSpPr>
        <p:spPr>
          <a:xfrm>
            <a:off x="1016000" y="1752600"/>
            <a:ext cx="1647825" cy="0"/>
          </a:xfrm>
          <a:prstGeom prst="straightConnector1">
            <a:avLst/>
          </a:prstGeom>
          <a:ln w="47625">
            <a:solidFill>
              <a:schemeClr val="tx2"/>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1" name="Freeform 10"/>
          <p:cNvSpPr/>
          <p:nvPr/>
        </p:nvSpPr>
        <p:spPr>
          <a:xfrm>
            <a:off x="3033713" y="2308225"/>
            <a:ext cx="612775" cy="1549400"/>
          </a:xfrm>
          <a:custGeom>
            <a:avLst/>
            <a:gdLst>
              <a:gd name="connsiteX0" fmla="*/ 613317 w 613317"/>
              <a:gd name="connsiteY0" fmla="*/ 1550020 h 1550020"/>
              <a:gd name="connsiteX1" fmla="*/ 379141 w 613317"/>
              <a:gd name="connsiteY1" fmla="*/ 1360449 h 1550020"/>
              <a:gd name="connsiteX2" fmla="*/ 278780 w 613317"/>
              <a:gd name="connsiteY2" fmla="*/ 1003610 h 1550020"/>
              <a:gd name="connsiteX3" fmla="*/ 234175 w 613317"/>
              <a:gd name="connsiteY3" fmla="*/ 836342 h 1550020"/>
              <a:gd name="connsiteX4" fmla="*/ 245327 w 613317"/>
              <a:gd name="connsiteY4" fmla="*/ 724830 h 1550020"/>
              <a:gd name="connsiteX5" fmla="*/ 133814 w 613317"/>
              <a:gd name="connsiteY5" fmla="*/ 568713 h 1550020"/>
              <a:gd name="connsiteX6" fmla="*/ 0 w 613317"/>
              <a:gd name="connsiteY6" fmla="*/ 379142 h 1550020"/>
              <a:gd name="connsiteX7" fmla="*/ 78058 w 613317"/>
              <a:gd name="connsiteY7" fmla="*/ 200722 h 1550020"/>
              <a:gd name="connsiteX8" fmla="*/ 66907 w 613317"/>
              <a:gd name="connsiteY8" fmla="*/ 66908 h 1550020"/>
              <a:gd name="connsiteX9" fmla="*/ 89209 w 613317"/>
              <a:gd name="connsiteY9" fmla="*/ 0 h 155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3317" h="1550020">
                <a:moveTo>
                  <a:pt x="613317" y="1550020"/>
                </a:moveTo>
                <a:lnTo>
                  <a:pt x="379141" y="1360449"/>
                </a:lnTo>
                <a:lnTo>
                  <a:pt x="278780" y="1003610"/>
                </a:lnTo>
                <a:lnTo>
                  <a:pt x="234175" y="836342"/>
                </a:lnTo>
                <a:lnTo>
                  <a:pt x="245327" y="724830"/>
                </a:lnTo>
                <a:lnTo>
                  <a:pt x="133814" y="568713"/>
                </a:lnTo>
                <a:lnTo>
                  <a:pt x="0" y="379142"/>
                </a:lnTo>
                <a:lnTo>
                  <a:pt x="78058" y="200722"/>
                </a:lnTo>
                <a:lnTo>
                  <a:pt x="66907" y="66908"/>
                </a:lnTo>
                <a:lnTo>
                  <a:pt x="89209" y="0"/>
                </a:lnTo>
              </a:path>
            </a:pathLst>
          </a:custGeom>
          <a:ln w="47625">
            <a:solidFill>
              <a:schemeClr val="tx2"/>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12" name="Freeform 11"/>
          <p:cNvSpPr/>
          <p:nvPr/>
        </p:nvSpPr>
        <p:spPr>
          <a:xfrm>
            <a:off x="3278188" y="2408238"/>
            <a:ext cx="201612" cy="647700"/>
          </a:xfrm>
          <a:custGeom>
            <a:avLst/>
            <a:gdLst>
              <a:gd name="connsiteX0" fmla="*/ 11151 w 200721"/>
              <a:gd name="connsiteY0" fmla="*/ 646771 h 646771"/>
              <a:gd name="connsiteX1" fmla="*/ 0 w 200721"/>
              <a:gd name="connsiteY1" fmla="*/ 379142 h 646771"/>
              <a:gd name="connsiteX2" fmla="*/ 89209 w 200721"/>
              <a:gd name="connsiteY2" fmla="*/ 133815 h 646771"/>
              <a:gd name="connsiteX3" fmla="*/ 200721 w 200721"/>
              <a:gd name="connsiteY3" fmla="*/ 0 h 646771"/>
            </a:gdLst>
            <a:ahLst/>
            <a:cxnLst>
              <a:cxn ang="0">
                <a:pos x="connsiteX0" y="connsiteY0"/>
              </a:cxn>
              <a:cxn ang="0">
                <a:pos x="connsiteX1" y="connsiteY1"/>
              </a:cxn>
              <a:cxn ang="0">
                <a:pos x="connsiteX2" y="connsiteY2"/>
              </a:cxn>
              <a:cxn ang="0">
                <a:pos x="connsiteX3" y="connsiteY3"/>
              </a:cxn>
            </a:cxnLst>
            <a:rect l="l" t="t" r="r" b="b"/>
            <a:pathLst>
              <a:path w="200721" h="646771">
                <a:moveTo>
                  <a:pt x="11151" y="646771"/>
                </a:moveTo>
                <a:lnTo>
                  <a:pt x="0" y="379142"/>
                </a:lnTo>
                <a:lnTo>
                  <a:pt x="89209" y="133815"/>
                </a:lnTo>
                <a:lnTo>
                  <a:pt x="200721" y="0"/>
                </a:lnTo>
              </a:path>
            </a:pathLst>
          </a:custGeom>
          <a:ln w="47625">
            <a:solidFill>
              <a:schemeClr val="tx2"/>
            </a:solidFill>
            <a:prstDash val="sysDot"/>
            <a:tailEnd type="triangle"/>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7189" name="Text Box 7"/>
          <p:cNvSpPr txBox="1">
            <a:spLocks noChangeArrowheads="1"/>
          </p:cNvSpPr>
          <p:nvPr/>
        </p:nvSpPr>
        <p:spPr bwMode="auto">
          <a:xfrm>
            <a:off x="3479800" y="2943225"/>
            <a:ext cx="987425"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algn="l" rtl="0" fontAlgn="base">
              <a:spcBef>
                <a:spcPct val="0"/>
              </a:spcBef>
              <a:spcAft>
                <a:spcPct val="0"/>
              </a:spcAft>
              <a:defRPr>
                <a:solidFill>
                  <a:schemeClr val="tx1"/>
                </a:solidFill>
                <a:latin typeface="Calibri" panose="020F0502020204030204" pitchFamily="34" charset="0"/>
              </a:defRPr>
            </a:lvl6pPr>
            <a:lvl7pPr marL="2971800" indent="-228600" algn="l" rtl="0" fontAlgn="base">
              <a:spcBef>
                <a:spcPct val="0"/>
              </a:spcBef>
              <a:spcAft>
                <a:spcPct val="0"/>
              </a:spcAft>
              <a:defRPr>
                <a:solidFill>
                  <a:schemeClr val="tx1"/>
                </a:solidFill>
                <a:latin typeface="Calibri" panose="020F0502020204030204" pitchFamily="34" charset="0"/>
              </a:defRPr>
            </a:lvl7pPr>
            <a:lvl8pPr marL="3429000" indent="-228600" algn="l" rtl="0" fontAlgn="base">
              <a:spcBef>
                <a:spcPct val="0"/>
              </a:spcBef>
              <a:spcAft>
                <a:spcPct val="0"/>
              </a:spcAft>
              <a:defRPr>
                <a:solidFill>
                  <a:schemeClr val="tx1"/>
                </a:solidFill>
                <a:latin typeface="Calibri" panose="020F0502020204030204" pitchFamily="34" charset="0"/>
              </a:defRPr>
            </a:lvl8pPr>
            <a:lvl9pPr marL="3886200" indent="-228600" algn="l" rtl="0" fontAlgn="base">
              <a:spcBef>
                <a:spcPct val="0"/>
              </a:spcBef>
              <a:spcAft>
                <a:spcPct val="0"/>
              </a:spcAft>
              <a:defRPr>
                <a:solidFill>
                  <a:schemeClr val="tx1"/>
                </a:solidFill>
                <a:latin typeface="Calibri" panose="020F0502020204030204" pitchFamily="34" charset="0"/>
              </a:defRPr>
            </a:lvl9pPr>
          </a:lstStyle>
          <a:p>
            <a:pPr algn="r" rtl="1" eaLnBrk="1" hangingPunct="1">
              <a:spcAft>
                <a:spcPts val="1000"/>
              </a:spcAft>
            </a:pPr>
            <a:r>
              <a:rPr lang="fa-IR" altLang="fa-IR" sz="1000">
                <a:ea typeface="Arial" panose="020B0604020202020204" pitchFamily="34" charset="0"/>
                <a:cs typeface="B Roya" panose="00000400000000000000" pitchFamily="2" charset="-78"/>
              </a:rPr>
              <a:t>میدان فرحزادی</a:t>
            </a:r>
            <a:endParaRPr lang="en-US" altLang="fa-IR">
              <a:latin typeface="Arial" panose="020B0604020202020204" pitchFamily="34" charset="0"/>
              <a:ea typeface="Arial" panose="020B0604020202020204" pitchFamily="34" charset="0"/>
              <a:cs typeface="B Roya" panose="00000400000000000000" pitchFamily="2" charset="-78"/>
            </a:endParaRPr>
          </a:p>
        </p:txBody>
      </p:sp>
      <p:sp>
        <p:nvSpPr>
          <p:cNvPr id="13" name="Oval 12"/>
          <p:cNvSpPr/>
          <p:nvPr/>
        </p:nvSpPr>
        <p:spPr>
          <a:xfrm>
            <a:off x="3221038" y="3038475"/>
            <a:ext cx="150812" cy="1397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7191" name="AutoShape 18"/>
          <p:cNvCxnSpPr>
            <a:cxnSpLocks noChangeShapeType="1"/>
          </p:cNvCxnSpPr>
          <p:nvPr/>
        </p:nvCxnSpPr>
        <p:spPr bwMode="auto">
          <a:xfrm flipV="1">
            <a:off x="3286125" y="3082925"/>
            <a:ext cx="431800" cy="14288"/>
          </a:xfrm>
          <a:prstGeom prst="straightConnector1">
            <a:avLst/>
          </a:prstGeom>
          <a:noFill/>
          <a:ln w="9525">
            <a:solidFill>
              <a:srgbClr val="000000"/>
            </a:solidFill>
            <a:round/>
            <a:headEnd type="oval" w="med" len="med"/>
            <a:tailEnd type="triangle" w="med" len="med"/>
          </a:ln>
          <a:extLst>
            <a:ext uri="{909E8E84-426E-40DD-AFC4-6F175D3DCCD1}">
              <a14:hiddenFill xmlns:a14="http://schemas.microsoft.com/office/drawing/2010/main">
                <a:noFill/>
              </a14:hiddenFill>
            </a:ext>
          </a:extLst>
        </p:spPr>
      </p:cxnSp>
      <p:cxnSp>
        <p:nvCxnSpPr>
          <p:cNvPr id="7192" name="AutoShape 18"/>
          <p:cNvCxnSpPr>
            <a:cxnSpLocks noChangeShapeType="1"/>
          </p:cNvCxnSpPr>
          <p:nvPr/>
        </p:nvCxnSpPr>
        <p:spPr bwMode="auto">
          <a:xfrm flipV="1">
            <a:off x="3403600" y="2514600"/>
            <a:ext cx="431800" cy="14288"/>
          </a:xfrm>
          <a:prstGeom prst="straightConnector1">
            <a:avLst/>
          </a:prstGeom>
          <a:noFill/>
          <a:ln w="9525">
            <a:solidFill>
              <a:srgbClr val="000000"/>
            </a:solidFill>
            <a:round/>
            <a:headEnd type="oval" w="med" len="med"/>
            <a:tailEnd type="triangle" w="med" len="med"/>
          </a:ln>
          <a:extLst>
            <a:ext uri="{909E8E84-426E-40DD-AFC4-6F175D3DCCD1}">
              <a14:hiddenFill xmlns:a14="http://schemas.microsoft.com/office/drawing/2010/main">
                <a:noFill/>
              </a14:hiddenFill>
            </a:ext>
          </a:extLst>
        </p:spPr>
      </p:cxnSp>
      <p:sp>
        <p:nvSpPr>
          <p:cNvPr id="7193" name="Text Box 7"/>
          <p:cNvSpPr txBox="1">
            <a:spLocks noChangeArrowheads="1"/>
          </p:cNvSpPr>
          <p:nvPr/>
        </p:nvSpPr>
        <p:spPr bwMode="auto">
          <a:xfrm>
            <a:off x="3479800" y="2374900"/>
            <a:ext cx="987425"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algn="l" rtl="0" fontAlgn="base">
              <a:spcBef>
                <a:spcPct val="0"/>
              </a:spcBef>
              <a:spcAft>
                <a:spcPct val="0"/>
              </a:spcAft>
              <a:defRPr>
                <a:solidFill>
                  <a:schemeClr val="tx1"/>
                </a:solidFill>
                <a:latin typeface="Calibri" panose="020F0502020204030204" pitchFamily="34" charset="0"/>
              </a:defRPr>
            </a:lvl6pPr>
            <a:lvl7pPr marL="2971800" indent="-228600" algn="l" rtl="0" fontAlgn="base">
              <a:spcBef>
                <a:spcPct val="0"/>
              </a:spcBef>
              <a:spcAft>
                <a:spcPct val="0"/>
              </a:spcAft>
              <a:defRPr>
                <a:solidFill>
                  <a:schemeClr val="tx1"/>
                </a:solidFill>
                <a:latin typeface="Calibri" panose="020F0502020204030204" pitchFamily="34" charset="0"/>
              </a:defRPr>
            </a:lvl7pPr>
            <a:lvl8pPr marL="3429000" indent="-228600" algn="l" rtl="0" fontAlgn="base">
              <a:spcBef>
                <a:spcPct val="0"/>
              </a:spcBef>
              <a:spcAft>
                <a:spcPct val="0"/>
              </a:spcAft>
              <a:defRPr>
                <a:solidFill>
                  <a:schemeClr val="tx1"/>
                </a:solidFill>
                <a:latin typeface="Calibri" panose="020F0502020204030204" pitchFamily="34" charset="0"/>
              </a:defRPr>
            </a:lvl8pPr>
            <a:lvl9pPr marL="3886200" indent="-228600" algn="l" rtl="0" fontAlgn="base">
              <a:spcBef>
                <a:spcPct val="0"/>
              </a:spcBef>
              <a:spcAft>
                <a:spcPct val="0"/>
              </a:spcAft>
              <a:defRPr>
                <a:solidFill>
                  <a:schemeClr val="tx1"/>
                </a:solidFill>
                <a:latin typeface="Calibri" panose="020F0502020204030204" pitchFamily="34" charset="0"/>
              </a:defRPr>
            </a:lvl9pPr>
          </a:lstStyle>
          <a:p>
            <a:pPr algn="r" rtl="1" eaLnBrk="1" hangingPunct="1">
              <a:spcAft>
                <a:spcPts val="1000"/>
              </a:spcAft>
            </a:pPr>
            <a:r>
              <a:rPr lang="fa-IR" altLang="fa-IR" sz="1000">
                <a:ea typeface="Arial" panose="020B0604020202020204" pitchFamily="34" charset="0"/>
                <a:cs typeface="B Roya" panose="00000400000000000000" pitchFamily="2" charset="-78"/>
              </a:rPr>
              <a:t>خیابان تبرک</a:t>
            </a:r>
            <a:endParaRPr lang="en-US" altLang="fa-IR">
              <a:latin typeface="Arial" panose="020B0604020202020204" pitchFamily="34" charset="0"/>
              <a:ea typeface="Arial" panose="020B0604020202020204" pitchFamily="34" charset="0"/>
              <a:cs typeface="B Roya" panose="00000400000000000000" pitchFamily="2" charset="-78"/>
            </a:endParaRPr>
          </a:p>
        </p:txBody>
      </p:sp>
      <p:sp>
        <p:nvSpPr>
          <p:cNvPr id="7194" name="Text Box 7"/>
          <p:cNvSpPr txBox="1">
            <a:spLocks noChangeArrowheads="1"/>
          </p:cNvSpPr>
          <p:nvPr/>
        </p:nvSpPr>
        <p:spPr bwMode="auto">
          <a:xfrm>
            <a:off x="3249613" y="3846513"/>
            <a:ext cx="989012" cy="28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algn="l" rtl="0" fontAlgn="base">
              <a:spcBef>
                <a:spcPct val="0"/>
              </a:spcBef>
              <a:spcAft>
                <a:spcPct val="0"/>
              </a:spcAft>
              <a:defRPr>
                <a:solidFill>
                  <a:schemeClr val="tx1"/>
                </a:solidFill>
                <a:latin typeface="Calibri" panose="020F0502020204030204" pitchFamily="34" charset="0"/>
              </a:defRPr>
            </a:lvl6pPr>
            <a:lvl7pPr marL="2971800" indent="-228600" algn="l" rtl="0" fontAlgn="base">
              <a:spcBef>
                <a:spcPct val="0"/>
              </a:spcBef>
              <a:spcAft>
                <a:spcPct val="0"/>
              </a:spcAft>
              <a:defRPr>
                <a:solidFill>
                  <a:schemeClr val="tx1"/>
                </a:solidFill>
                <a:latin typeface="Calibri" panose="020F0502020204030204" pitchFamily="34" charset="0"/>
              </a:defRPr>
            </a:lvl7pPr>
            <a:lvl8pPr marL="3429000" indent="-228600" algn="l" rtl="0" fontAlgn="base">
              <a:spcBef>
                <a:spcPct val="0"/>
              </a:spcBef>
              <a:spcAft>
                <a:spcPct val="0"/>
              </a:spcAft>
              <a:defRPr>
                <a:solidFill>
                  <a:schemeClr val="tx1"/>
                </a:solidFill>
                <a:latin typeface="Calibri" panose="020F0502020204030204" pitchFamily="34" charset="0"/>
              </a:defRPr>
            </a:lvl8pPr>
            <a:lvl9pPr marL="3886200" indent="-228600" algn="l" rtl="0" fontAlgn="base">
              <a:spcBef>
                <a:spcPct val="0"/>
              </a:spcBef>
              <a:spcAft>
                <a:spcPct val="0"/>
              </a:spcAft>
              <a:defRPr>
                <a:solidFill>
                  <a:schemeClr val="tx1"/>
                </a:solidFill>
                <a:latin typeface="Calibri" panose="020F0502020204030204" pitchFamily="34" charset="0"/>
              </a:defRPr>
            </a:lvl9pPr>
          </a:lstStyle>
          <a:p>
            <a:pPr algn="r" rtl="1" eaLnBrk="1" hangingPunct="1">
              <a:spcAft>
                <a:spcPts val="1000"/>
              </a:spcAft>
            </a:pPr>
            <a:r>
              <a:rPr lang="fa-IR" altLang="fa-IR" sz="1000">
                <a:ea typeface="Arial" panose="020B0604020202020204" pitchFamily="34" charset="0"/>
                <a:cs typeface="B Roya" panose="00000400000000000000" pitchFamily="2" charset="-78"/>
              </a:rPr>
              <a:t>خیابان فرحزادی</a:t>
            </a:r>
            <a:endParaRPr lang="en-US" altLang="fa-IR">
              <a:latin typeface="Arial" panose="020B0604020202020204" pitchFamily="34" charset="0"/>
              <a:ea typeface="Arial" panose="020B0604020202020204" pitchFamily="34" charset="0"/>
              <a:cs typeface="B Roya" panose="00000400000000000000" pitchFamily="2" charset="-78"/>
            </a:endParaRPr>
          </a:p>
        </p:txBody>
      </p:sp>
      <p:sp>
        <p:nvSpPr>
          <p:cNvPr id="7195" name="Text Box 7"/>
          <p:cNvSpPr txBox="1">
            <a:spLocks noChangeArrowheads="1"/>
          </p:cNvSpPr>
          <p:nvPr/>
        </p:nvSpPr>
        <p:spPr bwMode="auto">
          <a:xfrm>
            <a:off x="2371725" y="1493838"/>
            <a:ext cx="989013" cy="28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algn="l" rtl="0" fontAlgn="base">
              <a:spcBef>
                <a:spcPct val="0"/>
              </a:spcBef>
              <a:spcAft>
                <a:spcPct val="0"/>
              </a:spcAft>
              <a:defRPr>
                <a:solidFill>
                  <a:schemeClr val="tx1"/>
                </a:solidFill>
                <a:latin typeface="Calibri" panose="020F0502020204030204" pitchFamily="34" charset="0"/>
              </a:defRPr>
            </a:lvl6pPr>
            <a:lvl7pPr marL="2971800" indent="-228600" algn="l" rtl="0" fontAlgn="base">
              <a:spcBef>
                <a:spcPct val="0"/>
              </a:spcBef>
              <a:spcAft>
                <a:spcPct val="0"/>
              </a:spcAft>
              <a:defRPr>
                <a:solidFill>
                  <a:schemeClr val="tx1"/>
                </a:solidFill>
                <a:latin typeface="Calibri" panose="020F0502020204030204" pitchFamily="34" charset="0"/>
              </a:defRPr>
            </a:lvl7pPr>
            <a:lvl8pPr marL="3429000" indent="-228600" algn="l" rtl="0" fontAlgn="base">
              <a:spcBef>
                <a:spcPct val="0"/>
              </a:spcBef>
              <a:spcAft>
                <a:spcPct val="0"/>
              </a:spcAft>
              <a:defRPr>
                <a:solidFill>
                  <a:schemeClr val="tx1"/>
                </a:solidFill>
                <a:latin typeface="Calibri" panose="020F0502020204030204" pitchFamily="34" charset="0"/>
              </a:defRPr>
            </a:lvl8pPr>
            <a:lvl9pPr marL="3886200" indent="-228600" algn="l" rtl="0" fontAlgn="base">
              <a:spcBef>
                <a:spcPct val="0"/>
              </a:spcBef>
              <a:spcAft>
                <a:spcPct val="0"/>
              </a:spcAft>
              <a:defRPr>
                <a:solidFill>
                  <a:schemeClr val="tx1"/>
                </a:solidFill>
                <a:latin typeface="Calibri" panose="020F0502020204030204" pitchFamily="34" charset="0"/>
              </a:defRPr>
            </a:lvl9pPr>
          </a:lstStyle>
          <a:p>
            <a:pPr algn="r" rtl="1" eaLnBrk="1" hangingPunct="1">
              <a:spcAft>
                <a:spcPts val="1000"/>
              </a:spcAft>
            </a:pPr>
            <a:r>
              <a:rPr lang="fa-IR" altLang="fa-IR" sz="1000">
                <a:ea typeface="Arial" panose="020B0604020202020204" pitchFamily="34" charset="0"/>
                <a:cs typeface="B Roya" panose="00000400000000000000" pitchFamily="2" charset="-78"/>
              </a:rPr>
              <a:t>روددره فرحزاد</a:t>
            </a:r>
            <a:endParaRPr lang="en-US" altLang="fa-IR">
              <a:latin typeface="Arial" panose="020B0604020202020204" pitchFamily="34" charset="0"/>
              <a:ea typeface="Arial" panose="020B0604020202020204" pitchFamily="34" charset="0"/>
              <a:cs typeface="B Roya" panose="00000400000000000000" pitchFamily="2" charset="-78"/>
            </a:endParaRPr>
          </a:p>
        </p:txBody>
      </p:sp>
      <p:sp>
        <p:nvSpPr>
          <p:cNvPr id="36" name="Freeform 35"/>
          <p:cNvSpPr/>
          <p:nvPr/>
        </p:nvSpPr>
        <p:spPr>
          <a:xfrm>
            <a:off x="2832100" y="1695450"/>
            <a:ext cx="246063" cy="2139950"/>
          </a:xfrm>
          <a:custGeom>
            <a:avLst/>
            <a:gdLst>
              <a:gd name="connsiteX0" fmla="*/ 223024 w 245327"/>
              <a:gd name="connsiteY0" fmla="*/ 2141035 h 2141035"/>
              <a:gd name="connsiteX1" fmla="*/ 245327 w 245327"/>
              <a:gd name="connsiteY1" fmla="*/ 1951464 h 2141035"/>
              <a:gd name="connsiteX2" fmla="*/ 78058 w 245327"/>
              <a:gd name="connsiteY2" fmla="*/ 1739591 h 2141035"/>
              <a:gd name="connsiteX3" fmla="*/ 122663 w 245327"/>
              <a:gd name="connsiteY3" fmla="*/ 1650381 h 2141035"/>
              <a:gd name="connsiteX4" fmla="*/ 55756 w 245327"/>
              <a:gd name="connsiteY4" fmla="*/ 1471961 h 2141035"/>
              <a:gd name="connsiteX5" fmla="*/ 66907 w 245327"/>
              <a:gd name="connsiteY5" fmla="*/ 1349298 h 2141035"/>
              <a:gd name="connsiteX6" fmla="*/ 0 w 245327"/>
              <a:gd name="connsiteY6" fmla="*/ 1193181 h 2141035"/>
              <a:gd name="connsiteX7" fmla="*/ 0 w 245327"/>
              <a:gd name="connsiteY7" fmla="*/ 1048215 h 2141035"/>
              <a:gd name="connsiteX8" fmla="*/ 55756 w 245327"/>
              <a:gd name="connsiteY8" fmla="*/ 847493 h 2141035"/>
              <a:gd name="connsiteX9" fmla="*/ 44605 w 245327"/>
              <a:gd name="connsiteY9" fmla="*/ 613317 h 2141035"/>
              <a:gd name="connsiteX10" fmla="*/ 0 w 245327"/>
              <a:gd name="connsiteY10" fmla="*/ 379142 h 2141035"/>
              <a:gd name="connsiteX11" fmla="*/ 66907 w 245327"/>
              <a:gd name="connsiteY11" fmla="*/ 0 h 2141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5327" h="2141035">
                <a:moveTo>
                  <a:pt x="223024" y="2141035"/>
                </a:moveTo>
                <a:lnTo>
                  <a:pt x="245327" y="1951464"/>
                </a:lnTo>
                <a:lnTo>
                  <a:pt x="78058" y="1739591"/>
                </a:lnTo>
                <a:lnTo>
                  <a:pt x="122663" y="1650381"/>
                </a:lnTo>
                <a:lnTo>
                  <a:pt x="55756" y="1471961"/>
                </a:lnTo>
                <a:lnTo>
                  <a:pt x="66907" y="1349298"/>
                </a:lnTo>
                <a:lnTo>
                  <a:pt x="0" y="1193181"/>
                </a:lnTo>
                <a:lnTo>
                  <a:pt x="0" y="1048215"/>
                </a:lnTo>
                <a:lnTo>
                  <a:pt x="55756" y="847493"/>
                </a:lnTo>
                <a:lnTo>
                  <a:pt x="44605" y="613317"/>
                </a:lnTo>
                <a:lnTo>
                  <a:pt x="0" y="379142"/>
                </a:lnTo>
                <a:lnTo>
                  <a:pt x="66907" y="0"/>
                </a:lnTo>
              </a:path>
            </a:pathLst>
          </a:custGeom>
          <a:ln w="47625">
            <a:solidFill>
              <a:schemeClr val="tx2"/>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45" name="Oval 44"/>
          <p:cNvSpPr/>
          <p:nvPr/>
        </p:nvSpPr>
        <p:spPr>
          <a:xfrm>
            <a:off x="3373438" y="3581400"/>
            <a:ext cx="150812" cy="1397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7198" name="AutoShape 18"/>
          <p:cNvCxnSpPr>
            <a:cxnSpLocks noChangeShapeType="1"/>
          </p:cNvCxnSpPr>
          <p:nvPr/>
        </p:nvCxnSpPr>
        <p:spPr bwMode="auto">
          <a:xfrm>
            <a:off x="3470275" y="3651250"/>
            <a:ext cx="9525" cy="476250"/>
          </a:xfrm>
          <a:prstGeom prst="straightConnector1">
            <a:avLst/>
          </a:prstGeom>
          <a:noFill/>
          <a:ln w="9525">
            <a:solidFill>
              <a:srgbClr val="000000"/>
            </a:solidFill>
            <a:round/>
            <a:headEnd type="oval" w="med" len="med"/>
            <a:tailEnd type="triangle" w="med" len="med"/>
          </a:ln>
          <a:extLst>
            <a:ext uri="{909E8E84-426E-40DD-AFC4-6F175D3DCCD1}">
              <a14:hiddenFill xmlns:a14="http://schemas.microsoft.com/office/drawing/2010/main">
                <a:noFill/>
              </a14:hiddenFill>
            </a:ext>
          </a:extLst>
        </p:spPr>
      </p:cxnSp>
      <p:sp>
        <p:nvSpPr>
          <p:cNvPr id="7199" name="Text Box 7"/>
          <p:cNvSpPr txBox="1">
            <a:spLocks noChangeArrowheads="1"/>
          </p:cNvSpPr>
          <p:nvPr/>
        </p:nvSpPr>
        <p:spPr bwMode="auto">
          <a:xfrm>
            <a:off x="2836863" y="4122738"/>
            <a:ext cx="987425" cy="28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algn="l" rtl="0" fontAlgn="base">
              <a:spcBef>
                <a:spcPct val="0"/>
              </a:spcBef>
              <a:spcAft>
                <a:spcPct val="0"/>
              </a:spcAft>
              <a:defRPr>
                <a:solidFill>
                  <a:schemeClr val="tx1"/>
                </a:solidFill>
                <a:latin typeface="Calibri" panose="020F0502020204030204" pitchFamily="34" charset="0"/>
              </a:defRPr>
            </a:lvl6pPr>
            <a:lvl7pPr marL="2971800" indent="-228600" algn="l" rtl="0" fontAlgn="base">
              <a:spcBef>
                <a:spcPct val="0"/>
              </a:spcBef>
              <a:spcAft>
                <a:spcPct val="0"/>
              </a:spcAft>
              <a:defRPr>
                <a:solidFill>
                  <a:schemeClr val="tx1"/>
                </a:solidFill>
                <a:latin typeface="Calibri" panose="020F0502020204030204" pitchFamily="34" charset="0"/>
              </a:defRPr>
            </a:lvl7pPr>
            <a:lvl8pPr marL="3429000" indent="-228600" algn="l" rtl="0" fontAlgn="base">
              <a:spcBef>
                <a:spcPct val="0"/>
              </a:spcBef>
              <a:spcAft>
                <a:spcPct val="0"/>
              </a:spcAft>
              <a:defRPr>
                <a:solidFill>
                  <a:schemeClr val="tx1"/>
                </a:solidFill>
                <a:latin typeface="Calibri" panose="020F0502020204030204" pitchFamily="34" charset="0"/>
              </a:defRPr>
            </a:lvl8pPr>
            <a:lvl9pPr marL="3886200" indent="-228600" algn="l" rtl="0" fontAlgn="base">
              <a:spcBef>
                <a:spcPct val="0"/>
              </a:spcBef>
              <a:spcAft>
                <a:spcPct val="0"/>
              </a:spcAft>
              <a:defRPr>
                <a:solidFill>
                  <a:schemeClr val="tx1"/>
                </a:solidFill>
                <a:latin typeface="Calibri" panose="020F0502020204030204" pitchFamily="34" charset="0"/>
              </a:defRPr>
            </a:lvl9pPr>
          </a:lstStyle>
          <a:p>
            <a:pPr algn="r" rtl="1" eaLnBrk="1" hangingPunct="1">
              <a:spcAft>
                <a:spcPts val="1000"/>
              </a:spcAft>
            </a:pPr>
            <a:r>
              <a:rPr lang="fa-IR" altLang="fa-IR" sz="1000">
                <a:ea typeface="Arial" panose="020B0604020202020204" pitchFamily="34" charset="0"/>
                <a:cs typeface="B Roya" panose="00000400000000000000" pitchFamily="2" charset="-78"/>
              </a:rPr>
              <a:t>ورودی اصلی</a:t>
            </a:r>
            <a:endParaRPr lang="en-US" altLang="fa-IR">
              <a:latin typeface="Arial" panose="020B0604020202020204" pitchFamily="34" charset="0"/>
              <a:ea typeface="Arial" panose="020B0604020202020204" pitchFamily="34" charset="0"/>
              <a:cs typeface="B Roya" panose="00000400000000000000" pitchFamily="2" charset="-78"/>
            </a:endParaRPr>
          </a:p>
        </p:txBody>
      </p:sp>
      <p:pic>
        <p:nvPicPr>
          <p:cNvPr id="49" name="Picture 48"/>
          <p:cNvPicPr>
            <a:picLocks noChangeAspect="1"/>
          </p:cNvPicPr>
          <p:nvPr/>
        </p:nvPicPr>
        <p:blipFill>
          <a:blip r:embed="rId5" cstate="print"/>
          <a:stretch>
            <a:fillRect/>
          </a:stretch>
        </p:blipFill>
        <p:spPr>
          <a:xfrm>
            <a:off x="479803" y="4934105"/>
            <a:ext cx="1724146" cy="129311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0" name="Picture 6" descr="M:\DCIM\100CASIO\CIMG7340.JPG"/>
          <p:cNvPicPr>
            <a:picLocks noChangeAspect="1" noChangeArrowheads="1"/>
          </p:cNvPicPr>
          <p:nvPr/>
        </p:nvPicPr>
        <p:blipFill>
          <a:blip r:embed="rId6" cstate="print"/>
          <a:srcRect/>
          <a:stretch>
            <a:fillRect/>
          </a:stretch>
        </p:blipFill>
        <p:spPr bwMode="auto">
          <a:xfrm>
            <a:off x="2228796" y="4911247"/>
            <a:ext cx="1738735" cy="130384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1" name="Picture 5" descr="D:\maryam\project arshad\kargah mahalleh\ax farahzad.maryam\Picture 396.jpg"/>
          <p:cNvPicPr>
            <a:picLocks noChangeAspect="1" noChangeArrowheads="1"/>
          </p:cNvPicPr>
          <p:nvPr/>
        </p:nvPicPr>
        <p:blipFill>
          <a:blip r:embed="rId7" cstate="print"/>
          <a:srcRect/>
          <a:stretch>
            <a:fillRect/>
          </a:stretch>
        </p:blipFill>
        <p:spPr bwMode="auto">
          <a:xfrm>
            <a:off x="4018155" y="4911246"/>
            <a:ext cx="1785513" cy="129363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2" name="Picture 4" descr="C:\Users\hoda\Desktop\karga4\pic\DSC05535.JPG"/>
          <p:cNvPicPr>
            <a:picLocks noChangeAspect="1" noChangeArrowheads="1"/>
          </p:cNvPicPr>
          <p:nvPr/>
        </p:nvPicPr>
        <p:blipFill>
          <a:blip r:embed="rId8" cstate="print"/>
          <a:srcRect/>
          <a:stretch>
            <a:fillRect/>
          </a:stretch>
        </p:blipFill>
        <p:spPr bwMode="auto">
          <a:xfrm>
            <a:off x="7150355" y="4611572"/>
            <a:ext cx="1261033" cy="168137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3" name="Picture 36" descr="DSC05454.JPG"/>
          <p:cNvPicPr>
            <a:picLocks noChangeAspect="1"/>
          </p:cNvPicPr>
          <p:nvPr/>
        </p:nvPicPr>
        <p:blipFill>
          <a:blip r:embed="rId9" cstate="print"/>
          <a:srcRect/>
          <a:stretch>
            <a:fillRect/>
          </a:stretch>
        </p:blipFill>
        <p:spPr bwMode="auto">
          <a:xfrm>
            <a:off x="5841030" y="4626440"/>
            <a:ext cx="1261033" cy="168137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aphicFrame>
        <p:nvGraphicFramePr>
          <p:cNvPr id="2" name="Table 1"/>
          <p:cNvGraphicFramePr>
            <a:graphicFrameLocks noGrp="1"/>
          </p:cNvGraphicFramePr>
          <p:nvPr/>
        </p:nvGraphicFramePr>
        <p:xfrm>
          <a:off x="217684" y="191843"/>
          <a:ext cx="8708633" cy="6102310"/>
        </p:xfrm>
        <a:graphic>
          <a:graphicData uri="http://schemas.openxmlformats.org/drawingml/2006/table">
            <a:tbl>
              <a:tblPr firstRow="1" bandRow="1">
                <a:tableStyleId>{5940675A-B579-460E-94D1-54222C63F5DA}</a:tableStyleId>
              </a:tblPr>
              <a:tblGrid>
                <a:gridCol w="1587511"/>
                <a:gridCol w="1768941"/>
                <a:gridCol w="1859656"/>
                <a:gridCol w="1789931"/>
                <a:gridCol w="1195742"/>
                <a:gridCol w="506852"/>
              </a:tblGrid>
              <a:tr h="29663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200" b="0" dirty="0">
                          <a:cs typeface="B Homa" pitchFamily="2" charset="-78"/>
                        </a:rPr>
                        <a:t>تهدیدها</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algn="ctr"/>
                      <a:r>
                        <a:rPr lang="fa-IR" sz="1200" b="0" dirty="0">
                          <a:cs typeface="B Homa" pitchFamily="2" charset="-78"/>
                        </a:rPr>
                        <a:t>فرصت ها</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algn="ctr"/>
                      <a:r>
                        <a:rPr lang="fa-IR" sz="1200" b="0" dirty="0">
                          <a:cs typeface="B Homa" pitchFamily="2" charset="-78"/>
                        </a:rPr>
                        <a:t>نقاط</a:t>
                      </a:r>
                      <a:r>
                        <a:rPr lang="fa-IR" sz="1200" b="0" baseline="0" dirty="0">
                          <a:cs typeface="B Homa" pitchFamily="2" charset="-78"/>
                        </a:rPr>
                        <a:t> ضعف</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algn="ctr"/>
                      <a:r>
                        <a:rPr lang="fa-IR" sz="1200" b="0" dirty="0">
                          <a:cs typeface="B Homa" pitchFamily="2" charset="-78"/>
                        </a:rPr>
                        <a:t>نقاط</a:t>
                      </a:r>
                      <a:r>
                        <a:rPr lang="fa-IR" sz="1200" b="0" baseline="0" dirty="0">
                          <a:cs typeface="B Homa" pitchFamily="2" charset="-78"/>
                        </a:rPr>
                        <a:t> قوت</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235" rtl="0" eaLnBrk="1" fontAlgn="auto" latinLnBrk="0" hangingPunct="1">
                        <a:lnSpc>
                          <a:spcPct val="100000"/>
                        </a:lnSpc>
                        <a:spcBef>
                          <a:spcPts val="0"/>
                        </a:spcBef>
                        <a:spcAft>
                          <a:spcPts val="0"/>
                        </a:spcAft>
                        <a:buClrTx/>
                        <a:buSzTx/>
                        <a:buFontTx/>
                        <a:buNone/>
                        <a:tabLst/>
                        <a:defRPr/>
                      </a:pPr>
                      <a:r>
                        <a:rPr lang="fa-IR" sz="1200" b="0" dirty="0">
                          <a:cs typeface="B Homa" pitchFamily="2" charset="-78"/>
                        </a:rPr>
                        <a:t>اهداف</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600" b="1" dirty="0">
                        <a:cs typeface="B Homa" pitchFamily="2" charset="-78"/>
                      </a:endParaRPr>
                    </a:p>
                  </a:txBody>
                  <a:tcPr marL="99060" marR="99060" marT="28575" marB="28575">
                    <a:solidFill>
                      <a:schemeClr val="accent6">
                        <a:lumMod val="60000"/>
                        <a:lumOff val="40000"/>
                      </a:schemeClr>
                    </a:solidFill>
                  </a:tcPr>
                </a:tc>
              </a:tr>
              <a:tr h="795838">
                <a:tc>
                  <a:txBody>
                    <a:bodyPr/>
                    <a:lstStyle/>
                    <a:p>
                      <a:endParaRPr lang="en-US" sz="900" b="1" dirty="0">
                        <a:cs typeface="B Mitra" pitchFamily="2" charset="-78"/>
                      </a:endParaRPr>
                    </a:p>
                  </a:txBody>
                  <a:tcPr marL="99060" marR="99060" marT="28575" marB="28575"/>
                </a:tc>
                <a:tc>
                  <a:txBody>
                    <a:bodyPr/>
                    <a:lstStyle/>
                    <a:p>
                      <a:endParaRPr lang="en-US" sz="900" b="1">
                        <a:cs typeface="B Mitra" pitchFamily="2" charset="-78"/>
                      </a:endParaRPr>
                    </a:p>
                  </a:txBody>
                  <a:tcPr marL="99060" marR="99060" marT="28575" marB="28575"/>
                </a:tc>
                <a:tc>
                  <a:txBody>
                    <a:bodyPr/>
                    <a:lstStyle/>
                    <a:p>
                      <a:pPr algn="ctr"/>
                      <a:r>
                        <a:rPr lang="fa-IR" sz="1100" b="1" dirty="0">
                          <a:cs typeface="B Mitra" pitchFamily="2" charset="-78"/>
                        </a:rPr>
                        <a:t>-</a:t>
                      </a:r>
                      <a:endParaRPr lang="en-US" sz="1100" b="1" dirty="0">
                        <a:cs typeface="B Mitra" pitchFamily="2" charset="-78"/>
                      </a:endParaRP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800" b="1" dirty="0">
                          <a:cs typeface="B Mitra" pitchFamily="2" charset="-78"/>
                        </a:rPr>
                        <a:t> نقش گردشگری فرحزاد به عنوان یک عنصر فعال و عامل مهمی در سرزندگی محله، نقش مهمی در ادراک مردم از فرحزاد به خصوص از خارج محله می شود.</a:t>
                      </a:r>
                    </a:p>
                    <a:p>
                      <a:pPr marL="0" marR="0" indent="0" algn="just" defTabSz="914400" rtl="1"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latin typeface="+mn-lt"/>
                        <a:ea typeface="+mn-ea"/>
                        <a:cs typeface="B Mitra" pitchFamily="2" charset="-78"/>
                      </a:endParaRPr>
                    </a:p>
                  </a:txBody>
                  <a:tcPr marL="99060" marR="99060" marT="28575" marB="28575"/>
                </a:tc>
                <a:tc row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r>
                        <a:rPr lang="fa-IR" sz="1000" b="1" dirty="0">
                          <a:cs typeface="B Homa" pitchFamily="2" charset="-78"/>
                        </a:rPr>
                        <a:t>1- سرزندگی</a:t>
                      </a:r>
                      <a:endParaRPr lang="en-US" sz="10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txBody>
                  <a:tcPr marL="99060" marR="99060" marT="28575" marB="28575">
                    <a:lnB w="12700" cap="flat" cmpd="sng" algn="ctr">
                      <a:solidFill>
                        <a:schemeClr val="tx1"/>
                      </a:solidFill>
                      <a:prstDash val="solid"/>
                      <a:round/>
                      <a:headEnd type="none" w="med" len="med"/>
                      <a:tailEnd type="none" w="med" len="med"/>
                    </a:lnB>
                  </a:tcPr>
                </a:tc>
                <a:tc rowSpan="8">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600" b="1" dirty="0">
                          <a:cs typeface="B Homa" pitchFamily="2" charset="-78"/>
                        </a:rPr>
                        <a:t>ادراکی</a:t>
                      </a:r>
                    </a:p>
                  </a:txBody>
                  <a:tcPr marL="99060" marR="99060" marT="28575" marB="28575" vert="vert270"/>
                </a:tc>
              </a:tr>
              <a:tr h="884465">
                <a:tc>
                  <a:txBody>
                    <a:bodyPr/>
                    <a:lstStyle/>
                    <a:p>
                      <a:pPr algn="ctr"/>
                      <a:endParaRPr lang="en-US" sz="800" b="1" dirty="0">
                        <a:cs typeface="B Mitra" pitchFamily="2" charset="-78"/>
                      </a:endParaRPr>
                    </a:p>
                  </a:txBody>
                  <a:tcPr marL="99060" marR="99060" marT="28575" marB="28575">
                    <a:lnB w="12700" cap="flat" cmpd="sng" algn="ctr">
                      <a:solidFill>
                        <a:schemeClr val="tx1"/>
                      </a:solidFill>
                      <a:prstDash val="solid"/>
                      <a:round/>
                      <a:headEnd type="none" w="med" len="med"/>
                      <a:tailEnd type="none" w="med" len="med"/>
                    </a:lnB>
                  </a:tcPr>
                </a:tc>
                <a:tc>
                  <a:txBody>
                    <a:bodyPr/>
                    <a:lstStyle/>
                    <a:p>
                      <a:endParaRPr lang="en-US" sz="900" b="1" dirty="0">
                        <a:cs typeface="B Mitra" pitchFamily="2" charset="-78"/>
                      </a:endParaRPr>
                    </a:p>
                  </a:txBody>
                  <a:tcPr marL="99060" marR="99060" marT="28575" marB="28575">
                    <a:lnB w="12700" cap="flat" cmpd="sng" algn="ctr">
                      <a:solidFill>
                        <a:schemeClr val="tx1"/>
                      </a:solidFill>
                      <a:prstDash val="solid"/>
                      <a:round/>
                      <a:headEnd type="none" w="med" len="med"/>
                      <a:tailEnd type="none" w="med" len="med"/>
                    </a:lnB>
                  </a:tcPr>
                </a:tc>
                <a:tc>
                  <a:txBody>
                    <a:bodyPr/>
                    <a:lstStyle/>
                    <a:p>
                      <a:pPr algn="ctr"/>
                      <a:r>
                        <a:rPr lang="fa-IR" sz="1100" b="1" dirty="0">
                          <a:cs typeface="B Mitra" pitchFamily="2" charset="-78"/>
                        </a:rPr>
                        <a:t>-</a:t>
                      </a:r>
                      <a:endParaRPr lang="en-US" sz="1100" b="1" dirty="0">
                        <a:cs typeface="B Mitra" pitchFamily="2" charset="-78"/>
                      </a:endParaRPr>
                    </a:p>
                  </a:txBody>
                  <a:tcPr marL="99060" marR="99060" marT="28575" marB="28575">
                    <a:lnB w="12700" cap="flat" cmpd="sng" algn="ctr">
                      <a:solidFill>
                        <a:schemeClr val="tx1"/>
                      </a:solidFill>
                      <a:prstDash val="solid"/>
                      <a:round/>
                      <a:headEnd type="none" w="med" len="med"/>
                      <a:tailEnd type="none" w="med" len="med"/>
                    </a:lnB>
                  </a:tcPr>
                </a:tc>
                <a:tc>
                  <a:txBody>
                    <a:bodyPr/>
                    <a:lstStyle/>
                    <a:p>
                      <a:pPr marL="0" marR="0" indent="0" algn="just" defTabSz="914400" rtl="1" eaLnBrk="1" fontAlgn="auto" latinLnBrk="0" hangingPunct="1">
                        <a:lnSpc>
                          <a:spcPct val="100000"/>
                        </a:lnSpc>
                        <a:spcBef>
                          <a:spcPts val="0"/>
                        </a:spcBef>
                        <a:spcAft>
                          <a:spcPts val="0"/>
                        </a:spcAft>
                        <a:buClrTx/>
                        <a:buSzTx/>
                        <a:buFont typeface="+mj-lt"/>
                        <a:buNone/>
                        <a:tabLst/>
                        <a:defRPr/>
                      </a:pPr>
                      <a:r>
                        <a:rPr lang="fa-IR" sz="800" b="1" dirty="0">
                          <a:cs typeface="B Mitra" pitchFamily="2" charset="-78"/>
                        </a:rPr>
                        <a:t>پیوستگی اجتماعی در محله فرحزاد و مشارکت مردم در برخی امور محله بخصوص امور مذهبی نشان</a:t>
                      </a:r>
                      <a:r>
                        <a:rPr lang="fa-IR" sz="800" b="1" baseline="0" dirty="0">
                          <a:cs typeface="B Mitra" pitchFamily="2" charset="-78"/>
                        </a:rPr>
                        <a:t> دهنده</a:t>
                      </a:r>
                      <a:r>
                        <a:rPr lang="fa-IR" sz="800" b="1" dirty="0">
                          <a:cs typeface="B Mitra" pitchFamily="2" charset="-78"/>
                        </a:rPr>
                        <a:t> حس تعلق قوی آنها به محله است،</a:t>
                      </a:r>
                      <a:r>
                        <a:rPr lang="fa-IR" sz="800" b="1" baseline="0" dirty="0">
                          <a:cs typeface="B Mitra" pitchFamily="2" charset="-78"/>
                        </a:rPr>
                        <a:t> این خصوصیت اجتماعی کمک مهمی به سرزندگی محله می کند.</a:t>
                      </a:r>
                    </a:p>
                    <a:p>
                      <a:endParaRPr lang="en-US" sz="900" b="1" dirty="0">
                        <a:cs typeface="B Mitra" pitchFamily="2" charset="-78"/>
                      </a:endParaRPr>
                    </a:p>
                  </a:txBody>
                  <a:tcPr marL="99060" marR="99060" marT="28575" marB="28575">
                    <a:lnB w="12700" cap="flat" cmpd="sng" algn="ctr">
                      <a:solidFill>
                        <a:schemeClr val="tx1"/>
                      </a:solidFill>
                      <a:prstDash val="solid"/>
                      <a:round/>
                      <a:headEnd type="none" w="med" len="med"/>
                      <a:tailEnd type="none" w="med" len="med"/>
                    </a:lnB>
                  </a:tcPr>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r>
              <a:tr h="877208">
                <a:tc>
                  <a:txBody>
                    <a:bodyPr/>
                    <a:lstStyle/>
                    <a:p>
                      <a:pPr algn="ctr"/>
                      <a:endParaRPr lang="en-US" sz="800" b="1" dirty="0">
                        <a:cs typeface="B Mitra" pitchFamily="2" charset="-78"/>
                      </a:endParaRPr>
                    </a:p>
                  </a:txBody>
                  <a:tcPr marL="99060" marR="99060" marT="28575" marB="28575">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2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200000"/>
                        </a:lnSpc>
                      </a:pPr>
                      <a:r>
                        <a:rPr lang="fa-IR" sz="800" b="1" dirty="0">
                          <a:cs typeface="B Mitra" pitchFamily="2" charset="-78"/>
                        </a:rPr>
                        <a:t>-</a:t>
                      </a:r>
                      <a:endParaRPr lang="en-US" sz="8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800" b="1" baseline="0" dirty="0">
                          <a:cs typeface="B Mitra" pitchFamily="2" charset="-78"/>
                        </a:rPr>
                        <a:t>حضور فعالیت هایی مانند ترشی فروشی ها سبب ورود عناصری مانند رنگ و بو به محله شده است و علاوه بر ایجاد غنای حسی ، موجب سرزندگی خیابان فرحزادی و ورودی فرحزاد شده است.</a:t>
                      </a:r>
                      <a:endParaRPr lang="fa-IR" sz="900" b="1" baseline="0" dirty="0">
                        <a:cs typeface="B Mitr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8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r>
              <a:tr h="485065">
                <a:tc>
                  <a:txBody>
                    <a:bodyPr/>
                    <a:lstStyle/>
                    <a:p>
                      <a:pPr algn="ctr"/>
                      <a:endParaRPr lang="en-US" sz="800" b="1" dirty="0">
                        <a:cs typeface="B Mitra" pitchFamily="2" charset="-78"/>
                      </a:endParaRPr>
                    </a:p>
                  </a:txBody>
                  <a:tcPr marL="99060" marR="99060" marT="28575" marB="28575">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2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200000"/>
                        </a:lnSpc>
                      </a:pPr>
                      <a:r>
                        <a:rPr lang="fa-IR" sz="800" b="1" dirty="0">
                          <a:cs typeface="B Mitra" pitchFamily="2" charset="-78"/>
                        </a:rPr>
                        <a:t>-</a:t>
                      </a:r>
                      <a:endParaRPr lang="en-US" sz="8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800" b="1" baseline="0" dirty="0">
                          <a:cs typeface="B Mitra" pitchFamily="2" charset="-78"/>
                        </a:rPr>
                        <a:t>صدای آب که در داخل بافت فرحزاد به گوش می رسد، نقش مهمی در غنای حسی دارد </a:t>
                      </a:r>
                      <a:endParaRPr lang="en-US" sz="8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r>
              <a:tr h="637722">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800" b="1" baseline="0" dirty="0">
                          <a:cs typeface="B Mitra" pitchFamily="2" charset="-78"/>
                        </a:rPr>
                        <a:t>وجود خانه های بدون سند و افزایش حاشیه نشینی کیفیت اجتماعی محله را پایین آورده است.</a:t>
                      </a:r>
                    </a:p>
                    <a:p>
                      <a:pPr algn="just" rtl="1"/>
                      <a:endParaRPr lang="en-US" sz="800" b="1" dirty="0">
                        <a:cs typeface="B Mitra" pitchFamily="2" charset="-78"/>
                      </a:endParaRPr>
                    </a:p>
                  </a:txBody>
                  <a:tcPr marL="99060" marR="99060" marT="28575" marB="28575">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2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rtl="1">
                        <a:lnSpc>
                          <a:spcPct val="100000"/>
                        </a:lnSpc>
                      </a:pPr>
                      <a:r>
                        <a:rPr lang="fa-IR" sz="800" b="1" dirty="0">
                          <a:cs typeface="B Mitra" pitchFamily="2" charset="-78"/>
                        </a:rPr>
                        <a:t>حاشیه نشینی و حضور مهاجرین بسیار در فرحزاد باعث کاهش کیفیت اجتماعی  در فرحزاد شده است و بر روی ادراک مردم در مورد فرحزاد تاثیر منفی</a:t>
                      </a:r>
                      <a:r>
                        <a:rPr lang="fa-IR" sz="800" b="1" baseline="0" dirty="0">
                          <a:cs typeface="B Mitra" pitchFamily="2" charset="-78"/>
                        </a:rPr>
                        <a:t> دارد</a:t>
                      </a:r>
                      <a:endParaRPr lang="en-US" sz="8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800" b="1" baseline="0" dirty="0">
                          <a:cs typeface="B Mitra" pitchFamily="2" charset="-78"/>
                        </a:rPr>
                        <a:t>قرارگیری فرحزاد در شمال شهر تهران، در ادارک مردم نسبت به منزلت اجتماعی فرحزاد نقش موثری دارد.</a:t>
                      </a:r>
                    </a:p>
                    <a:p>
                      <a:pPr marL="0" marR="0" indent="0" algn="just" defTabSz="914400" rtl="1" eaLnBrk="1" fontAlgn="auto" latinLnBrk="0" hangingPunct="1">
                        <a:lnSpc>
                          <a:spcPct val="100000"/>
                        </a:lnSpc>
                        <a:spcBef>
                          <a:spcPts val="0"/>
                        </a:spcBef>
                        <a:spcAft>
                          <a:spcPts val="0"/>
                        </a:spcAft>
                        <a:buClrTx/>
                        <a:buSzTx/>
                        <a:buFontTx/>
                        <a:buNone/>
                        <a:tabLst/>
                        <a:defRPr/>
                      </a:pPr>
                      <a:endParaRPr lang="en-US" sz="8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r>
                        <a:rPr lang="fa-IR" sz="1000" b="1" dirty="0">
                          <a:cs typeface="B Homa" pitchFamily="2" charset="-78"/>
                        </a:rPr>
                        <a:t>منزلت</a:t>
                      </a:r>
                      <a:r>
                        <a:rPr lang="fa-IR" sz="1000" b="1" baseline="0" dirty="0">
                          <a:cs typeface="B Homa" pitchFamily="2" charset="-78"/>
                        </a:rPr>
                        <a:t> اجتماعی</a:t>
                      </a:r>
                      <a:endParaRPr lang="fa-IR" sz="1000" b="1" dirty="0">
                        <a:cs typeface="B Homa" pitchFamily="2" charset="-78"/>
                      </a:endParaRPr>
                    </a:p>
                  </a:txBody>
                  <a:tcPr marL="99060" marR="99060" marT="28575" marB="28575">
                    <a:lnT w="12700" cap="flat" cmpd="sng" algn="ctr">
                      <a:solidFill>
                        <a:schemeClr val="tx1"/>
                      </a:solidFill>
                      <a:prstDash val="solid"/>
                      <a:round/>
                      <a:headEnd type="none" w="med" len="med"/>
                      <a:tailEnd type="none" w="med" len="med"/>
                    </a:lnT>
                  </a:tcPr>
                </a:tc>
                <a:tc vMerge="1">
                  <a:txBody>
                    <a:bodyPr/>
                    <a:lstStyle/>
                    <a:p>
                      <a:endParaRPr lang="en-US"/>
                    </a:p>
                  </a:txBody>
                  <a:tcPr/>
                </a:tc>
              </a:tr>
              <a:tr h="720080">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800" b="1" baseline="0" dirty="0">
                          <a:cs typeface="B Mitra" pitchFamily="2" charset="-78"/>
                        </a:rPr>
                        <a:t>عدم امنیت در حاشیه رودخانه به دلیل حضور معتادین تاثیر منفی در ادراک محله گذاشته است.</a:t>
                      </a:r>
                    </a:p>
                    <a:p>
                      <a:pPr algn="just" rtl="1"/>
                      <a:endParaRPr lang="en-US" sz="800" b="1" dirty="0">
                        <a:cs typeface="B Mitra" pitchFamily="2" charset="-78"/>
                      </a:endParaRPr>
                    </a:p>
                  </a:txBody>
                  <a:tcPr marL="99060" marR="99060" marT="28575" marB="28575">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2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800" b="1" dirty="0">
                          <a:cs typeface="B Mitra" pitchFamily="2" charset="-78"/>
                        </a:rPr>
                        <a:t>عدم</a:t>
                      </a:r>
                      <a:r>
                        <a:rPr lang="fa-IR" sz="800" b="1" baseline="0" dirty="0">
                          <a:cs typeface="B Mitra" pitchFamily="2" charset="-78"/>
                        </a:rPr>
                        <a:t> خوانایی ورودی محله ، باعث می شود ادراک آنی  از محله صورت نپذیرد.</a:t>
                      </a:r>
                    </a:p>
                    <a:p>
                      <a:pPr algn="just" rtl="1">
                        <a:lnSpc>
                          <a:spcPct val="100000"/>
                        </a:lnSpc>
                      </a:pPr>
                      <a:endParaRPr lang="en-US" sz="8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800" b="1" baseline="0" dirty="0">
                          <a:cs typeface="B Mitra" pitchFamily="2" charset="-78"/>
                        </a:rPr>
                        <a:t>بستر طبیعی فرحزاد و آب و هوای مساعد آن بخصوص در شهر تهران و ایفای نقش گردشگری در ادراک مردم نسبت به آن تاثیر مثبتی دارد.</a:t>
                      </a:r>
                    </a:p>
                    <a:p>
                      <a:pPr marL="0" marR="0" indent="0" algn="just" defTabSz="914400" rtl="1" eaLnBrk="1" fontAlgn="auto" latinLnBrk="0" hangingPunct="1">
                        <a:lnSpc>
                          <a:spcPct val="100000"/>
                        </a:lnSpc>
                        <a:spcBef>
                          <a:spcPts val="0"/>
                        </a:spcBef>
                        <a:spcAft>
                          <a:spcPts val="0"/>
                        </a:spcAft>
                        <a:buClrTx/>
                        <a:buSzTx/>
                        <a:buFontTx/>
                        <a:buNone/>
                        <a:tabLst/>
                        <a:defRPr/>
                      </a:pPr>
                      <a:endParaRPr lang="en-US" sz="8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r>
              <a:tr h="612272">
                <a:tc>
                  <a:txBody>
                    <a:bodyPr/>
                    <a:lstStyle/>
                    <a:p>
                      <a:pPr algn="ctr"/>
                      <a:endParaRPr lang="en-US" sz="800" b="1" dirty="0">
                        <a:cs typeface="B Mitra" pitchFamily="2" charset="-78"/>
                      </a:endParaRPr>
                    </a:p>
                  </a:txBody>
                  <a:tcPr marL="99060" marR="99060" marT="28575" marB="28575">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2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800" b="1" baseline="0" dirty="0">
                          <a:cs typeface="B Mitra" pitchFamily="2" charset="-78"/>
                        </a:rPr>
                        <a:t>کالبد نامناسب و درهم  به خصوص در شمال فرحزاد در ادراک محله تاثیر منفی می گذارد.</a:t>
                      </a:r>
                    </a:p>
                    <a:p>
                      <a:pPr algn="just" rtl="1">
                        <a:lnSpc>
                          <a:spcPct val="100000"/>
                        </a:lnSpc>
                      </a:pPr>
                      <a:endParaRPr lang="en-US" sz="8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800" b="1" dirty="0">
                          <a:cs typeface="B Mitra" pitchFamily="2" charset="-78"/>
                        </a:rPr>
                        <a:t>وجود ساختمان های مذهبی در فرحزاد،</a:t>
                      </a:r>
                      <a:r>
                        <a:rPr lang="fa-IR" sz="800" b="1" baseline="0" dirty="0">
                          <a:cs typeface="B Mitra" pitchFamily="2" charset="-78"/>
                        </a:rPr>
                        <a:t> به عنوان عنصر هویتی مسلط فرحزاد نقش مهمی در ادارک از محله فرحزاد دارد.</a:t>
                      </a: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r>
              <a:tr h="753836">
                <a:tc>
                  <a:txBody>
                    <a:bodyPr/>
                    <a:lstStyle/>
                    <a:p>
                      <a:pPr algn="ctr"/>
                      <a:endParaRPr lang="en-US" sz="800" b="1" dirty="0">
                        <a:cs typeface="B Mitra" pitchFamily="2" charset="-78"/>
                      </a:endParaRPr>
                    </a:p>
                  </a:txBody>
                  <a:tcPr marL="99060" marR="99060" marT="28575" marB="28575">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2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800" b="1" baseline="0" dirty="0">
                          <a:cs typeface="B Mitra" pitchFamily="2" charset="-78"/>
                        </a:rPr>
                        <a:t>پر رنگ شدن نقش گردشگری فرحزاد به خصوص حضور رستوران ها در مقابل نقش زیستی آن باعث شده است تا عناصر اصلی هویت بخش آن در ادارک اولیه نقش مهمی ایفا نکنند.</a:t>
                      </a:r>
                      <a:endParaRPr lang="fa-IR" sz="800" b="1" dirty="0">
                        <a:cs typeface="B Mitra" pitchFamily="2" charset="-78"/>
                      </a:endParaRPr>
                    </a:p>
                    <a:p>
                      <a:pPr algn="just" rtl="1">
                        <a:lnSpc>
                          <a:spcPct val="100000"/>
                        </a:lnSpc>
                      </a:pPr>
                      <a:endParaRPr lang="en-US" sz="8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900" b="1" dirty="0">
                          <a:cs typeface="B Mitra" pitchFamily="2" charset="-78"/>
                        </a:rPr>
                        <a:t>-</a:t>
                      </a:r>
                      <a:endParaRPr lang="en-US" sz="9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2000" b="1" dirty="0">
                        <a:cs typeface="B Kamran" pitchFamily="2" charset="-78"/>
                      </a:endParaRPr>
                    </a:p>
                  </a:txBody>
                  <a:tcPr marL="156020" marR="156020" marT="60008" marB="60008">
                    <a:lnT w="12700" cap="flat" cmpd="sng" algn="ctr">
                      <a:solidFill>
                        <a:schemeClr val="tx1"/>
                      </a:solidFill>
                      <a:prstDash val="solid"/>
                      <a:round/>
                      <a:headEnd type="none" w="med" len="med"/>
                      <a:tailEnd type="none" w="med" len="med"/>
                    </a:lnT>
                  </a:tcPr>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3300" b="1" dirty="0">
                        <a:cs typeface="B Kamran" pitchFamily="2" charset="-78"/>
                      </a:endParaRPr>
                    </a:p>
                  </a:txBody>
                  <a:tcPr marL="156020" marR="156020" marT="60008" marB="60008" vert="vert270"/>
                </a:tc>
              </a:tr>
            </a:tbl>
          </a:graphicData>
        </a:graphic>
      </p:graphicFrame>
      <p:sp>
        <p:nvSpPr>
          <p:cNvPr id="3" name="Rectangle 2"/>
          <p:cNvSpPr/>
          <p:nvPr/>
        </p:nvSpPr>
        <p:spPr>
          <a:xfrm rot="16200000">
            <a:off x="2005941" y="4306396"/>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 name="TextBox 3"/>
          <p:cNvSpPr txBox="1"/>
          <p:nvPr/>
        </p:nvSpPr>
        <p:spPr>
          <a:xfrm>
            <a:off x="114300" y="6296025"/>
            <a:ext cx="44196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تحلیل و ارزیابی اطلاعات به روش</a:t>
            </a:r>
            <a:r>
              <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SWOT </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aphicFrame>
        <p:nvGraphicFramePr>
          <p:cNvPr id="2" name="Table 1"/>
          <p:cNvGraphicFramePr>
            <a:graphicFrameLocks noGrp="1"/>
          </p:cNvGraphicFramePr>
          <p:nvPr/>
        </p:nvGraphicFramePr>
        <p:xfrm>
          <a:off x="217684" y="299335"/>
          <a:ext cx="8708633" cy="6151287"/>
        </p:xfrm>
        <a:graphic>
          <a:graphicData uri="http://schemas.openxmlformats.org/drawingml/2006/table">
            <a:tbl>
              <a:tblPr firstRow="1" bandRow="1">
                <a:tableStyleId>{5940675A-B579-460E-94D1-54222C63F5DA}</a:tableStyleId>
              </a:tblPr>
              <a:tblGrid>
                <a:gridCol w="1587511"/>
                <a:gridCol w="1768941"/>
                <a:gridCol w="1859656"/>
                <a:gridCol w="1814298"/>
                <a:gridCol w="1171375"/>
                <a:gridCol w="506852"/>
              </a:tblGrid>
              <a:tr h="29663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200" b="0" dirty="0">
                          <a:cs typeface="B Homa" pitchFamily="2" charset="-78"/>
                        </a:rPr>
                        <a:t>تهدیدها</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algn="ctr"/>
                      <a:r>
                        <a:rPr lang="fa-IR" sz="1200" b="0" dirty="0">
                          <a:cs typeface="B Homa" pitchFamily="2" charset="-78"/>
                        </a:rPr>
                        <a:t>فرصت ها</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algn="ctr"/>
                      <a:r>
                        <a:rPr lang="fa-IR" sz="1200" b="0" dirty="0">
                          <a:cs typeface="B Homa" pitchFamily="2" charset="-78"/>
                        </a:rPr>
                        <a:t>نقاط</a:t>
                      </a:r>
                      <a:r>
                        <a:rPr lang="fa-IR" sz="1200" b="0" baseline="0" dirty="0">
                          <a:cs typeface="B Homa" pitchFamily="2" charset="-78"/>
                        </a:rPr>
                        <a:t> ضعف</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algn="ctr"/>
                      <a:r>
                        <a:rPr lang="fa-IR" sz="1200" b="0" dirty="0">
                          <a:cs typeface="B Homa" pitchFamily="2" charset="-78"/>
                        </a:rPr>
                        <a:t>نقاط</a:t>
                      </a:r>
                      <a:r>
                        <a:rPr lang="fa-IR" sz="1200" b="0" baseline="0" dirty="0">
                          <a:cs typeface="B Homa" pitchFamily="2" charset="-78"/>
                        </a:rPr>
                        <a:t> قوت</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235" rtl="0" eaLnBrk="1" fontAlgn="auto" latinLnBrk="0" hangingPunct="1">
                        <a:lnSpc>
                          <a:spcPct val="100000"/>
                        </a:lnSpc>
                        <a:spcBef>
                          <a:spcPts val="0"/>
                        </a:spcBef>
                        <a:spcAft>
                          <a:spcPts val="0"/>
                        </a:spcAft>
                        <a:buClrTx/>
                        <a:buSzTx/>
                        <a:buFontTx/>
                        <a:buNone/>
                        <a:tabLst/>
                        <a:defRPr/>
                      </a:pPr>
                      <a:r>
                        <a:rPr lang="fa-IR" sz="1200" b="0" dirty="0">
                          <a:cs typeface="B Homa" pitchFamily="2" charset="-78"/>
                        </a:rPr>
                        <a:t>اهداف</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600" b="1" dirty="0">
                        <a:cs typeface="B Homa" pitchFamily="2" charset="-78"/>
                      </a:endParaRPr>
                    </a:p>
                  </a:txBody>
                  <a:tcPr marL="99060" marR="99060" marT="28575" marB="28575">
                    <a:solidFill>
                      <a:schemeClr val="accent6">
                        <a:lumMod val="60000"/>
                        <a:lumOff val="40000"/>
                      </a:schemeClr>
                    </a:solidFill>
                  </a:tcPr>
                </a:tc>
              </a:tr>
              <a:tr h="1218293">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900" b="1" dirty="0">
                          <a:cs typeface="B Mitra" pitchFamily="2" charset="-78"/>
                        </a:rPr>
                        <a:t>ساخت و سازهای جدید در محله فرحزاد الگو های هویتی جدیدی را در محله بوجود می آورد.</a:t>
                      </a:r>
                    </a:p>
                    <a:p>
                      <a:pPr algn="just" rtl="1"/>
                      <a:endParaRPr lang="en-US" sz="900" b="1" dirty="0">
                        <a:cs typeface="B Mitra" pitchFamily="2" charset="-78"/>
                      </a:endParaRPr>
                    </a:p>
                  </a:txBody>
                  <a:tcPr marL="99060" marR="99060" marT="28575" marB="28575"/>
                </a:tc>
                <a:tc>
                  <a:txBody>
                    <a:bodyPr/>
                    <a:lstStyle/>
                    <a:p>
                      <a:pPr marL="228600" indent="-228600" algn="just" rtl="1">
                        <a:buFont typeface="+mj-lt"/>
                        <a:buAutoNum type="arabicPeriod"/>
                      </a:pPr>
                      <a:r>
                        <a:rPr lang="fa-IR" sz="900" b="1" dirty="0">
                          <a:cs typeface="B Mitra" pitchFamily="2" charset="-78"/>
                        </a:rPr>
                        <a:t>استفاده از اراضی محله برای تقویت هویت محله:</a:t>
                      </a:r>
                    </a:p>
                    <a:p>
                      <a:pPr marL="171450" indent="-171450" algn="just" rtl="1">
                        <a:buFont typeface="Arial" pitchFamily="34" charset="0"/>
                        <a:buChar char="•"/>
                      </a:pPr>
                      <a:r>
                        <a:rPr lang="fa-IR" sz="900" b="1" dirty="0">
                          <a:cs typeface="B Mitra" pitchFamily="2" charset="-78"/>
                        </a:rPr>
                        <a:t>ایجاد گره های مانند فضاهای دسته جمعی</a:t>
                      </a:r>
                    </a:p>
                    <a:p>
                      <a:pPr marL="171450" indent="-171450" algn="just" rtl="1">
                        <a:buFont typeface="Arial" pitchFamily="34" charset="0"/>
                        <a:buChar char="•"/>
                      </a:pPr>
                      <a:r>
                        <a:rPr lang="fa-IR" sz="900" b="1" dirty="0">
                          <a:cs typeface="B Mitra" pitchFamily="2" charset="-78"/>
                        </a:rPr>
                        <a:t>تقویت کریدورهای بصری و نشانه ها</a:t>
                      </a:r>
                    </a:p>
                    <a:p>
                      <a:pPr marL="171450" indent="-171450" algn="just" rtl="1">
                        <a:buFont typeface="Arial" pitchFamily="34" charset="0"/>
                        <a:buChar char="•"/>
                      </a:pPr>
                      <a:r>
                        <a:rPr lang="fa-IR" sz="900" b="1" dirty="0">
                          <a:cs typeface="B Mitra" pitchFamily="2" charset="-78"/>
                        </a:rPr>
                        <a:t>تقویت ادراک محله از طریق تقویت حواس دیگر مانند شنوایی، صدای اب</a:t>
                      </a:r>
                    </a:p>
                    <a:p>
                      <a:pPr algn="just" rtl="1"/>
                      <a:endParaRPr lang="en-US" sz="900" b="1" dirty="0">
                        <a:cs typeface="B Mitra" pitchFamily="2" charset="-78"/>
                      </a:endParaRP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900" b="1" dirty="0">
                          <a:cs typeface="B Mitra" pitchFamily="2" charset="-78"/>
                        </a:rPr>
                        <a:t>جدایی بین فعالیت های گردشگری و محلات مسکونی، باعث شده است تا ادراک بیرونی بیشتر معطوف به فعالیت های گردشگری از قبیل رستوران ها شود و عناصر هویتی دیگر کمرنگ شود. </a:t>
                      </a:r>
                    </a:p>
                    <a:p>
                      <a:pPr algn="just" rtl="1"/>
                      <a:endParaRPr lang="en-US" sz="900" b="1" dirty="0">
                        <a:cs typeface="B Mitra" pitchFamily="2" charset="-78"/>
                      </a:endParaRP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900" b="1" dirty="0">
                          <a:cs typeface="B Mitra" pitchFamily="2" charset="-78"/>
                        </a:rPr>
                        <a:t>نقش سیاحتی فرحزاد</a:t>
                      </a:r>
                      <a:r>
                        <a:rPr lang="fa-IR" sz="900" b="1" baseline="0" dirty="0">
                          <a:cs typeface="B Mitra" pitchFamily="2" charset="-78"/>
                        </a:rPr>
                        <a:t> و وجود کاربری های پذیرایی مانند رستوران ها</a:t>
                      </a:r>
                      <a:r>
                        <a:rPr lang="fa-IR" sz="900" b="1" dirty="0">
                          <a:cs typeface="B Mitra" pitchFamily="2" charset="-78"/>
                        </a:rPr>
                        <a:t> و قرارگیری آن در مسیر امامزاده داوود، نقش هویتی مهمی را ایفا می کند و ایجاد حس تعلق می کند.</a:t>
                      </a:r>
                    </a:p>
                    <a:p>
                      <a:pPr algn="just" rtl="1"/>
                      <a:endParaRPr lang="en-US" sz="900" b="1" dirty="0">
                        <a:cs typeface="B Mitra" pitchFamily="2" charset="-78"/>
                      </a:endParaRPr>
                    </a:p>
                  </a:txBody>
                  <a:tcPr marL="99060" marR="99060" marT="28575" marB="28575"/>
                </a:tc>
                <a:tc rowSpan="7">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r>
                        <a:rPr lang="fa-IR" sz="1000" b="1" dirty="0">
                          <a:cs typeface="B Homa" pitchFamily="2" charset="-78"/>
                        </a:rPr>
                        <a:t>بازیابی هویتی</a:t>
                      </a: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10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txBody>
                  <a:tcPr marL="99060" marR="99060" marT="28575" marB="28575">
                    <a:lnB w="12700" cap="flat" cmpd="sng" algn="ctr">
                      <a:solidFill>
                        <a:schemeClr val="tx1"/>
                      </a:solidFill>
                      <a:prstDash val="solid"/>
                      <a:round/>
                      <a:headEnd type="none" w="med" len="med"/>
                      <a:tailEnd type="none" w="med" len="med"/>
                    </a:lnB>
                  </a:tcPr>
                </a:tc>
                <a:tc rowSpan="7">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600" b="1" dirty="0">
                          <a:cs typeface="B Homa" pitchFamily="2" charset="-78"/>
                        </a:rPr>
                        <a:t>ادراکی</a:t>
                      </a:r>
                    </a:p>
                  </a:txBody>
                  <a:tcPr marL="99060" marR="99060" marT="28575" marB="28575" vert="vert270"/>
                </a:tc>
              </a:tr>
              <a:tr h="753836">
                <a:tc>
                  <a:txBody>
                    <a:bodyPr/>
                    <a:lstStyle/>
                    <a:p>
                      <a:pPr algn="just" rtl="1"/>
                      <a:r>
                        <a:rPr lang="fa-IR" sz="900" b="1" dirty="0">
                          <a:cs typeface="B Mitra" pitchFamily="2" charset="-78"/>
                        </a:rPr>
                        <a:t>ساخت و ساز های بی ضابطه نشانه</a:t>
                      </a:r>
                      <a:r>
                        <a:rPr lang="fa-IR" sz="900" b="1" baseline="0" dirty="0">
                          <a:cs typeface="B Mitra" pitchFamily="2" charset="-78"/>
                        </a:rPr>
                        <a:t> ها را تحت تاثیر قرار داده و از خوانایی آنها می کاهد.</a:t>
                      </a:r>
                      <a:endParaRPr lang="en-US" sz="900" b="1" dirty="0">
                        <a:cs typeface="B Mitra" pitchFamily="2" charset="-78"/>
                      </a:endParaRPr>
                    </a:p>
                  </a:txBody>
                  <a:tcPr marL="99060" marR="99060" marT="28575" marB="28575">
                    <a:lnB w="12700" cap="flat" cmpd="sng" algn="ctr">
                      <a:solidFill>
                        <a:schemeClr val="tx1"/>
                      </a:solidFill>
                      <a:prstDash val="solid"/>
                      <a:round/>
                      <a:headEnd type="none" w="med" len="med"/>
                      <a:tailEnd type="none" w="med" len="med"/>
                    </a:lnB>
                  </a:tcPr>
                </a:tc>
                <a:tc>
                  <a:txBody>
                    <a:bodyPr/>
                    <a:lstStyle/>
                    <a:p>
                      <a:pPr algn="just" rtl="1"/>
                      <a:r>
                        <a:rPr lang="fa-IR" sz="900" b="1" dirty="0">
                          <a:cs typeface="B Mitra" pitchFamily="2" charset="-78"/>
                        </a:rPr>
                        <a:t>تقویت مسیر امامزاده داوود به عنوان یک مسیر هویتی خوانا و با اهمیت برای تاکید بر عناصر هویتی فرحزاد،</a:t>
                      </a:r>
                      <a:r>
                        <a:rPr lang="fa-IR" sz="900" b="1" baseline="0" dirty="0">
                          <a:cs typeface="B Mitra" pitchFamily="2" charset="-78"/>
                        </a:rPr>
                        <a:t> باعث افزایش خوانایی محله و آوردن نقش گردشگری به داخل بافت می شود</a:t>
                      </a:r>
                      <a:endParaRPr lang="en-US" sz="900" b="1" dirty="0">
                        <a:cs typeface="B Mitra" pitchFamily="2" charset="-78"/>
                      </a:endParaRPr>
                    </a:p>
                  </a:txBody>
                  <a:tcPr marL="99060" marR="99060" marT="28575" marB="28575">
                    <a:lnB w="12700" cap="flat" cmpd="sng" algn="ctr">
                      <a:solidFill>
                        <a:schemeClr val="tx1"/>
                      </a:solidFill>
                      <a:prstDash val="solid"/>
                      <a:round/>
                      <a:headEnd type="none" w="med" len="med"/>
                      <a:tailEnd type="none" w="med" len="med"/>
                    </a:lnB>
                  </a:tcPr>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900" b="1" dirty="0">
                          <a:cs typeface="B Mitra" pitchFamily="2" charset="-78"/>
                        </a:rPr>
                        <a:t>عدم وجود نقشه های ذهنی منسجم در کلیت محدوده و عدم درک آن به عنوان یک محله ی واحدنشان دهنده ی فقدان هویت منحصر بفرد برای محله فرحزاد است.</a:t>
                      </a:r>
                    </a:p>
                    <a:p>
                      <a:pPr algn="just" rtl="1"/>
                      <a:endParaRPr lang="en-US" sz="900" b="1" dirty="0">
                        <a:cs typeface="B Mitra" pitchFamily="2" charset="-78"/>
                      </a:endParaRPr>
                    </a:p>
                  </a:txBody>
                  <a:tcPr marL="99060" marR="99060" marT="28575" marB="28575">
                    <a:lnB w="12700" cap="flat" cmpd="sng" algn="ctr">
                      <a:solidFill>
                        <a:schemeClr val="tx1"/>
                      </a:solidFill>
                      <a:prstDash val="solid"/>
                      <a:round/>
                      <a:headEnd type="none" w="med" len="med"/>
                      <a:tailEnd type="none" w="med" len="med"/>
                    </a:lnB>
                  </a:tcPr>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900" b="1" dirty="0">
                          <a:cs typeface="B Mitra" pitchFamily="2" charset="-78"/>
                        </a:rPr>
                        <a:t>عناصر شاخص طبیعی در فرحزاد که از عناصر هویتی فرحزاد محسوب می شوند به عنوان نشانه عمل کرده و نقش مهمی در خوانایی محله دارند</a:t>
                      </a:r>
                    </a:p>
                    <a:p>
                      <a:pPr algn="just" rtl="1"/>
                      <a:endParaRPr lang="en-US" sz="900" b="1" dirty="0">
                        <a:cs typeface="B Mitra" pitchFamily="2" charset="-78"/>
                      </a:endParaRPr>
                    </a:p>
                  </a:txBody>
                  <a:tcPr marL="99060" marR="99060" marT="28575" marB="28575">
                    <a:lnB w="12700" cap="flat" cmpd="sng" algn="ctr">
                      <a:solidFill>
                        <a:schemeClr val="tx1"/>
                      </a:solidFill>
                      <a:prstDash val="solid"/>
                      <a:round/>
                      <a:headEnd type="none" w="med" len="med"/>
                      <a:tailEnd type="none" w="med" len="med"/>
                    </a:lnB>
                  </a:tcPr>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r>
              <a:tr h="808230">
                <a:tc>
                  <a:txBody>
                    <a:bodyPr/>
                    <a:lstStyle/>
                    <a:p>
                      <a:pPr algn="ctr"/>
                      <a:endParaRPr lang="en-US" sz="900" b="1" dirty="0">
                        <a:cs typeface="B Mitra" pitchFamily="2" charset="-78"/>
                      </a:endParaRPr>
                    </a:p>
                  </a:txBody>
                  <a:tcPr marL="99060" marR="99060" marT="28575" marB="28575">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900" b="1" dirty="0">
                          <a:cs typeface="B Mitra" pitchFamily="2" charset="-78"/>
                        </a:rPr>
                        <a:t>کمرنگ کردن نقش رستوران ها در هویت فرحزاد با تاکید بر سایر عناصر هویت بخش</a:t>
                      </a:r>
                      <a:r>
                        <a:rPr lang="fa-IR" sz="900" b="1" baseline="0" dirty="0">
                          <a:cs typeface="B Mitra" pitchFamily="2" charset="-78"/>
                        </a:rPr>
                        <a:t> فرحزاد امکان پذیر است.</a:t>
                      </a:r>
                    </a:p>
                    <a:p>
                      <a:pPr algn="just" rtl="1"/>
                      <a:endParaRPr lang="en-US" sz="9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900" b="1" dirty="0">
                          <a:cs typeface="B Mitra" pitchFamily="2" charset="-78"/>
                        </a:rPr>
                        <a:t>عدم وجود نشانه های متناسب با هویت فرحزاد حس تعلق را کاهش می دهد.</a:t>
                      </a:r>
                    </a:p>
                    <a:p>
                      <a:pPr algn="just" rtl="1">
                        <a:lnSpc>
                          <a:spcPct val="100000"/>
                        </a:lnSpc>
                      </a:pPr>
                      <a:endParaRPr lang="en-US" sz="9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900" b="1" dirty="0">
                          <a:cs typeface="B Mitra" pitchFamily="2" charset="-78"/>
                        </a:rPr>
                        <a:t>وجود فعالیت هایی از قبیل کوه نوردی</a:t>
                      </a:r>
                      <a:r>
                        <a:rPr lang="fa-IR" sz="900" b="1" baseline="0" dirty="0">
                          <a:cs typeface="B Mitra" pitchFamily="2" charset="-78"/>
                        </a:rPr>
                        <a:t> </a:t>
                      </a:r>
                      <a:r>
                        <a:rPr lang="fa-IR" sz="900" b="1" dirty="0">
                          <a:cs typeface="B Mitra" pitchFamily="2" charset="-78"/>
                        </a:rPr>
                        <a:t>به عنوان فعالیت های هویت بخش محله نقش مهمی در ادارک بیرون محله ای ایفا می کنند.</a:t>
                      </a:r>
                    </a:p>
                    <a:p>
                      <a:pPr algn="just" rtl="1"/>
                      <a:endParaRPr lang="en-US" sz="9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r>
              <a:tr h="773940">
                <a:tc>
                  <a:txBody>
                    <a:bodyPr/>
                    <a:lstStyle/>
                    <a:p>
                      <a:pPr algn="ctr"/>
                      <a:endParaRPr lang="en-US" sz="900" b="1" dirty="0">
                        <a:cs typeface="B Mitra" pitchFamily="2" charset="-78"/>
                      </a:endParaRPr>
                    </a:p>
                  </a:txBody>
                  <a:tcPr marL="99060" marR="99060" marT="28575" marB="28575">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900" b="1" baseline="0" dirty="0">
                          <a:cs typeface="B Mitra" pitchFamily="2" charset="-78"/>
                        </a:rPr>
                        <a:t>تقویت عناصر هویتی مانند درختان توت و چشمه ها که در حال حاضر جایگاه پیشین خود را از دست داده اند، در بازیابی هویتی محله نقش مهمی دارد.</a:t>
                      </a:r>
                      <a:endParaRPr lang="fa-IR" sz="900" b="1" dirty="0">
                        <a:cs typeface="B Mitra" pitchFamily="2" charset="-78"/>
                      </a:endParaRPr>
                    </a:p>
                    <a:p>
                      <a:pPr algn="just" rtl="1"/>
                      <a:endParaRPr lang="en-US" sz="9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900" b="1" dirty="0">
                          <a:cs typeface="B Mitra" pitchFamily="2" charset="-78"/>
                        </a:rPr>
                        <a:t>کالبد نامشخص و عدم وجود الگوی مناسب معماری ادراک نامنسجمی را در پی دارد.</a:t>
                      </a:r>
                    </a:p>
                    <a:p>
                      <a:pPr algn="just" rtl="1">
                        <a:lnSpc>
                          <a:spcPct val="100000"/>
                        </a:lnSpc>
                      </a:pPr>
                      <a:endParaRPr lang="en-US" sz="9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900" b="1" dirty="0">
                          <a:cs typeface="B Mitra" pitchFamily="2" charset="-78"/>
                        </a:rPr>
                        <a:t>وجود گره هایی مانند میدان فرحزاد، پل ذوالفقار و تقاطع یادگار امام  خوانایی محله را افزایش می دهند.</a:t>
                      </a:r>
                    </a:p>
                    <a:p>
                      <a:pPr algn="just" rtl="1"/>
                      <a:endParaRPr lang="en-US" sz="9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r>
              <a:tr h="886531">
                <a:tc>
                  <a:txBody>
                    <a:bodyPr/>
                    <a:lstStyle/>
                    <a:p>
                      <a:pPr algn="ctr"/>
                      <a:endParaRPr lang="en-US" sz="900" b="1" dirty="0">
                        <a:cs typeface="B Mitra" pitchFamily="2" charset="-78"/>
                      </a:endParaRPr>
                    </a:p>
                  </a:txBody>
                  <a:tcPr marL="99060" marR="99060" marT="28575" marB="28575">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4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900" b="1" dirty="0">
                          <a:cs typeface="B Mitra" pitchFamily="2" charset="-78"/>
                        </a:rPr>
                        <a:t>از بین رفتن</a:t>
                      </a:r>
                      <a:r>
                        <a:rPr lang="fa-IR" sz="900" b="1" baseline="0" dirty="0">
                          <a:cs typeface="B Mitra" pitchFamily="2" charset="-78"/>
                        </a:rPr>
                        <a:t> برخی عناصر هویتی محله مانند چشمه ها بر اثر ساخت و سازها در حقیقت  بخشی از فرحزاد را از بین می برد.</a:t>
                      </a:r>
                    </a:p>
                    <a:p>
                      <a:pPr algn="just" rtl="1">
                        <a:lnSpc>
                          <a:spcPct val="100000"/>
                        </a:lnSpc>
                      </a:pPr>
                      <a:endParaRPr lang="en-US" sz="9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900" b="1" dirty="0">
                          <a:cs typeface="B Mitra" pitchFamily="2" charset="-78"/>
                        </a:rPr>
                        <a:t>خیابان تبرک به عنوان مسیر سواره رو و خیابان های فرحزادی و امامزاده داوود به دلیل رفت و آمد های روزانه در خوانایی محله نقش مهمی را ایفا می کنند.</a:t>
                      </a:r>
                    </a:p>
                    <a:p>
                      <a:pPr algn="just" rtl="1"/>
                      <a:endParaRPr lang="en-US" sz="9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r>
              <a:tr h="656497">
                <a:tc>
                  <a:txBody>
                    <a:bodyPr/>
                    <a:lstStyle/>
                    <a:p>
                      <a:pPr algn="ctr"/>
                      <a:endParaRPr lang="en-US" sz="900" b="1" dirty="0">
                        <a:cs typeface="B Mitra" pitchFamily="2" charset="-78"/>
                      </a:endParaRPr>
                    </a:p>
                  </a:txBody>
                  <a:tcPr marL="99060" marR="99060" marT="28575" marB="28575">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4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900" b="1" baseline="0" dirty="0">
                          <a:cs typeface="B Mitra" pitchFamily="2" charset="-78"/>
                        </a:rPr>
                        <a:t>عدم درک رودخانه به عنوان لبه ی قوی و مهم غربی محله  بوسیله ساخت و ساز های غربی فرحزاد باعث کاهش خوانایی شده است. </a:t>
                      </a:r>
                      <a:endParaRPr lang="en-US" sz="900" b="1" dirty="0">
                        <a:cs typeface="B Mitra" pitchFamily="2" charset="-78"/>
                      </a:endParaRPr>
                    </a:p>
                    <a:p>
                      <a:pPr algn="just" rtl="1">
                        <a:lnSpc>
                          <a:spcPct val="100000"/>
                        </a:lnSpc>
                      </a:pPr>
                      <a:endParaRPr lang="en-US" sz="9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900" b="1" dirty="0">
                          <a:cs typeface="B Mitra" pitchFamily="2" charset="-78"/>
                        </a:rPr>
                        <a:t>بزرگراه یادگار امام به عنوان یک لبه مهم و قوی فرحزاد باعث افزایش خونایی محله می شود.</a:t>
                      </a:r>
                    </a:p>
                    <a:p>
                      <a:pPr algn="just" rtl="1"/>
                      <a:endParaRPr lang="en-US" sz="9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r>
              <a:tr h="593220">
                <a:tc>
                  <a:txBody>
                    <a:bodyPr/>
                    <a:lstStyle/>
                    <a:p>
                      <a:pPr algn="ctr"/>
                      <a:endParaRPr lang="en-US" sz="900" b="1" dirty="0">
                        <a:cs typeface="B Mitra" pitchFamily="2" charset="-78"/>
                      </a:endParaRPr>
                    </a:p>
                  </a:txBody>
                  <a:tcPr marL="99060" marR="99060" marT="28575" marB="28575">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4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200000"/>
                        </a:lnSpc>
                      </a:pPr>
                      <a:endParaRPr lang="en-US" sz="9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900" b="1" dirty="0">
                          <a:cs typeface="B Mitra" pitchFamily="2" charset="-78"/>
                        </a:rPr>
                        <a:t>بناهای مذهبی مانند حسینیه، امامزاده ها و مساجد در فرحزاد به عنوان نشانه عمل کرده و خوانایی را افزایش می دهند.</a:t>
                      </a: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r>
            </a:tbl>
          </a:graphicData>
        </a:graphic>
      </p:graphicFrame>
      <p:sp>
        <p:nvSpPr>
          <p:cNvPr id="3" name="Rectangle 2"/>
          <p:cNvSpPr/>
          <p:nvPr/>
        </p:nvSpPr>
        <p:spPr>
          <a:xfrm rot="16200000">
            <a:off x="2005941" y="4306396"/>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 name="TextBox 3"/>
          <p:cNvSpPr txBox="1"/>
          <p:nvPr/>
        </p:nvSpPr>
        <p:spPr>
          <a:xfrm>
            <a:off x="114300" y="6296025"/>
            <a:ext cx="44196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تحلیل و ارزیابی اطلاعات به روش</a:t>
            </a:r>
            <a:r>
              <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SWOT </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aphicFrame>
        <p:nvGraphicFramePr>
          <p:cNvPr id="2" name="Table 1"/>
          <p:cNvGraphicFramePr>
            <a:graphicFrameLocks noGrp="1"/>
          </p:cNvGraphicFramePr>
          <p:nvPr/>
        </p:nvGraphicFramePr>
        <p:xfrm>
          <a:off x="217684" y="358599"/>
          <a:ext cx="8708633" cy="6024514"/>
        </p:xfrm>
        <a:graphic>
          <a:graphicData uri="http://schemas.openxmlformats.org/drawingml/2006/table">
            <a:tbl>
              <a:tblPr firstRow="1" bandRow="1">
                <a:tableStyleId>{5940675A-B579-460E-94D1-54222C63F5DA}</a:tableStyleId>
              </a:tblPr>
              <a:tblGrid>
                <a:gridCol w="1587511"/>
                <a:gridCol w="1768941"/>
                <a:gridCol w="1859656"/>
                <a:gridCol w="1814298"/>
                <a:gridCol w="1171375"/>
                <a:gridCol w="506852"/>
              </a:tblGrid>
              <a:tr h="29663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200" b="0" dirty="0">
                          <a:cs typeface="B Homa" pitchFamily="2" charset="-78"/>
                        </a:rPr>
                        <a:t>تهدیدها</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algn="ctr"/>
                      <a:r>
                        <a:rPr lang="fa-IR" sz="1200" b="0" dirty="0">
                          <a:cs typeface="B Homa" pitchFamily="2" charset="-78"/>
                        </a:rPr>
                        <a:t>فرصت ها</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algn="ctr"/>
                      <a:r>
                        <a:rPr lang="fa-IR" sz="1200" b="0" dirty="0">
                          <a:cs typeface="B Homa" pitchFamily="2" charset="-78"/>
                        </a:rPr>
                        <a:t>نقاط</a:t>
                      </a:r>
                      <a:r>
                        <a:rPr lang="fa-IR" sz="1200" b="0" baseline="0" dirty="0">
                          <a:cs typeface="B Homa" pitchFamily="2" charset="-78"/>
                        </a:rPr>
                        <a:t> ضعف</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algn="ctr"/>
                      <a:r>
                        <a:rPr lang="fa-IR" sz="1200" b="0" dirty="0">
                          <a:cs typeface="B Homa" pitchFamily="2" charset="-78"/>
                        </a:rPr>
                        <a:t>نقاط</a:t>
                      </a:r>
                      <a:r>
                        <a:rPr lang="fa-IR" sz="1200" b="0" baseline="0" dirty="0">
                          <a:cs typeface="B Homa" pitchFamily="2" charset="-78"/>
                        </a:rPr>
                        <a:t> قوت</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235" rtl="0" eaLnBrk="1" fontAlgn="auto" latinLnBrk="0" hangingPunct="1">
                        <a:lnSpc>
                          <a:spcPct val="100000"/>
                        </a:lnSpc>
                        <a:spcBef>
                          <a:spcPts val="0"/>
                        </a:spcBef>
                        <a:spcAft>
                          <a:spcPts val="0"/>
                        </a:spcAft>
                        <a:buClrTx/>
                        <a:buSzTx/>
                        <a:buFontTx/>
                        <a:buNone/>
                        <a:tabLst/>
                        <a:defRPr/>
                      </a:pPr>
                      <a:r>
                        <a:rPr lang="fa-IR" sz="1200" b="0" dirty="0">
                          <a:cs typeface="B Homa" pitchFamily="2" charset="-78"/>
                        </a:rPr>
                        <a:t>اهداف</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600" b="1" dirty="0">
                        <a:cs typeface="B Homa" pitchFamily="2" charset="-78"/>
                      </a:endParaRPr>
                    </a:p>
                  </a:txBody>
                  <a:tcPr marL="99060" marR="99060" marT="28575" marB="28575">
                    <a:solidFill>
                      <a:schemeClr val="accent6">
                        <a:lumMod val="60000"/>
                        <a:lumOff val="40000"/>
                      </a:schemeClr>
                    </a:solidFill>
                  </a:tcPr>
                </a:tc>
              </a:tr>
              <a:tr h="573769">
                <a:tc>
                  <a:txBody>
                    <a:bodyPr/>
                    <a:lstStyle/>
                    <a:p>
                      <a:endParaRPr lang="en-US" sz="900" dirty="0">
                        <a:cs typeface="B Homa" pitchFamily="2" charset="-78"/>
                      </a:endParaRPr>
                    </a:p>
                  </a:txBody>
                  <a:tcPr marL="99060" marR="99060" marT="28575" marB="28575"/>
                </a:tc>
                <a:tc>
                  <a:txBody>
                    <a:bodyPr/>
                    <a:lstStyle/>
                    <a:p>
                      <a:endParaRPr lang="en-US" sz="900">
                        <a:cs typeface="B Homa" pitchFamily="2" charset="-78"/>
                      </a:endParaRPr>
                    </a:p>
                  </a:txBody>
                  <a:tcPr marL="99060" marR="99060" marT="28575" marB="28575"/>
                </a:tc>
                <a:tc>
                  <a:txBody>
                    <a:bodyPr/>
                    <a:lstStyle/>
                    <a:p>
                      <a:endParaRPr lang="en-US" sz="1200" b="1" dirty="0">
                        <a:cs typeface="B Mitra" pitchFamily="2" charset="-78"/>
                      </a:endParaRP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100" b="1" dirty="0">
                          <a:cs typeface="B Mitra" pitchFamily="2" charset="-78"/>
                        </a:rPr>
                        <a:t>تنوع اجتماعی و همبستگی اجتماعی به عنوان یکی از عناصر هویتی محله، حس تعلق به محله را افزایش می دهد.</a:t>
                      </a:r>
                    </a:p>
                  </a:txBody>
                  <a:tcPr marL="99060" marR="99060" marT="28575" marB="28575"/>
                </a:tc>
                <a:tc rowSpan="6">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1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1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1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1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1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1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1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1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1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1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1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1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1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1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r>
                        <a:rPr lang="fa-IR" sz="1100" b="1" dirty="0">
                          <a:cs typeface="B Homa" pitchFamily="2" charset="-78"/>
                        </a:rPr>
                        <a:t>بازیابی هویتی</a:t>
                      </a:r>
                    </a:p>
                    <a:p>
                      <a:pPr marL="0" marR="0" indent="0" algn="ctr" defTabSz="914400" rtl="0" eaLnBrk="1" fontAlgn="auto" latinLnBrk="0" hangingPunct="1">
                        <a:lnSpc>
                          <a:spcPct val="100000"/>
                        </a:lnSpc>
                        <a:spcBef>
                          <a:spcPts val="0"/>
                        </a:spcBef>
                        <a:spcAft>
                          <a:spcPts val="0"/>
                        </a:spcAft>
                        <a:buClrTx/>
                        <a:buSzTx/>
                        <a:buFontTx/>
                        <a:buNone/>
                        <a:tabLst/>
                        <a:defRPr/>
                      </a:pPr>
                      <a:endParaRPr lang="fa-IR" sz="11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1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100" b="1" dirty="0">
                        <a:cs typeface="B Homa" pitchFamily="2" charset="-78"/>
                      </a:endParaRPr>
                    </a:p>
                  </a:txBody>
                  <a:tcPr marL="99060" marR="99060" marT="28575" marB="28575">
                    <a:lnB w="12700" cap="flat" cmpd="sng" algn="ctr">
                      <a:solidFill>
                        <a:schemeClr val="tx1"/>
                      </a:solidFill>
                      <a:prstDash val="solid"/>
                      <a:round/>
                      <a:headEnd type="none" w="med" len="med"/>
                      <a:tailEnd type="none" w="med" len="med"/>
                    </a:lnB>
                  </a:tcPr>
                </a:tc>
                <a:tc rowSpan="7">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600" b="1" dirty="0">
                          <a:cs typeface="B Homa" pitchFamily="2" charset="-78"/>
                        </a:rPr>
                        <a:t>ادراکی</a:t>
                      </a:r>
                    </a:p>
                  </a:txBody>
                  <a:tcPr marL="99060" marR="99060" marT="28575" marB="28575" vert="vert270"/>
                </a:tc>
              </a:tr>
              <a:tr h="715531">
                <a:tc>
                  <a:txBody>
                    <a:bodyPr/>
                    <a:lstStyle/>
                    <a:p>
                      <a:pPr algn="ctr"/>
                      <a:endParaRPr lang="en-US" sz="800" b="0" dirty="0">
                        <a:cs typeface="B Homa" pitchFamily="2" charset="-78"/>
                      </a:endParaRPr>
                    </a:p>
                  </a:txBody>
                  <a:tcPr marL="99060" marR="99060" marT="28575" marB="28575">
                    <a:lnB w="12700" cap="flat" cmpd="sng" algn="ctr">
                      <a:solidFill>
                        <a:schemeClr val="tx1"/>
                      </a:solidFill>
                      <a:prstDash val="solid"/>
                      <a:round/>
                      <a:headEnd type="none" w="med" len="med"/>
                      <a:tailEnd type="none" w="med" len="med"/>
                    </a:lnB>
                  </a:tcPr>
                </a:tc>
                <a:tc>
                  <a:txBody>
                    <a:bodyPr/>
                    <a:lstStyle/>
                    <a:p>
                      <a:endParaRPr lang="en-US" sz="900" dirty="0">
                        <a:cs typeface="B Homa" pitchFamily="2" charset="-78"/>
                      </a:endParaRPr>
                    </a:p>
                  </a:txBody>
                  <a:tcPr marL="99060" marR="99060" marT="28575" marB="28575">
                    <a:lnB w="12700" cap="flat" cmpd="sng" algn="ctr">
                      <a:solidFill>
                        <a:schemeClr val="tx1"/>
                      </a:solidFill>
                      <a:prstDash val="solid"/>
                      <a:round/>
                      <a:headEnd type="none" w="med" len="med"/>
                      <a:tailEnd type="none" w="med" len="med"/>
                    </a:lnB>
                  </a:tcPr>
                </a:tc>
                <a:tc>
                  <a:txBody>
                    <a:bodyPr/>
                    <a:lstStyle/>
                    <a:p>
                      <a:endParaRPr lang="en-US" sz="1200" b="1">
                        <a:cs typeface="B Mitra" pitchFamily="2" charset="-78"/>
                      </a:endParaRPr>
                    </a:p>
                  </a:txBody>
                  <a:tcPr marL="99060" marR="99060" marT="28575" marB="28575">
                    <a:lnB w="12700" cap="flat" cmpd="sng" algn="ctr">
                      <a:solidFill>
                        <a:schemeClr val="tx1"/>
                      </a:solidFill>
                      <a:prstDash val="solid"/>
                      <a:round/>
                      <a:headEnd type="none" w="med" len="med"/>
                      <a:tailEnd type="none" w="med" len="med"/>
                    </a:lnB>
                  </a:tcPr>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100" b="1" dirty="0">
                          <a:cs typeface="B Mitra" pitchFamily="2" charset="-78"/>
                        </a:rPr>
                        <a:t>خیابان امامزاده داوود و میدان فرحزاد در نقشه های ذهنی مردم جایگاه ویژه ای دارند.</a:t>
                      </a:r>
                    </a:p>
                    <a:p>
                      <a:pPr algn="just" rtl="1"/>
                      <a:endParaRPr lang="en-US" sz="1100" b="1" dirty="0">
                        <a:cs typeface="B Mitra" pitchFamily="2" charset="-78"/>
                      </a:endParaRPr>
                    </a:p>
                  </a:txBody>
                  <a:tcPr marL="99060" marR="99060" marT="28575" marB="28575">
                    <a:lnB w="12700" cap="flat" cmpd="sng" algn="ctr">
                      <a:solidFill>
                        <a:schemeClr val="tx1"/>
                      </a:solidFill>
                      <a:prstDash val="solid"/>
                      <a:round/>
                      <a:headEnd type="none" w="med" len="med"/>
                      <a:tailEnd type="none" w="med" len="med"/>
                    </a:lnB>
                  </a:tcPr>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r>
              <a:tr h="645192">
                <a:tc>
                  <a:txBody>
                    <a:bodyPr/>
                    <a:lstStyle/>
                    <a:p>
                      <a:pPr algn="ctr"/>
                      <a:endParaRPr lang="en-US" sz="800" b="0" dirty="0">
                        <a:cs typeface="B Homa" pitchFamily="2" charset="-78"/>
                      </a:endParaRPr>
                    </a:p>
                  </a:txBody>
                  <a:tcPr marL="99060" marR="99060" marT="28575" marB="28575">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200" b="0" dirty="0">
                        <a:cs typeface="B Hom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200000"/>
                        </a:lnSpc>
                      </a:pPr>
                      <a:endParaRPr lang="en-US" sz="11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100" b="1" dirty="0">
                          <a:cs typeface="B Mitra" pitchFamily="2" charset="-78"/>
                        </a:rPr>
                        <a:t>صدای آب جاری در بافت</a:t>
                      </a:r>
                      <a:r>
                        <a:rPr lang="fa-IR" sz="1100" b="1" baseline="0" dirty="0">
                          <a:cs typeface="B Mitra" pitchFamily="2" charset="-78"/>
                        </a:rPr>
                        <a:t> فرحزاد، عنصر هویتی مهمی است که موجب غنای حسی می شود.</a:t>
                      </a: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r>
              <a:tr h="773940">
                <a:tc>
                  <a:txBody>
                    <a:bodyPr/>
                    <a:lstStyle/>
                    <a:p>
                      <a:pPr algn="ctr"/>
                      <a:endParaRPr lang="en-US" sz="800" b="0" dirty="0">
                        <a:cs typeface="B Homa" pitchFamily="2" charset="-78"/>
                      </a:endParaRPr>
                    </a:p>
                  </a:txBody>
                  <a:tcPr marL="99060" marR="99060" marT="28575" marB="28575">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200" b="0" dirty="0">
                        <a:cs typeface="B Hom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200000"/>
                        </a:lnSpc>
                      </a:pPr>
                      <a:endParaRPr lang="en-US" sz="11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100" b="1" baseline="0" dirty="0">
                          <a:cs typeface="B Mitra" pitchFamily="2" charset="-78"/>
                        </a:rPr>
                        <a:t>بستر طبیعی فرحزاد و شکل گیری بافت مصنوع محله بر اساس آن هویت اصلی فرحزاد را تشکیل می دهد.</a:t>
                      </a:r>
                    </a:p>
                    <a:p>
                      <a:pPr algn="just" rtl="1"/>
                      <a:endParaRPr lang="en-US" sz="11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r>
              <a:tr h="886531">
                <a:tc>
                  <a:txBody>
                    <a:bodyPr/>
                    <a:lstStyle/>
                    <a:p>
                      <a:pPr algn="ctr"/>
                      <a:endParaRPr lang="en-US" sz="800" b="0" dirty="0">
                        <a:cs typeface="B Homa" pitchFamily="2" charset="-78"/>
                      </a:endParaRPr>
                    </a:p>
                  </a:txBody>
                  <a:tcPr marL="99060" marR="99060" marT="28575" marB="28575">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200" b="0" dirty="0">
                        <a:cs typeface="B Hom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200000"/>
                        </a:lnSpc>
                      </a:pPr>
                      <a:endParaRPr lang="en-US" sz="11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100" b="1" baseline="0" dirty="0">
                          <a:cs typeface="B Mitra" pitchFamily="2" charset="-78"/>
                        </a:rPr>
                        <a:t> با توجه به پاسخ های داده شده به پرسش نامه ها تمایل مردم به سکونت در فرحزاد نشاندهنده حس تعلق آنها به محله است.</a:t>
                      </a:r>
                    </a:p>
                    <a:p>
                      <a:pPr algn="just" rtl="1"/>
                      <a:endParaRPr lang="en-US" sz="11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r>
              <a:tr h="759062">
                <a:tc>
                  <a:txBody>
                    <a:bodyPr/>
                    <a:lstStyle/>
                    <a:p>
                      <a:pPr algn="ctr"/>
                      <a:endParaRPr lang="en-US" sz="800" b="0" dirty="0">
                        <a:cs typeface="B Homa" pitchFamily="2" charset="-78"/>
                      </a:endParaRPr>
                    </a:p>
                  </a:txBody>
                  <a:tcPr marL="99060" marR="99060" marT="28575" marB="28575">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200" b="0" dirty="0">
                        <a:cs typeface="B Hom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200000"/>
                        </a:lnSpc>
                      </a:pPr>
                      <a:endParaRPr lang="en-US" sz="11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100" b="1" baseline="0" dirty="0">
                          <a:cs typeface="B Mitra" pitchFamily="2" charset="-78"/>
                        </a:rPr>
                        <a:t>مشارکت مردم در امور محله به خصوص امور مذهبی نشاندهنده حس تعلق آنها به محله است.</a:t>
                      </a:r>
                      <a:endParaRPr lang="fa-IR" sz="1100" b="1" dirty="0">
                        <a:cs typeface="B Mitra" pitchFamily="2" charset="-78"/>
                      </a:endParaRPr>
                    </a:p>
                    <a:p>
                      <a:pPr algn="just" rtl="1"/>
                      <a:endParaRPr lang="en-US" sz="11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r>
              <a:tr h="1073150">
                <a:tc>
                  <a:txBody>
                    <a:bodyPr/>
                    <a:lstStyle/>
                    <a:p>
                      <a:pPr algn="ctr"/>
                      <a:endParaRPr lang="en-US" sz="800" b="0" dirty="0">
                        <a:cs typeface="B Homa" pitchFamily="2" charset="-78"/>
                      </a:endParaRPr>
                    </a:p>
                  </a:txBody>
                  <a:tcPr marL="99060" marR="99060" marT="28575" marB="28575">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200" b="0" dirty="0">
                        <a:cs typeface="B Hom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100" b="1" dirty="0">
                          <a:cs typeface="B Mitra" pitchFamily="2" charset="-78"/>
                        </a:rPr>
                        <a:t>عدم نفوذ پذیری بصری به عناصر طبیعی به خصوص در مرکز</a:t>
                      </a:r>
                      <a:r>
                        <a:rPr lang="fa-IR" sz="1100" b="1" baseline="0" dirty="0">
                          <a:cs typeface="B Mitra" pitchFamily="2" charset="-78"/>
                        </a:rPr>
                        <a:t> فرحزاد باعث کاهش ادراک بصری شده است.</a:t>
                      </a:r>
                    </a:p>
                    <a:p>
                      <a:pPr algn="just" rtl="1">
                        <a:lnSpc>
                          <a:spcPct val="100000"/>
                        </a:lnSpc>
                      </a:pPr>
                      <a:endParaRPr lang="en-US" sz="11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28600" marR="0" indent="-228600" algn="just" defTabSz="914400" rtl="1" eaLnBrk="1" fontAlgn="auto" latinLnBrk="0" hangingPunct="1">
                        <a:lnSpc>
                          <a:spcPct val="100000"/>
                        </a:lnSpc>
                        <a:spcBef>
                          <a:spcPts val="0"/>
                        </a:spcBef>
                        <a:spcAft>
                          <a:spcPts val="0"/>
                        </a:spcAft>
                        <a:buClrTx/>
                        <a:buSzTx/>
                        <a:buFont typeface="+mj-lt"/>
                        <a:buAutoNum type="arabicPeriod"/>
                        <a:tabLst/>
                        <a:defRPr/>
                      </a:pPr>
                      <a:r>
                        <a:rPr lang="fa-IR" sz="1100" b="1" baseline="0" dirty="0">
                          <a:cs typeface="B Mitra" pitchFamily="2" charset="-78"/>
                        </a:rPr>
                        <a:t>توجه به مقیاس انسانی در کاربری ها، عرض خیابان ها و ... ادراک یکپارچه و منسجم از محله را امکان پذیر می کند.</a:t>
                      </a:r>
                    </a:p>
                    <a:p>
                      <a:pPr marL="228600" marR="0" indent="-228600" algn="just" defTabSz="914400" rtl="1" eaLnBrk="1" fontAlgn="auto" latinLnBrk="0" hangingPunct="1">
                        <a:lnSpc>
                          <a:spcPct val="100000"/>
                        </a:lnSpc>
                        <a:spcBef>
                          <a:spcPts val="0"/>
                        </a:spcBef>
                        <a:spcAft>
                          <a:spcPts val="0"/>
                        </a:spcAft>
                        <a:buClrTx/>
                        <a:buSzTx/>
                        <a:buFont typeface="+mj-lt"/>
                        <a:buAutoNum type="arabicPeriod"/>
                        <a:tabLst/>
                        <a:defRPr/>
                      </a:pPr>
                      <a:endParaRPr lang="fa-IR" sz="1100" b="1" baseline="0"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r>
                        <a:rPr lang="fa-IR" sz="1000" b="1" dirty="0">
                          <a:cs typeface="B Homa" pitchFamily="2" charset="-78"/>
                        </a:rPr>
                        <a:t>کیفیت محیط کالبدی</a:t>
                      </a: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tr>
            </a:tbl>
          </a:graphicData>
        </a:graphic>
      </p:graphicFrame>
      <p:sp>
        <p:nvSpPr>
          <p:cNvPr id="3" name="Rectangle 2"/>
          <p:cNvSpPr/>
          <p:nvPr/>
        </p:nvSpPr>
        <p:spPr>
          <a:xfrm rot="16200000">
            <a:off x="2005941" y="4306396"/>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 name="TextBox 3"/>
          <p:cNvSpPr txBox="1"/>
          <p:nvPr/>
        </p:nvSpPr>
        <p:spPr>
          <a:xfrm>
            <a:off x="114300" y="6296025"/>
            <a:ext cx="44196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تحلیل و ارزیابی اطلاعات به روش</a:t>
            </a:r>
            <a:r>
              <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SWOT </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aphicFrame>
        <p:nvGraphicFramePr>
          <p:cNvPr id="2" name="Table 1"/>
          <p:cNvGraphicFramePr>
            <a:graphicFrameLocks noGrp="1"/>
          </p:cNvGraphicFramePr>
          <p:nvPr/>
        </p:nvGraphicFramePr>
        <p:xfrm>
          <a:off x="217684" y="231299"/>
          <a:ext cx="8708633" cy="6558329"/>
        </p:xfrm>
        <a:graphic>
          <a:graphicData uri="http://schemas.openxmlformats.org/drawingml/2006/table">
            <a:tbl>
              <a:tblPr firstRow="1" bandRow="1">
                <a:tableStyleId>{5940675A-B579-460E-94D1-54222C63F5DA}</a:tableStyleId>
              </a:tblPr>
              <a:tblGrid>
                <a:gridCol w="1587511"/>
                <a:gridCol w="1768941"/>
                <a:gridCol w="1859656"/>
                <a:gridCol w="1835651"/>
                <a:gridCol w="1150022"/>
                <a:gridCol w="506852"/>
              </a:tblGrid>
              <a:tr h="31840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300" b="0" dirty="0">
                          <a:cs typeface="B Homa" pitchFamily="2" charset="-78"/>
                        </a:rPr>
                        <a:t>تهدیدها</a:t>
                      </a:r>
                      <a:endParaRPr lang="en-US" sz="1300" b="0" dirty="0">
                        <a:cs typeface="B Homa" pitchFamily="2" charset="-78"/>
                      </a:endParaRPr>
                    </a:p>
                  </a:txBody>
                  <a:tcPr marL="99060" marR="99060" marT="28575" marB="28575">
                    <a:solidFill>
                      <a:schemeClr val="accent6">
                        <a:lumMod val="60000"/>
                        <a:lumOff val="40000"/>
                      </a:schemeClr>
                    </a:solidFill>
                  </a:tcPr>
                </a:tc>
                <a:tc>
                  <a:txBody>
                    <a:bodyPr/>
                    <a:lstStyle/>
                    <a:p>
                      <a:pPr algn="ctr"/>
                      <a:r>
                        <a:rPr lang="fa-IR" sz="1300" b="0" dirty="0">
                          <a:cs typeface="B Homa" pitchFamily="2" charset="-78"/>
                        </a:rPr>
                        <a:t>فرصت ها</a:t>
                      </a:r>
                      <a:endParaRPr lang="en-US" sz="1300" b="0" dirty="0">
                        <a:cs typeface="B Homa" pitchFamily="2" charset="-78"/>
                      </a:endParaRPr>
                    </a:p>
                  </a:txBody>
                  <a:tcPr marL="99060" marR="99060" marT="28575" marB="28575">
                    <a:solidFill>
                      <a:schemeClr val="accent6">
                        <a:lumMod val="60000"/>
                        <a:lumOff val="40000"/>
                      </a:schemeClr>
                    </a:solidFill>
                  </a:tcPr>
                </a:tc>
                <a:tc>
                  <a:txBody>
                    <a:bodyPr/>
                    <a:lstStyle/>
                    <a:p>
                      <a:pPr algn="ctr"/>
                      <a:r>
                        <a:rPr lang="fa-IR" sz="1300" b="0" dirty="0">
                          <a:cs typeface="B Homa" pitchFamily="2" charset="-78"/>
                        </a:rPr>
                        <a:t>نقاط</a:t>
                      </a:r>
                      <a:r>
                        <a:rPr lang="fa-IR" sz="1300" b="0" baseline="0" dirty="0">
                          <a:cs typeface="B Homa" pitchFamily="2" charset="-78"/>
                        </a:rPr>
                        <a:t> ضعف</a:t>
                      </a:r>
                      <a:endParaRPr lang="en-US" sz="1300" b="0" dirty="0">
                        <a:cs typeface="B Homa" pitchFamily="2" charset="-78"/>
                      </a:endParaRPr>
                    </a:p>
                  </a:txBody>
                  <a:tcPr marL="99060" marR="99060" marT="28575" marB="28575">
                    <a:solidFill>
                      <a:schemeClr val="accent6">
                        <a:lumMod val="60000"/>
                        <a:lumOff val="40000"/>
                      </a:schemeClr>
                    </a:solidFill>
                  </a:tcPr>
                </a:tc>
                <a:tc>
                  <a:txBody>
                    <a:bodyPr/>
                    <a:lstStyle/>
                    <a:p>
                      <a:pPr algn="ctr"/>
                      <a:r>
                        <a:rPr lang="fa-IR" sz="1300" b="0" dirty="0">
                          <a:cs typeface="B Homa" pitchFamily="2" charset="-78"/>
                        </a:rPr>
                        <a:t>نقاط</a:t>
                      </a:r>
                      <a:r>
                        <a:rPr lang="fa-IR" sz="1300" b="0" baseline="0" dirty="0">
                          <a:cs typeface="B Homa" pitchFamily="2" charset="-78"/>
                        </a:rPr>
                        <a:t> قوت</a:t>
                      </a:r>
                      <a:endParaRPr lang="en-US" sz="1300" b="0" dirty="0">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235" rtl="0" eaLnBrk="1" fontAlgn="auto" latinLnBrk="0" hangingPunct="1">
                        <a:lnSpc>
                          <a:spcPct val="100000"/>
                        </a:lnSpc>
                        <a:spcBef>
                          <a:spcPts val="0"/>
                        </a:spcBef>
                        <a:spcAft>
                          <a:spcPts val="0"/>
                        </a:spcAft>
                        <a:buClrTx/>
                        <a:buSzTx/>
                        <a:buFontTx/>
                        <a:buNone/>
                        <a:tabLst/>
                        <a:defRPr/>
                      </a:pPr>
                      <a:r>
                        <a:rPr lang="fa-IR" sz="1300" b="0" dirty="0">
                          <a:cs typeface="B Homa" pitchFamily="2" charset="-78"/>
                        </a:rPr>
                        <a:t>اهداف</a:t>
                      </a:r>
                      <a:endParaRPr lang="en-US" sz="1300" b="0" dirty="0">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700" b="0" dirty="0">
                        <a:cs typeface="B Homa" pitchFamily="2" charset="-78"/>
                      </a:endParaRPr>
                    </a:p>
                  </a:txBody>
                  <a:tcPr marL="99060" marR="99060" marT="28575" marB="28575">
                    <a:solidFill>
                      <a:schemeClr val="accent6">
                        <a:lumMod val="60000"/>
                        <a:lumOff val="40000"/>
                      </a:schemeClr>
                    </a:solidFill>
                  </a:tcPr>
                </a:tc>
              </a:tr>
              <a:tr h="986065">
                <a:tc>
                  <a:txBody>
                    <a:bodyPr/>
                    <a:lstStyle/>
                    <a:p>
                      <a:pPr algn="ctr"/>
                      <a:endParaRPr lang="en-US" sz="900" b="0" dirty="0">
                        <a:cs typeface="B Homa" pitchFamily="2" charset="-78"/>
                      </a:endParaRPr>
                    </a:p>
                  </a:txBody>
                  <a:tcPr marL="99060" marR="99060" marT="28575" marB="28575">
                    <a:lnB w="12700" cap="flat" cmpd="sng" algn="ctr">
                      <a:solidFill>
                        <a:schemeClr val="tx1"/>
                      </a:solidFill>
                      <a:prstDash val="solid"/>
                      <a:round/>
                      <a:headEnd type="none" w="med" len="med"/>
                      <a:tailEnd type="none" w="med" len="med"/>
                    </a:lnB>
                  </a:tcPr>
                </a:tc>
                <a:tc>
                  <a:txBody>
                    <a:bodyPr/>
                    <a:lstStyle/>
                    <a:p>
                      <a:endParaRPr lang="en-US" sz="1100" b="1" dirty="0">
                        <a:cs typeface="B Mitra" pitchFamily="2" charset="-78"/>
                      </a:endParaRPr>
                    </a:p>
                  </a:txBody>
                  <a:tcPr marL="99060" marR="99060" marT="28575" marB="28575">
                    <a:lnB w="12700" cap="flat" cmpd="sng" algn="ctr">
                      <a:solidFill>
                        <a:schemeClr val="tx1"/>
                      </a:solidFill>
                      <a:prstDash val="solid"/>
                      <a:round/>
                      <a:headEnd type="none" w="med" len="med"/>
                      <a:tailEnd type="none" w="med" len="med"/>
                    </a:lnB>
                  </a:tcPr>
                </a:tc>
                <a:tc>
                  <a:txBody>
                    <a:bodyPr/>
                    <a:lstStyle/>
                    <a:p>
                      <a:endParaRPr lang="en-US" sz="1100" b="1" dirty="0">
                        <a:cs typeface="B Mitra" pitchFamily="2" charset="-78"/>
                      </a:endParaRPr>
                    </a:p>
                  </a:txBody>
                  <a:tcPr marL="99060" marR="99060" marT="28575" marB="28575">
                    <a:lnB w="12700" cap="flat" cmpd="sng" algn="ctr">
                      <a:solidFill>
                        <a:schemeClr val="tx1"/>
                      </a:solidFill>
                      <a:prstDash val="solid"/>
                      <a:round/>
                      <a:headEnd type="none" w="med" len="med"/>
                      <a:tailEnd type="none" w="med" len="med"/>
                    </a:lnB>
                  </a:tcPr>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050" b="1" baseline="0" dirty="0">
                          <a:cs typeface="B Mitra" pitchFamily="2" charset="-78"/>
                        </a:rPr>
                        <a:t>نفوذپذیری بصری به عناصر طبیعی مانند کوه ها، موجب افزایش ادارک بصری از محله می شود.</a:t>
                      </a:r>
                    </a:p>
                  </a:txBody>
                  <a:tcPr marL="99060" marR="99060" marT="28575" marB="28575">
                    <a:lnB w="12700" cap="flat" cmpd="sng" algn="ctr">
                      <a:solidFill>
                        <a:schemeClr val="tx1"/>
                      </a:solidFill>
                      <a:prstDash val="solid"/>
                      <a:round/>
                      <a:headEnd type="none" w="med" len="med"/>
                      <a:tailEnd type="none" w="med" len="med"/>
                    </a:lnB>
                  </a:tcPr>
                </a:tc>
                <a:tc>
                  <a:txBody>
                    <a:bodyPr/>
                    <a:lstStyle/>
                    <a:p>
                      <a:pPr algn="ctr" rtl="1"/>
                      <a:endParaRPr lang="fa-IR" sz="1500" b="0" dirty="0">
                        <a:cs typeface="B Homa" pitchFamily="2" charset="-78"/>
                      </a:endParaRPr>
                    </a:p>
                    <a:p>
                      <a:pPr algn="ctr" rtl="1"/>
                      <a:r>
                        <a:rPr lang="fa-IR" sz="1500" b="0" dirty="0">
                          <a:cs typeface="B Homa" pitchFamily="2" charset="-78"/>
                        </a:rPr>
                        <a:t>کیفیت محیط کالبدی</a:t>
                      </a:r>
                      <a:endParaRPr lang="en-US" sz="1500" b="0" dirty="0">
                        <a:cs typeface="B Homa" pitchFamily="2" charset="-78"/>
                      </a:endParaRPr>
                    </a:p>
                  </a:txBody>
                  <a:tcPr marL="99060" marR="99060" marT="28575" marB="28575">
                    <a:lnB w="12700" cap="flat" cmpd="sng" algn="ctr">
                      <a:solidFill>
                        <a:schemeClr val="tx1"/>
                      </a:solidFill>
                      <a:prstDash val="solid"/>
                      <a:round/>
                      <a:headEnd type="none" w="med" len="med"/>
                      <a:tailEnd type="none" w="med" len="med"/>
                    </a:lnB>
                  </a:tcPr>
                </a:tc>
                <a:tc rowSpan="6">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700" b="0" dirty="0">
                          <a:cs typeface="B Homa" pitchFamily="2" charset="-78"/>
                        </a:rPr>
                        <a:t>ادراکی</a:t>
                      </a:r>
                    </a:p>
                  </a:txBody>
                  <a:tcPr marL="99060" marR="99060" marT="28575" marB="28575" vert="vert270"/>
                </a:tc>
              </a:tr>
              <a:tr h="840922">
                <a:tc>
                  <a:txBody>
                    <a:bodyPr/>
                    <a:lstStyle/>
                    <a:p>
                      <a:pPr algn="ctr"/>
                      <a:endParaRPr lang="en-US" sz="900" b="0" dirty="0">
                        <a:cs typeface="B Homa" pitchFamily="2" charset="-78"/>
                      </a:endParaRPr>
                    </a:p>
                  </a:txBody>
                  <a:tcPr marL="99060" marR="99060" marT="28575" marB="28575">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050" b="1" baseline="0" dirty="0">
                          <a:cs typeface="B Mitra" pitchFamily="2" charset="-78"/>
                        </a:rPr>
                        <a:t>استفاده از اراضی بایر برای ایجاد کاربری های مورد نیاز هم باعث ادراک منسجم شده و هم از آلودگی های زیست محیطی جلوگیری می کند.</a:t>
                      </a:r>
                    </a:p>
                    <a:p>
                      <a:pPr algn="just" rtl="1"/>
                      <a:endParaRPr lang="en-US" sz="105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050" b="1" dirty="0">
                          <a:cs typeface="B Mitra" pitchFamily="2" charset="-78"/>
                        </a:rPr>
                        <a:t>وجود دکل های فشار قوی در بلندی های فرحزاد تبدیل به نشانه شده است.</a:t>
                      </a:r>
                    </a:p>
                    <a:p>
                      <a:pPr algn="just" rtl="1">
                        <a:lnSpc>
                          <a:spcPct val="100000"/>
                        </a:lnSpc>
                      </a:pPr>
                      <a:endParaRPr lang="en-US" sz="105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050" b="1" dirty="0">
                          <a:cs typeface="B Mitra" pitchFamily="2" charset="-78"/>
                        </a:rPr>
                        <a:t>توجه و نگهداری از اماکن مذهبی و تاریخی محله</a:t>
                      </a:r>
                      <a:r>
                        <a:rPr lang="fa-IR" sz="1050" b="1" baseline="0" dirty="0">
                          <a:cs typeface="B Mitra" pitchFamily="2" charset="-78"/>
                        </a:rPr>
                        <a:t> </a:t>
                      </a:r>
                      <a:r>
                        <a:rPr lang="fa-IR" sz="1050" b="1" dirty="0">
                          <a:cs typeface="B Mitra" pitchFamily="2" charset="-78"/>
                        </a:rPr>
                        <a:t>به عنوان دارندگان</a:t>
                      </a:r>
                      <a:r>
                        <a:rPr lang="fa-IR" sz="1050" b="1" baseline="0" dirty="0">
                          <a:cs typeface="B Mitra" pitchFamily="2" charset="-78"/>
                        </a:rPr>
                        <a:t> هویت و فرهنگ فرحزاد، حس تعلق را افزایش می دهد.</a:t>
                      </a:r>
                      <a:endParaRPr lang="fa-IR" sz="1050" b="1" dirty="0">
                        <a:cs typeface="B Mitra" pitchFamily="2" charset="-78"/>
                      </a:endParaRPr>
                    </a:p>
                    <a:p>
                      <a:pPr algn="just" rtl="1"/>
                      <a:endParaRPr lang="en-US" sz="105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5">
                  <a:txBody>
                    <a:bodyPr/>
                    <a:lstStyle/>
                    <a:p>
                      <a:pPr algn="ctr"/>
                      <a:endParaRPr lang="fa-IR" sz="1500" b="0" dirty="0">
                        <a:cs typeface="B Homa" pitchFamily="2" charset="-78"/>
                      </a:endParaRPr>
                    </a:p>
                    <a:p>
                      <a:pPr algn="ctr"/>
                      <a:endParaRPr lang="fa-IR" sz="1500" b="0" dirty="0">
                        <a:cs typeface="B Homa" pitchFamily="2" charset="-78"/>
                      </a:endParaRPr>
                    </a:p>
                    <a:p>
                      <a:pPr algn="ctr"/>
                      <a:endParaRPr lang="fa-IR" sz="1500" b="0" dirty="0">
                        <a:cs typeface="B Homa" pitchFamily="2" charset="-78"/>
                      </a:endParaRPr>
                    </a:p>
                    <a:p>
                      <a:pPr algn="ctr"/>
                      <a:endParaRPr lang="fa-IR" sz="1500" b="0" dirty="0">
                        <a:cs typeface="B Homa" pitchFamily="2" charset="-78"/>
                      </a:endParaRPr>
                    </a:p>
                    <a:p>
                      <a:pPr algn="ctr"/>
                      <a:endParaRPr lang="fa-IR" sz="1500" b="0" dirty="0">
                        <a:cs typeface="B Homa" pitchFamily="2" charset="-78"/>
                      </a:endParaRPr>
                    </a:p>
                    <a:p>
                      <a:pPr algn="ctr"/>
                      <a:endParaRPr lang="fa-IR" sz="1500" b="0" dirty="0">
                        <a:cs typeface="B Homa" pitchFamily="2" charset="-78"/>
                      </a:endParaRPr>
                    </a:p>
                    <a:p>
                      <a:pPr algn="ctr"/>
                      <a:endParaRPr lang="fa-IR" sz="1500" b="0" dirty="0">
                        <a:cs typeface="B Homa" pitchFamily="2" charset="-78"/>
                      </a:endParaRPr>
                    </a:p>
                    <a:p>
                      <a:pPr algn="ctr"/>
                      <a:endParaRPr lang="fa-IR" sz="1500" b="0" dirty="0">
                        <a:cs typeface="B Homa" pitchFamily="2" charset="-78"/>
                      </a:endParaRPr>
                    </a:p>
                    <a:p>
                      <a:pPr algn="ctr"/>
                      <a:endParaRPr lang="fa-IR" sz="1500" b="0" dirty="0">
                        <a:cs typeface="B Homa" pitchFamily="2" charset="-78"/>
                      </a:endParaRPr>
                    </a:p>
                    <a:p>
                      <a:pPr algn="ctr"/>
                      <a:endParaRPr lang="fa-IR" sz="1500" b="0" dirty="0">
                        <a:cs typeface="B Homa" pitchFamily="2" charset="-78"/>
                      </a:endParaRPr>
                    </a:p>
                    <a:p>
                      <a:pPr algn="ctr"/>
                      <a:r>
                        <a:rPr lang="fa-IR" sz="1500" b="0" dirty="0">
                          <a:cs typeface="B Homa" pitchFamily="2" charset="-78"/>
                        </a:rPr>
                        <a:t>پایداری</a:t>
                      </a:r>
                    </a:p>
                    <a:p>
                      <a:pPr algn="ctr"/>
                      <a:endParaRPr lang="fa-IR" sz="1500" b="0" dirty="0">
                        <a:cs typeface="B Homa" pitchFamily="2" charset="-78"/>
                      </a:endParaRPr>
                    </a:p>
                    <a:p>
                      <a:pPr algn="ctr"/>
                      <a:endParaRPr lang="fa-IR" sz="1500" b="0" dirty="0">
                        <a:cs typeface="B Homa" pitchFamily="2" charset="-78"/>
                      </a:endParaRPr>
                    </a:p>
                    <a:p>
                      <a:pPr algn="ctr"/>
                      <a:endParaRPr lang="fa-IR" sz="1500" b="0" dirty="0">
                        <a:cs typeface="B Homa" pitchFamily="2" charset="-78"/>
                      </a:endParaRPr>
                    </a:p>
                    <a:p>
                      <a:pPr algn="ctr"/>
                      <a:endParaRPr lang="fa-IR" sz="1500" b="0" dirty="0">
                        <a:cs typeface="B Homa" pitchFamily="2" charset="-78"/>
                      </a:endParaRPr>
                    </a:p>
                    <a:p>
                      <a:pPr algn="ctr"/>
                      <a:endParaRPr lang="fa-IR" sz="1500" b="0" dirty="0">
                        <a:cs typeface="B Homa" pitchFamily="2" charset="-78"/>
                      </a:endParaRPr>
                    </a:p>
                    <a:p>
                      <a:pPr algn="ctr"/>
                      <a:endParaRPr lang="fa-IR" sz="1500" b="0" dirty="0">
                        <a:cs typeface="B Homa" pitchFamily="2" charset="-78"/>
                      </a:endParaRPr>
                    </a:p>
                    <a:p>
                      <a:pPr algn="ctr"/>
                      <a:endParaRPr lang="fa-IR" sz="1500" b="0" dirty="0">
                        <a:cs typeface="B Homa" pitchFamily="2" charset="-78"/>
                      </a:endParaRPr>
                    </a:p>
                    <a:p>
                      <a:pPr algn="ctr"/>
                      <a:endParaRPr lang="fa-IR" sz="1500" b="0" dirty="0">
                        <a:cs typeface="B Homa" pitchFamily="2" charset="-78"/>
                      </a:endParaRPr>
                    </a:p>
                    <a:p>
                      <a:pPr algn="ctr"/>
                      <a:endParaRPr lang="fa-IR" sz="1500" b="0" dirty="0">
                        <a:cs typeface="B Homa" pitchFamily="2" charset="-78"/>
                      </a:endParaRPr>
                    </a:p>
                    <a:p>
                      <a:pPr algn="ctr"/>
                      <a:endParaRPr lang="en-US" sz="1500" b="0" dirty="0">
                        <a:cs typeface="B Hom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tr>
              <a:tr h="840922">
                <a:tc>
                  <a:txBody>
                    <a:bodyPr/>
                    <a:lstStyle/>
                    <a:p>
                      <a:pPr algn="ctr"/>
                      <a:endParaRPr lang="en-US" sz="900" b="0" dirty="0">
                        <a:cs typeface="B Homa" pitchFamily="2" charset="-78"/>
                      </a:endParaRPr>
                    </a:p>
                  </a:txBody>
                  <a:tcPr marL="99060" marR="99060" marT="28575" marB="28575">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050" b="1" baseline="0" dirty="0">
                          <a:cs typeface="B Mitra" pitchFamily="2" charset="-78"/>
                        </a:rPr>
                        <a:t>ایجاد وابستگی های شغلی در داخل محله برای ساکنین موجب افزایش احساس تعلق می شود.</a:t>
                      </a:r>
                    </a:p>
                    <a:p>
                      <a:pPr algn="just" rtl="1"/>
                      <a:endParaRPr lang="en-US" sz="105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050" b="1" dirty="0">
                          <a:cs typeface="B Mitra" pitchFamily="2" charset="-78"/>
                        </a:rPr>
                        <a:t>تبدیل</a:t>
                      </a:r>
                      <a:r>
                        <a:rPr lang="fa-IR" sz="1050" b="1" baseline="0" dirty="0">
                          <a:cs typeface="B Mitra" pitchFamily="2" charset="-78"/>
                        </a:rPr>
                        <a:t> شده اراضی بایر به پارکینگ اتومبیل علاوه بر عدم تداوم و از بین بردن امکان ادراک منسجم، آلودگی های زیست محیطی را به همراه دارد.</a:t>
                      </a:r>
                    </a:p>
                    <a:p>
                      <a:pPr algn="just" rtl="1">
                        <a:lnSpc>
                          <a:spcPct val="100000"/>
                        </a:lnSpc>
                      </a:pPr>
                      <a:endParaRPr lang="en-US" sz="105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050" b="1" dirty="0">
                          <a:cs typeface="B Mitra" pitchFamily="2" charset="-78"/>
                        </a:rPr>
                        <a:t>همبستگی</a:t>
                      </a:r>
                      <a:r>
                        <a:rPr lang="fa-IR" sz="1050" b="1" baseline="0" dirty="0">
                          <a:cs typeface="B Mitra" pitchFamily="2" charset="-78"/>
                        </a:rPr>
                        <a:t> اجتماعی در فرحزاد به خصوص در مرکز فرحزاد باعث افزایش سرمایه های اجتماعی شده و حس تعلق را افزایش می دهد.</a:t>
                      </a:r>
                    </a:p>
                    <a:p>
                      <a:pPr algn="just" rtl="1"/>
                      <a:endParaRPr lang="en-US" sz="105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r>
              <a:tr h="864278">
                <a:tc>
                  <a:txBody>
                    <a:bodyPr/>
                    <a:lstStyle/>
                    <a:p>
                      <a:pPr algn="ctr"/>
                      <a:endParaRPr lang="en-US" sz="900" b="0" dirty="0">
                        <a:cs typeface="B Homa" pitchFamily="2" charset="-78"/>
                      </a:endParaRPr>
                    </a:p>
                  </a:txBody>
                  <a:tcPr marL="99060" marR="99060" marT="28575" marB="28575">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6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050" b="1" baseline="0" dirty="0">
                          <a:cs typeface="B Mitra" pitchFamily="2" charset="-78"/>
                        </a:rPr>
                        <a:t>آلودگی های موجود در بافت به علت عدم جمع آوری مناسب زباله ها باعث کاهش حس تعلق افراد به محله می شود.</a:t>
                      </a:r>
                    </a:p>
                    <a:p>
                      <a:pPr algn="just" rtl="1">
                        <a:lnSpc>
                          <a:spcPct val="100000"/>
                        </a:lnSpc>
                      </a:pPr>
                      <a:endParaRPr lang="en-US" sz="105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050" b="1" dirty="0">
                          <a:cs typeface="B Mitra" pitchFamily="2" charset="-78"/>
                        </a:rPr>
                        <a:t>هماهنگی ساختمان ها با</a:t>
                      </a:r>
                      <a:r>
                        <a:rPr lang="fa-IR" sz="1050" b="1" baseline="0" dirty="0">
                          <a:cs typeface="B Mitra" pitchFamily="2" charset="-78"/>
                        </a:rPr>
                        <a:t> بستر طبیعی فرحزاد منظر عمومی فرحزاد را تشکیل داده و جز ویژگی های هویت بخش محله محسوب می شود.</a:t>
                      </a:r>
                      <a:endParaRPr lang="fa-IR" sz="1050" b="1" dirty="0">
                        <a:cs typeface="B Mitra" pitchFamily="2" charset="-78"/>
                      </a:endParaRPr>
                    </a:p>
                    <a:p>
                      <a:pPr algn="just" rtl="1"/>
                      <a:endParaRPr lang="en-US" sz="105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r>
              <a:tr h="890040">
                <a:tc>
                  <a:txBody>
                    <a:bodyPr/>
                    <a:lstStyle/>
                    <a:p>
                      <a:pPr algn="ctr"/>
                      <a:endParaRPr lang="en-US" sz="900" b="0" dirty="0">
                        <a:cs typeface="B Homa" pitchFamily="2" charset="-78"/>
                      </a:endParaRPr>
                    </a:p>
                  </a:txBody>
                  <a:tcPr marL="99060" marR="99060" marT="28575" marB="28575">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6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050" b="1" baseline="0" dirty="0">
                          <a:cs typeface="B Mitra" pitchFamily="2" charset="-78"/>
                        </a:rPr>
                        <a:t>به وجود آمدن محیطی نامطلوب و نازیبا در حاشیه رودخانه به علت حضور معتادین و وجود زباله باعث شده است تا ادراک رودخانه به عنوان یک لبه قوی غرب فرحزاد دچار مشکل شود.</a:t>
                      </a:r>
                      <a:endParaRPr lang="fa-IR" sz="105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050" b="1" dirty="0">
                          <a:cs typeface="B Mitra" pitchFamily="2" charset="-78"/>
                        </a:rPr>
                        <a:t>وجود فضاهای سبز مصنوع مانند پارک گلپاد و بوستان 15 خرداد در خوانایی محله نقش بسزایی دارد.</a:t>
                      </a:r>
                    </a:p>
                    <a:p>
                      <a:pPr algn="just" rtl="1"/>
                      <a:endParaRPr lang="en-US" sz="105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r>
              <a:tr h="1497788">
                <a:tc>
                  <a:txBody>
                    <a:bodyPr/>
                    <a:lstStyle/>
                    <a:p>
                      <a:pPr algn="ctr"/>
                      <a:endParaRPr lang="en-US" sz="900" b="0" dirty="0">
                        <a:cs typeface="B Homa" pitchFamily="2" charset="-78"/>
                      </a:endParaRPr>
                    </a:p>
                  </a:txBody>
                  <a:tcPr marL="99060" marR="99060" marT="28575" marB="28575">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60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200000"/>
                        </a:lnSpc>
                      </a:pPr>
                      <a:endParaRPr lang="en-US" sz="105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050" b="1" dirty="0">
                          <a:cs typeface="B Mitra" pitchFamily="2" charset="-78"/>
                        </a:rPr>
                        <a:t>طبیعت</a:t>
                      </a:r>
                      <a:r>
                        <a:rPr lang="fa-IR" sz="1050" b="1" baseline="0" dirty="0">
                          <a:cs typeface="B Mitra" pitchFamily="2" charset="-78"/>
                        </a:rPr>
                        <a:t> بکر و تقریبا دست نخورده شرق و شمال شرق فرحزاد لبه آن را در این محدوده تعیین کرده و خوانایی محله را افزایش می دهند.</a:t>
                      </a:r>
                      <a:endParaRPr lang="fa-IR" sz="1050" b="1" dirty="0">
                        <a:cs typeface="B Mitra" pitchFamily="2" charset="-78"/>
                      </a:endParaRPr>
                    </a:p>
                  </a:txBody>
                  <a:tcPr marL="99060" marR="99060" marT="28575" marB="28575">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r>
            </a:tbl>
          </a:graphicData>
        </a:graphic>
      </p:graphicFrame>
      <p:sp>
        <p:nvSpPr>
          <p:cNvPr id="3" name="Rectangle 2"/>
          <p:cNvSpPr/>
          <p:nvPr/>
        </p:nvSpPr>
        <p:spPr>
          <a:xfrm rot="16200000">
            <a:off x="2005941" y="4306396"/>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 name="TextBox 3"/>
          <p:cNvSpPr txBox="1"/>
          <p:nvPr/>
        </p:nvSpPr>
        <p:spPr>
          <a:xfrm>
            <a:off x="114300" y="6296025"/>
            <a:ext cx="44196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تحلیل و ارزیابی اطلاعات به روش</a:t>
            </a:r>
            <a:r>
              <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SWOT </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0" y="0"/>
            <a:ext cx="91440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aphicFrame>
        <p:nvGraphicFramePr>
          <p:cNvPr id="2" name="Table 1"/>
          <p:cNvGraphicFramePr>
            <a:graphicFrameLocks noGrp="1"/>
          </p:cNvGraphicFramePr>
          <p:nvPr/>
        </p:nvGraphicFramePr>
        <p:xfrm>
          <a:off x="217684" y="197281"/>
          <a:ext cx="8708633" cy="6161629"/>
        </p:xfrm>
        <a:graphic>
          <a:graphicData uri="http://schemas.openxmlformats.org/drawingml/2006/table">
            <a:tbl>
              <a:tblPr firstRow="1" bandRow="1">
                <a:tableStyleId>{5940675A-B579-460E-94D1-54222C63F5DA}</a:tableStyleId>
              </a:tblPr>
              <a:tblGrid>
                <a:gridCol w="1587511"/>
                <a:gridCol w="1768941"/>
                <a:gridCol w="1859656"/>
                <a:gridCol w="1814298"/>
                <a:gridCol w="1171375"/>
                <a:gridCol w="506852"/>
              </a:tblGrid>
              <a:tr h="29663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200" dirty="0">
                          <a:cs typeface="B Homa" pitchFamily="2" charset="-78"/>
                        </a:rPr>
                        <a:t>تهدیدها</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algn="ctr"/>
                      <a:r>
                        <a:rPr lang="fa-IR" sz="1200" dirty="0">
                          <a:cs typeface="B Homa" pitchFamily="2" charset="-78"/>
                        </a:rPr>
                        <a:t>فرصت ها</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algn="ctr"/>
                      <a:r>
                        <a:rPr lang="fa-IR" sz="1200" dirty="0">
                          <a:cs typeface="B Homa" pitchFamily="2" charset="-78"/>
                        </a:rPr>
                        <a:t>نقاط</a:t>
                      </a:r>
                      <a:r>
                        <a:rPr lang="fa-IR" sz="1200" baseline="0" dirty="0">
                          <a:cs typeface="B Homa" pitchFamily="2" charset="-78"/>
                        </a:rPr>
                        <a:t> ضعف</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algn="ctr"/>
                      <a:r>
                        <a:rPr lang="fa-IR" sz="1200" dirty="0">
                          <a:cs typeface="B Homa" pitchFamily="2" charset="-78"/>
                        </a:rPr>
                        <a:t>نقاط</a:t>
                      </a:r>
                      <a:r>
                        <a:rPr lang="fa-IR" sz="1200" baseline="0" dirty="0">
                          <a:cs typeface="B Homa" pitchFamily="2" charset="-78"/>
                        </a:rPr>
                        <a:t> قوت</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235" rtl="0" eaLnBrk="1" fontAlgn="auto" latinLnBrk="0" hangingPunct="1">
                        <a:lnSpc>
                          <a:spcPct val="100000"/>
                        </a:lnSpc>
                        <a:spcBef>
                          <a:spcPts val="0"/>
                        </a:spcBef>
                        <a:spcAft>
                          <a:spcPts val="0"/>
                        </a:spcAft>
                        <a:buClrTx/>
                        <a:buSzTx/>
                        <a:buFontTx/>
                        <a:buNone/>
                        <a:tabLst/>
                        <a:defRPr/>
                      </a:pPr>
                      <a:r>
                        <a:rPr lang="fa-IR" sz="1200" dirty="0">
                          <a:cs typeface="B Homa" pitchFamily="2" charset="-78"/>
                        </a:rPr>
                        <a:t>اهداف</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600" b="1" dirty="0">
                        <a:cs typeface="B Homa" pitchFamily="2" charset="-78"/>
                      </a:endParaRPr>
                    </a:p>
                  </a:txBody>
                  <a:tcPr marL="99060" marR="99060" marT="28575" marB="28575">
                    <a:solidFill>
                      <a:schemeClr val="accent6">
                        <a:lumMod val="60000"/>
                        <a:lumOff val="40000"/>
                      </a:schemeClr>
                    </a:solidFill>
                  </a:tcPr>
                </a:tc>
              </a:tr>
              <a:tr h="1069850">
                <a:tc>
                  <a:txBody>
                    <a:bodyPr/>
                    <a:lstStyle/>
                    <a:p>
                      <a:pPr algn="ctr"/>
                      <a:r>
                        <a:rPr lang="fa-IR" sz="900" b="1" baseline="0" dirty="0">
                          <a:cs typeface="B Mitra" pitchFamily="2" charset="-78"/>
                        </a:rPr>
                        <a:t>امکان توجه زیاد به سرزنده سازی پهنه گردشگری و در نتیجه جدا افتادن پهنه مسکونی از آن </a:t>
                      </a:r>
                      <a:endParaRPr lang="en-US" sz="900" b="1" dirty="0">
                        <a:cs typeface="B Mitr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900" b="1" baseline="0" dirty="0">
                          <a:cs typeface="B Mitra" pitchFamily="2" charset="-78"/>
                        </a:rPr>
                        <a:t>فرصت پراکنده سازی مناسب کانون های خدماتی در سراسر محله جهت ایجاد سرزندگی فراگیر در فرحزاد</a:t>
                      </a:r>
                      <a:endParaRPr lang="en-US" sz="900" b="1" dirty="0">
                        <a:cs typeface="B Mitra" pitchFamily="2" charset="-78"/>
                      </a:endParaRPr>
                    </a:p>
                    <a:p>
                      <a:pPr algn="ctr"/>
                      <a:endParaRPr lang="en-US" sz="900" b="1" dirty="0">
                        <a:cs typeface="B Mitra" pitchFamily="2" charset="-78"/>
                      </a:endParaRPr>
                    </a:p>
                  </a:txBody>
                  <a:tcPr marL="99060" marR="99060" marT="28575" marB="28575"/>
                </a:tc>
                <a:tc>
                  <a:txBody>
                    <a:bodyPr/>
                    <a:lstStyle/>
                    <a:p>
                      <a:pPr algn="ctr">
                        <a:lnSpc>
                          <a:spcPct val="100000"/>
                        </a:lnSpc>
                      </a:pPr>
                      <a:r>
                        <a:rPr lang="fa-IR" sz="900" b="1" dirty="0">
                          <a:cs typeface="B Mitra" pitchFamily="2" charset="-78"/>
                        </a:rPr>
                        <a:t>عدم</a:t>
                      </a:r>
                      <a:r>
                        <a:rPr lang="fa-IR" sz="900" b="1" baseline="0" dirty="0">
                          <a:cs typeface="B Mitra" pitchFamily="2" charset="-78"/>
                        </a:rPr>
                        <a:t> پراکنش مناسب کانون های تجاری و سرزنده در محل (به خصوص پهنه مسکونی)</a:t>
                      </a:r>
                      <a:endParaRPr lang="en-US" sz="900" b="1" dirty="0">
                        <a:cs typeface="B Mitr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900" b="1" baseline="0" dirty="0">
                          <a:cs typeface="B Mitra" pitchFamily="2" charset="-78"/>
                        </a:rPr>
                        <a:t>پهنه گردشگری فرحزاد به عنوان پهنه سرزنده محل </a:t>
                      </a:r>
                      <a:endParaRPr lang="en-US" sz="900" b="1" dirty="0">
                        <a:cs typeface="B Mitra" pitchFamily="2" charset="-78"/>
                      </a:endParaRPr>
                    </a:p>
                  </a:txBody>
                  <a:tcPr marL="99060" marR="99060" marT="28575" marB="28575"/>
                </a:tc>
                <a:tc rowSpan="5">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00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r>
                        <a:rPr lang="fa-IR" sz="1000" dirty="0">
                          <a:cs typeface="B Homa" pitchFamily="2" charset="-78"/>
                        </a:rPr>
                        <a:t>1- سرزندگی </a:t>
                      </a:r>
                      <a:endParaRPr lang="en-US" sz="100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1000" b="1" dirty="0">
                        <a:cs typeface="B Homa" pitchFamily="2" charset="-78"/>
                      </a:endParaRPr>
                    </a:p>
                  </a:txBody>
                  <a:tcPr marL="99060" marR="99060" marT="28575" marB="28575" anchor="ctr"/>
                </a:tc>
                <a:tc rowSpan="5">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600" dirty="0">
                          <a:cs typeface="B Homa" pitchFamily="2" charset="-78"/>
                        </a:rPr>
                        <a:t>بعد فضایی</a:t>
                      </a:r>
                      <a:endParaRPr lang="fa-IR" sz="1600" b="1" dirty="0">
                        <a:cs typeface="B Homa" pitchFamily="2" charset="-78"/>
                      </a:endParaRPr>
                    </a:p>
                  </a:txBody>
                  <a:tcPr marL="99060" marR="99060" marT="28575" marB="28575" vert="vert270"/>
                </a:tc>
              </a:tr>
              <a:tr h="1045558">
                <a:tc>
                  <a:txBody>
                    <a:bodyPr/>
                    <a:lstStyle/>
                    <a:p>
                      <a:pPr algn="ctr"/>
                      <a:r>
                        <a:rPr lang="fa-IR" sz="900" b="1" dirty="0">
                          <a:cs typeface="B Mitra" pitchFamily="2" charset="-78"/>
                        </a:rPr>
                        <a:t>امکان تمرکز نقاط کانونی در یک محدوده</a:t>
                      </a:r>
                      <a:r>
                        <a:rPr lang="fa-IR" sz="900" b="1" baseline="0" dirty="0">
                          <a:cs typeface="B Mitra" pitchFamily="2" charset="-78"/>
                        </a:rPr>
                        <a:t> و عدم پراکنش مناسب آنها</a:t>
                      </a:r>
                      <a:endParaRPr lang="en-US" sz="900" b="1" dirty="0">
                        <a:cs typeface="B Mitra" pitchFamily="2" charset="-78"/>
                      </a:endParaRPr>
                    </a:p>
                  </a:txBody>
                  <a:tcPr marL="99060" marR="99060" marT="28575" marB="28575"/>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fa-IR" sz="900" b="1" baseline="0" dirty="0">
                          <a:cs typeface="B Mitra" pitchFamily="2" charset="-78"/>
                        </a:rPr>
                        <a:t>فرصت سرزنده سازی پهنه مسکونی بافت </a:t>
                      </a:r>
                      <a:endParaRPr lang="en-US" sz="900" b="1" dirty="0">
                        <a:cs typeface="B Mitra" pitchFamily="2" charset="-78"/>
                      </a:endParaRPr>
                    </a:p>
                    <a:p>
                      <a:pPr algn="ctr"/>
                      <a:endParaRPr lang="en-US" sz="900" b="1" dirty="0">
                        <a:cs typeface="B Mitra" pitchFamily="2" charset="-78"/>
                      </a:endParaRPr>
                    </a:p>
                  </a:txBody>
                  <a:tcPr marL="99060" marR="99060" marT="28575" marB="28575"/>
                </a:tc>
                <a:tc>
                  <a:txBody>
                    <a:bodyPr/>
                    <a:lstStyle/>
                    <a:p>
                      <a:pPr algn="ctr">
                        <a:lnSpc>
                          <a:spcPct val="200000"/>
                        </a:lnSpc>
                      </a:pPr>
                      <a:r>
                        <a:rPr lang="fa-IR" sz="900" b="1" baseline="0" dirty="0">
                          <a:cs typeface="B Mitra" pitchFamily="2" charset="-78"/>
                        </a:rPr>
                        <a:t>عدم سرزندگی در پهنه کوهستان  </a:t>
                      </a:r>
                      <a:endParaRPr lang="en-US" sz="900" b="1" dirty="0">
                        <a:cs typeface="B Mitr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900" b="1" dirty="0">
                          <a:cs typeface="B Mitra" pitchFamily="2" charset="-78"/>
                        </a:rPr>
                        <a:t>میدان</a:t>
                      </a:r>
                      <a:r>
                        <a:rPr lang="fa-IR" sz="900" b="1" baseline="0" dirty="0">
                          <a:cs typeface="B Mitra" pitchFamily="2" charset="-78"/>
                        </a:rPr>
                        <a:t> فرحزاد به عنوان کانون فعالیتی سرزنده در محل</a:t>
                      </a:r>
                      <a:endParaRPr lang="en-US" sz="900" b="1" dirty="0">
                        <a:cs typeface="B Mitr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r>
              <a:tr h="1287601">
                <a:tc>
                  <a:txBody>
                    <a:bodyPr/>
                    <a:lstStyle/>
                    <a:p>
                      <a:pPr marL="0" marR="0" indent="0" algn="ctr" defTabSz="1645920" rtl="0" eaLnBrk="1" fontAlgn="auto" latinLnBrk="0" hangingPunct="1">
                        <a:lnSpc>
                          <a:spcPct val="100000"/>
                        </a:lnSpc>
                        <a:spcBef>
                          <a:spcPts val="0"/>
                        </a:spcBef>
                        <a:spcAft>
                          <a:spcPts val="0"/>
                        </a:spcAft>
                        <a:buClrTx/>
                        <a:buSzTx/>
                        <a:buFontTx/>
                        <a:buNone/>
                        <a:tabLst/>
                        <a:defRPr/>
                      </a:pPr>
                      <a:r>
                        <a:rPr lang="fa-IR" sz="900" b="1" dirty="0">
                          <a:cs typeface="B Mitra" pitchFamily="2" charset="-78"/>
                        </a:rPr>
                        <a:t>امکان از آسیب</a:t>
                      </a:r>
                      <a:r>
                        <a:rPr lang="fa-IR" sz="900" b="1" baseline="0" dirty="0">
                          <a:cs typeface="B Mitra" pitchFamily="2" charset="-78"/>
                        </a:rPr>
                        <a:t> رساندن به پهنه بکر طبیعت در ضمن سرزنده سازی آن</a:t>
                      </a:r>
                      <a:endParaRPr lang="en-US" sz="900" b="1" dirty="0">
                        <a:cs typeface="B Mitra" pitchFamily="2" charset="-78"/>
                      </a:endParaRPr>
                    </a:p>
                    <a:p>
                      <a:pPr algn="ctr"/>
                      <a:endParaRPr lang="en-US" sz="900" b="1" dirty="0">
                        <a:cs typeface="B Mitra" pitchFamily="2" charset="-78"/>
                      </a:endParaRPr>
                    </a:p>
                  </a:txBody>
                  <a:tcPr marL="99060" marR="99060" marT="28575" marB="28575"/>
                </a:tc>
                <a:tc>
                  <a:txBody>
                    <a:bodyPr/>
                    <a:lstStyle/>
                    <a:p>
                      <a:pPr algn="ctr"/>
                      <a:r>
                        <a:rPr lang="fa-IR" sz="900" b="1" dirty="0">
                          <a:cs typeface="B Mitra" pitchFamily="2" charset="-78"/>
                        </a:rPr>
                        <a:t>فرصت</a:t>
                      </a:r>
                      <a:r>
                        <a:rPr lang="fa-IR" sz="900" b="1" baseline="0" dirty="0">
                          <a:cs typeface="B Mitra" pitchFamily="2" charset="-78"/>
                        </a:rPr>
                        <a:t> سرزنده سازی مراکز فرعی محله به عنوان کانون های جاذب جمعیت</a:t>
                      </a:r>
                      <a:endParaRPr lang="en-US" sz="900" b="1" dirty="0">
                        <a:cs typeface="B Mitr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900" b="1" dirty="0">
                          <a:cs typeface="B Mitra" pitchFamily="2" charset="-78"/>
                        </a:rPr>
                        <a:t>عدم</a:t>
                      </a:r>
                      <a:r>
                        <a:rPr lang="fa-IR" sz="900" b="1" baseline="0" dirty="0">
                          <a:cs typeface="B Mitra" pitchFamily="2" charset="-78"/>
                        </a:rPr>
                        <a:t> سرزندگی در پهنه رودخانه فرحزاد</a:t>
                      </a:r>
                      <a:endParaRPr lang="en-US" sz="900" b="1" dirty="0">
                        <a:cs typeface="B Mitr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900" b="1" dirty="0">
                        <a:cs typeface="B Mitr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900" b="1" dirty="0">
                        <a:cs typeface="B Mitr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900" b="1" dirty="0">
                        <a:cs typeface="B Mitr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900" b="1" dirty="0">
                          <a:cs typeface="B Mitra" pitchFamily="2" charset="-78"/>
                        </a:rPr>
                        <a:t>خیابان فرحزادی به عنوان عنصر ساختاری خطی سرزنده در</a:t>
                      </a:r>
                      <a:r>
                        <a:rPr lang="fa-IR" sz="900" b="1" baseline="0" dirty="0">
                          <a:cs typeface="B Mitra" pitchFamily="2" charset="-78"/>
                        </a:rPr>
                        <a:t> بخش جنوبی</a:t>
                      </a:r>
                      <a:endParaRPr lang="en-US" sz="900" b="1" dirty="0">
                        <a:cs typeface="B Mitr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r>
              <a:tr h="1287601">
                <a:tc>
                  <a:txBody>
                    <a:bodyPr/>
                    <a:lstStyle/>
                    <a:p>
                      <a:pPr algn="ctr"/>
                      <a:endParaRPr lang="en-US" sz="900" b="1" dirty="0">
                        <a:cs typeface="B Mitra" pitchFamily="2" charset="-78"/>
                      </a:endParaRPr>
                    </a:p>
                  </a:txBody>
                  <a:tcPr marL="99060" marR="99060" marT="28575" marB="28575"/>
                </a:tc>
                <a:tc>
                  <a:txBody>
                    <a:bodyPr/>
                    <a:lstStyle/>
                    <a:p>
                      <a:pPr algn="ctr"/>
                      <a:r>
                        <a:rPr lang="fa-IR" sz="900" b="1" dirty="0">
                          <a:cs typeface="B Mitra" pitchFamily="2" charset="-78"/>
                        </a:rPr>
                        <a:t>فرصت</a:t>
                      </a:r>
                      <a:r>
                        <a:rPr lang="fa-IR" sz="900" b="1" baseline="0" dirty="0">
                          <a:cs typeface="B Mitra" pitchFamily="2" charset="-78"/>
                        </a:rPr>
                        <a:t> ایجاد پهنه های سبز پراکنده در نقاط مختلف محله</a:t>
                      </a:r>
                      <a:endParaRPr lang="en-US" sz="900" b="1" dirty="0">
                        <a:cs typeface="B Mitr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900" b="1" dirty="0">
                          <a:cs typeface="B Mitra" pitchFamily="2" charset="-78"/>
                        </a:rPr>
                        <a:t>کمبود</a:t>
                      </a:r>
                      <a:r>
                        <a:rPr lang="fa-IR" sz="900" b="1" baseline="0" dirty="0">
                          <a:cs typeface="B Mitra" pitchFamily="2" charset="-78"/>
                        </a:rPr>
                        <a:t> پهنه های سبز به عنوان کانون های محلی سرزنده در بخش های شمالی محل</a:t>
                      </a:r>
                      <a:endParaRPr lang="en-US" sz="900" b="1" dirty="0">
                        <a:cs typeface="B Mitr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900" b="1" baseline="0" dirty="0">
                          <a:cs typeface="B Mitra" pitchFamily="2" charset="-78"/>
                        </a:rPr>
                        <a:t>وجود امامزاده ها و مساجد به عنوان کانون های مذهبی سرزنده در محل </a:t>
                      </a:r>
                      <a:endParaRPr lang="en-US" sz="900" b="1" dirty="0">
                        <a:cs typeface="B Mitr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2800" b="1" dirty="0">
                        <a:cs typeface="B Nazanin" pitchFamily="2" charset="-78"/>
                      </a:endParaRPr>
                    </a:p>
                  </a:txBody>
                  <a:tcPr marL="156020" marR="156020" marT="60008" marB="60008" vert="vert270"/>
                </a:tc>
              </a:tr>
              <a:tr h="1170029">
                <a:tc>
                  <a:txBody>
                    <a:bodyPr/>
                    <a:lstStyle/>
                    <a:p>
                      <a:pPr algn="ctr"/>
                      <a:endParaRPr lang="en-US" sz="900" b="1" dirty="0">
                        <a:cs typeface="B Mitra" pitchFamily="2" charset="-78"/>
                      </a:endParaRPr>
                    </a:p>
                  </a:txBody>
                  <a:tcPr marL="99060" marR="99060" marT="28575" marB="28575"/>
                </a:tc>
                <a:tc>
                  <a:txBody>
                    <a:bodyPr/>
                    <a:lstStyle/>
                    <a:p>
                      <a:pPr algn="ctr"/>
                      <a:r>
                        <a:rPr lang="fa-IR" sz="900" b="1" dirty="0">
                          <a:cs typeface="B Mitra" pitchFamily="2" charset="-78"/>
                        </a:rPr>
                        <a:t>فرصت سرزنده</a:t>
                      </a:r>
                      <a:r>
                        <a:rPr lang="fa-IR" sz="900" b="1" baseline="0" dirty="0">
                          <a:cs typeface="B Mitra" pitchFamily="2" charset="-78"/>
                        </a:rPr>
                        <a:t> سازی خیابان امامزاده داوود به عنوان ستون فقرات محله</a:t>
                      </a:r>
                      <a:endParaRPr lang="en-US" sz="900" b="1" dirty="0">
                        <a:cs typeface="B Mitr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900" b="1" dirty="0">
                          <a:cs typeface="B Mitra" pitchFamily="2" charset="-78"/>
                        </a:rPr>
                        <a:t>کمبود</a:t>
                      </a:r>
                      <a:r>
                        <a:rPr lang="fa-IR" sz="900" b="1" baseline="0" dirty="0">
                          <a:cs typeface="B Mitra" pitchFamily="2" charset="-78"/>
                        </a:rPr>
                        <a:t> فضاهای باز جمعی به عنوان کانون های جاذب جمعیت در بخش های شمالی</a:t>
                      </a:r>
                      <a:endParaRPr lang="en-US" sz="900" b="1" dirty="0">
                        <a:cs typeface="B Mitr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900" b="1" dirty="0">
                          <a:cs typeface="B Mitra" pitchFamily="2" charset="-78"/>
                        </a:rPr>
                        <a:t>پل</a:t>
                      </a:r>
                      <a:r>
                        <a:rPr lang="fa-IR" sz="900" b="1" baseline="0" dirty="0">
                          <a:cs typeface="B Mitra" pitchFamily="2" charset="-78"/>
                        </a:rPr>
                        <a:t> ذوالفقار به عنوان مفصل ساختاری سرزنده و کانون اجتماعی فرحزاد</a:t>
                      </a:r>
                      <a:endParaRPr lang="en-US" sz="900" b="1" dirty="0">
                        <a:cs typeface="B Mitr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2800" b="1" dirty="0">
                        <a:cs typeface="B Nazanin" pitchFamily="2" charset="-78"/>
                      </a:endParaRPr>
                    </a:p>
                  </a:txBody>
                  <a:tcPr marL="156020" marR="156020" marT="60008" marB="60008" vert="vert270"/>
                </a:tc>
              </a:tr>
            </a:tbl>
          </a:graphicData>
        </a:graphic>
      </p:graphicFrame>
      <p:pic>
        <p:nvPicPr>
          <p:cNvPr id="1026" name="Picture 2" descr="E:\Arshad-Tarahi shahri\Semestry 2_89-90\Kargahe Mahale\SWOT\marziye\ax farahzad.maryam\Picture 074.jpg"/>
          <p:cNvPicPr>
            <a:picLocks noChangeAspect="1" noChangeArrowheads="1"/>
          </p:cNvPicPr>
          <p:nvPr/>
        </p:nvPicPr>
        <p:blipFill>
          <a:blip r:embed="rId2" cstate="print"/>
          <a:srcRect/>
          <a:stretch>
            <a:fillRect/>
          </a:stretch>
        </p:blipFill>
        <p:spPr bwMode="auto">
          <a:xfrm>
            <a:off x="5532438" y="844550"/>
            <a:ext cx="1600200" cy="685800"/>
          </a:xfrm>
          <a:prstGeom prst="rect">
            <a:avLst/>
          </a:prstGeom>
          <a:ln>
            <a:noFill/>
          </a:ln>
          <a:effectLst>
            <a:outerShdw blurRad="292100" dist="139700" dir="2700000" algn="tl" rotWithShape="0">
              <a:srgbClr val="333333">
                <a:alpha val="65000"/>
              </a:srgbClr>
            </a:outerShdw>
          </a:effectLst>
        </p:spPr>
      </p:pic>
      <p:pic>
        <p:nvPicPr>
          <p:cNvPr id="4" name="Picture 4" descr="E:\Arshad-Tarahi shahri\Semestry 2_89-90\Kargahe Mahale\SWOT\marziye\picture- mina\IMG_3991.JPG"/>
          <p:cNvPicPr>
            <a:picLocks noChangeAspect="1" noChangeArrowheads="1"/>
          </p:cNvPicPr>
          <p:nvPr/>
        </p:nvPicPr>
        <p:blipFill>
          <a:blip r:embed="rId3" cstate="print"/>
          <a:srcRect/>
          <a:stretch>
            <a:fillRect/>
          </a:stretch>
        </p:blipFill>
        <p:spPr bwMode="auto">
          <a:xfrm>
            <a:off x="5532438" y="2970213"/>
            <a:ext cx="1646237" cy="857250"/>
          </a:xfrm>
          <a:prstGeom prst="rect">
            <a:avLst/>
          </a:prstGeom>
          <a:ln>
            <a:noFill/>
          </a:ln>
          <a:effectLst>
            <a:outerShdw blurRad="292100" dist="139700" dir="2700000" algn="tl" rotWithShape="0">
              <a:srgbClr val="333333">
                <a:alpha val="65000"/>
              </a:srgbClr>
            </a:outerShdw>
          </a:effectLst>
        </p:spPr>
      </p:pic>
      <p:pic>
        <p:nvPicPr>
          <p:cNvPr id="7" name="Picture 5" descr="E:\Arshad-Tarahi shahri\Semestry 2_89-90\Kargahe Mahale\SWOT\marziye\ax farahzad.maryam\pic1\Picture 067.jpg"/>
          <p:cNvPicPr>
            <a:picLocks noChangeAspect="1" noChangeArrowheads="1"/>
          </p:cNvPicPr>
          <p:nvPr/>
        </p:nvPicPr>
        <p:blipFill>
          <a:blip r:embed="rId4" cstate="print"/>
          <a:srcRect/>
          <a:stretch>
            <a:fillRect/>
          </a:stretch>
        </p:blipFill>
        <p:spPr bwMode="auto">
          <a:xfrm>
            <a:off x="5535613" y="4238625"/>
            <a:ext cx="1646237" cy="822325"/>
          </a:xfrm>
          <a:prstGeom prst="rect">
            <a:avLst/>
          </a:prstGeom>
          <a:ln>
            <a:noFill/>
          </a:ln>
          <a:effectLst>
            <a:outerShdw blurRad="292100" dist="139700" dir="2700000" algn="tl" rotWithShape="0">
              <a:srgbClr val="333333">
                <a:alpha val="65000"/>
              </a:srgbClr>
            </a:outerShdw>
          </a:effectLst>
        </p:spPr>
      </p:pic>
      <p:pic>
        <p:nvPicPr>
          <p:cNvPr id="1030" name="Picture 6" descr="E:\Arshad-Tarahi shahri\Semestry 2_89-90\Kargahe Mahale\SWOT\marziye\ax farahzad.maryam\Picture 149.jpg"/>
          <p:cNvPicPr>
            <a:picLocks noChangeAspect="1" noChangeArrowheads="1"/>
          </p:cNvPicPr>
          <p:nvPr/>
        </p:nvPicPr>
        <p:blipFill>
          <a:blip r:embed="rId5" cstate="print"/>
          <a:srcRect/>
          <a:stretch>
            <a:fillRect/>
          </a:stretch>
        </p:blipFill>
        <p:spPr bwMode="auto">
          <a:xfrm>
            <a:off x="5573713" y="1905000"/>
            <a:ext cx="1604962" cy="701675"/>
          </a:xfrm>
          <a:prstGeom prst="rect">
            <a:avLst/>
          </a:prstGeom>
          <a:ln>
            <a:noFill/>
          </a:ln>
          <a:effectLst>
            <a:outerShdw blurRad="292100" dist="139700" dir="2700000" algn="tl" rotWithShape="0">
              <a:srgbClr val="333333">
                <a:alpha val="65000"/>
              </a:srgbClr>
            </a:outerShdw>
          </a:effectLst>
        </p:spPr>
      </p:pic>
      <p:pic>
        <p:nvPicPr>
          <p:cNvPr id="24" name="Picture 2" descr="E:\Arshad-Tarahi shahri\Semestry 2_89-90\Kargahe Mahale\SWOT\marziye\ax farahzad.maryam\pic1\Picture 040.jpg"/>
          <p:cNvPicPr>
            <a:picLocks noChangeAspect="1" noChangeArrowheads="1"/>
          </p:cNvPicPr>
          <p:nvPr/>
        </p:nvPicPr>
        <p:blipFill>
          <a:blip r:embed="rId6" cstate="print"/>
          <a:srcRect b="19143"/>
          <a:stretch>
            <a:fillRect/>
          </a:stretch>
        </p:blipFill>
        <p:spPr bwMode="auto">
          <a:xfrm>
            <a:off x="5907088" y="5562600"/>
            <a:ext cx="887412" cy="714375"/>
          </a:xfrm>
          <a:prstGeom prst="rect">
            <a:avLst/>
          </a:prstGeom>
          <a:ln>
            <a:noFill/>
          </a:ln>
          <a:effectLst>
            <a:outerShdw blurRad="292100" dist="139700" dir="2700000" algn="tl" rotWithShape="0">
              <a:srgbClr val="333333">
                <a:alpha val="65000"/>
              </a:srgbClr>
            </a:outerShdw>
          </a:effectLst>
        </p:spPr>
      </p:pic>
      <p:pic>
        <p:nvPicPr>
          <p:cNvPr id="1031" name="Picture 7" descr="C:\Users\marziyeh\Desktop\Picture7.jpg"/>
          <p:cNvPicPr>
            <a:picLocks noChangeAspect="1" noChangeArrowheads="1"/>
          </p:cNvPicPr>
          <p:nvPr/>
        </p:nvPicPr>
        <p:blipFill>
          <a:blip r:embed="rId7" cstate="print"/>
          <a:srcRect t="23769" b="865"/>
          <a:stretch>
            <a:fillRect/>
          </a:stretch>
        </p:blipFill>
        <p:spPr bwMode="auto">
          <a:xfrm>
            <a:off x="4068763" y="844550"/>
            <a:ext cx="868362" cy="679450"/>
          </a:xfrm>
          <a:prstGeom prst="rect">
            <a:avLst/>
          </a:prstGeom>
          <a:ln>
            <a:noFill/>
          </a:ln>
          <a:effectLst>
            <a:outerShdw blurRad="292100" dist="139700" dir="2700000" algn="tl" rotWithShape="0">
              <a:srgbClr val="333333">
                <a:alpha val="65000"/>
              </a:srgbClr>
            </a:outerShdw>
          </a:effectLst>
        </p:spPr>
      </p:pic>
      <p:sp>
        <p:nvSpPr>
          <p:cNvPr id="26" name="Rounded Rectangle 25"/>
          <p:cNvSpPr/>
          <p:nvPr/>
        </p:nvSpPr>
        <p:spPr>
          <a:xfrm>
            <a:off x="4389438" y="1117600"/>
            <a:ext cx="274637" cy="274638"/>
          </a:xfrm>
          <a:prstGeom prst="roundRect">
            <a:avLst/>
          </a:prstGeom>
          <a:solidFill>
            <a:srgbClr val="E6B9B8">
              <a:alpha val="50196"/>
            </a:srgbClr>
          </a:solidFill>
        </p:spPr>
        <p:style>
          <a:lnRef idx="1">
            <a:schemeClr val="accent2"/>
          </a:lnRef>
          <a:fillRef idx="2">
            <a:schemeClr val="accent2"/>
          </a:fillRef>
          <a:effectRef idx="1">
            <a:schemeClr val="accent2"/>
          </a:effectRef>
          <a:fontRef idx="minor">
            <a:schemeClr val="dk1"/>
          </a:fontRef>
        </p:style>
        <p:txBody>
          <a:bodyPr lIns="50795" tIns="25397" rIns="50795" bIns="25397" anchor="ctr"/>
          <a:lstStyle/>
          <a:p>
            <a:pPr algn="ctr" eaLnBrk="1" fontAlgn="auto" hangingPunct="1">
              <a:spcBef>
                <a:spcPts val="0"/>
              </a:spcBef>
              <a:spcAft>
                <a:spcPts val="0"/>
              </a:spcAft>
              <a:defRPr/>
            </a:pPr>
            <a:endParaRPr lang="en-US"/>
          </a:p>
        </p:txBody>
      </p:sp>
      <p:pic>
        <p:nvPicPr>
          <p:cNvPr id="1032" name="Picture 8" descr="E:\Arshad-Tarahi shahri\Semestry 2_89-90\Kargahe Mahale\SWOT\marziye\ax farahzad.maryam\pic1\Picture 018.jpg"/>
          <p:cNvPicPr>
            <a:picLocks noChangeAspect="1" noChangeArrowheads="1"/>
          </p:cNvPicPr>
          <p:nvPr/>
        </p:nvPicPr>
        <p:blipFill>
          <a:blip r:embed="rId8" cstate="print"/>
          <a:srcRect/>
          <a:stretch>
            <a:fillRect/>
          </a:stretch>
        </p:blipFill>
        <p:spPr bwMode="auto">
          <a:xfrm>
            <a:off x="3749675" y="1905000"/>
            <a:ext cx="1554163" cy="676275"/>
          </a:xfrm>
          <a:prstGeom prst="rect">
            <a:avLst/>
          </a:prstGeom>
          <a:ln>
            <a:noFill/>
          </a:ln>
          <a:effectLst>
            <a:outerShdw blurRad="292100" dist="139700" dir="2700000" algn="tl" rotWithShape="0">
              <a:srgbClr val="333333">
                <a:alpha val="65000"/>
              </a:srgbClr>
            </a:outerShdw>
          </a:effectLst>
        </p:spPr>
      </p:pic>
      <p:pic>
        <p:nvPicPr>
          <p:cNvPr id="28" name="Picture 8" descr="D:\tarahi shahri\UNI\TERM 2\KARGAH MAHALE\ax farahzad.maryam\Picture 261.jpg"/>
          <p:cNvPicPr>
            <a:picLocks noChangeAspect="1" noChangeArrowheads="1"/>
          </p:cNvPicPr>
          <p:nvPr/>
        </p:nvPicPr>
        <p:blipFill>
          <a:blip r:embed="rId9" cstate="print">
            <a:lum bright="10000" contrast="20000"/>
          </a:blip>
          <a:srcRect l="13514"/>
          <a:stretch>
            <a:fillRect/>
          </a:stretch>
        </p:blipFill>
        <p:spPr bwMode="auto">
          <a:xfrm>
            <a:off x="3675063" y="2867025"/>
            <a:ext cx="1662112" cy="960438"/>
          </a:xfrm>
          <a:prstGeom prst="rect">
            <a:avLst/>
          </a:prstGeom>
          <a:ln>
            <a:noFill/>
          </a:ln>
          <a:effectLst>
            <a:outerShdw blurRad="292100" dist="139700" dir="2700000" algn="tl" rotWithShape="0">
              <a:srgbClr val="333333">
                <a:alpha val="65000"/>
              </a:srgbClr>
            </a:outerShdw>
          </a:effectLst>
        </p:spPr>
      </p:pic>
      <p:pic>
        <p:nvPicPr>
          <p:cNvPr id="44045" name="Picture 9" descr="C:\Users\marziyeh\Desktop\Picture3.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657600" y="4238625"/>
            <a:ext cx="1652588"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0" descr="E:\Arshad-Tarahi shahri\Semestry 2_89-90\Kargahe Mahale\SWOT\marziye\ax farahzad.maryam\Picture 396.jpg"/>
          <p:cNvPicPr>
            <a:picLocks noChangeAspect="1" noChangeArrowheads="1"/>
          </p:cNvPicPr>
          <p:nvPr/>
        </p:nvPicPr>
        <p:blipFill>
          <a:blip r:embed="rId11" cstate="print"/>
          <a:srcRect/>
          <a:stretch>
            <a:fillRect/>
          </a:stretch>
        </p:blipFill>
        <p:spPr bwMode="auto">
          <a:xfrm>
            <a:off x="2011363" y="844550"/>
            <a:ext cx="1417637" cy="708025"/>
          </a:xfrm>
          <a:prstGeom prst="rect">
            <a:avLst/>
          </a:prstGeom>
          <a:ln>
            <a:noFill/>
          </a:ln>
          <a:effectLst>
            <a:outerShdw blurRad="292100" dist="139700" dir="2700000" algn="tl" rotWithShape="0">
              <a:srgbClr val="333333">
                <a:alpha val="65000"/>
              </a:srgbClr>
            </a:outerShdw>
          </a:effectLst>
        </p:spPr>
      </p:pic>
      <p:pic>
        <p:nvPicPr>
          <p:cNvPr id="11" name="Picture 11" descr="E:\Arshad-Tarahi shahri\Semestry 2_89-90\Kargahe Mahale\SWOT\marziye\ax farahzad.maryam\Picture 120.jpg"/>
          <p:cNvPicPr>
            <a:picLocks noChangeAspect="1" noChangeArrowheads="1"/>
          </p:cNvPicPr>
          <p:nvPr/>
        </p:nvPicPr>
        <p:blipFill>
          <a:blip r:embed="rId12" cstate="print"/>
          <a:srcRect/>
          <a:stretch>
            <a:fillRect/>
          </a:stretch>
        </p:blipFill>
        <p:spPr bwMode="auto">
          <a:xfrm>
            <a:off x="1874838" y="2970213"/>
            <a:ext cx="1646237" cy="822325"/>
          </a:xfrm>
          <a:prstGeom prst="rect">
            <a:avLst/>
          </a:prstGeom>
          <a:ln>
            <a:noFill/>
          </a:ln>
          <a:effectLst>
            <a:outerShdw blurRad="292100" dist="139700" dir="2700000" algn="tl" rotWithShape="0">
              <a:srgbClr val="333333">
                <a:alpha val="65000"/>
              </a:srgbClr>
            </a:outerShdw>
          </a:effectLst>
        </p:spPr>
      </p:pic>
      <p:pic>
        <p:nvPicPr>
          <p:cNvPr id="14" name="Picture 12" descr="E:\Arshad-Tarahi shahri\Semestry 2_89-90\Kargahe Mahale\SWOT\marziye\ax farahzad.maryam\Picture 092.jpg"/>
          <p:cNvPicPr>
            <a:picLocks noChangeAspect="1" noChangeArrowheads="1"/>
          </p:cNvPicPr>
          <p:nvPr/>
        </p:nvPicPr>
        <p:blipFill>
          <a:blip r:embed="rId13" cstate="print"/>
          <a:srcRect/>
          <a:stretch>
            <a:fillRect/>
          </a:stretch>
        </p:blipFill>
        <p:spPr bwMode="auto">
          <a:xfrm>
            <a:off x="1874838" y="4238625"/>
            <a:ext cx="1646237" cy="822325"/>
          </a:xfrm>
          <a:prstGeom prst="rect">
            <a:avLst/>
          </a:prstGeom>
          <a:ln>
            <a:noFill/>
          </a:ln>
          <a:effectLst>
            <a:outerShdw blurRad="292100" dist="139700" dir="2700000" algn="tl" rotWithShape="0">
              <a:srgbClr val="333333">
                <a:alpha val="65000"/>
              </a:srgbClr>
            </a:outerShdw>
          </a:effectLst>
        </p:spPr>
      </p:pic>
      <p:sp>
        <p:nvSpPr>
          <p:cNvPr id="16" name="Rectangle 15"/>
          <p:cNvSpPr/>
          <p:nvPr/>
        </p:nvSpPr>
        <p:spPr>
          <a:xfrm rot="16200000">
            <a:off x="2005941" y="4306396"/>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7" name="TextBox 16"/>
          <p:cNvSpPr txBox="1"/>
          <p:nvPr/>
        </p:nvSpPr>
        <p:spPr>
          <a:xfrm>
            <a:off x="114300" y="6296025"/>
            <a:ext cx="44196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تحلیل و ارزیابی اطلاعات به روش</a:t>
            </a:r>
            <a:r>
              <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SWOT </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0" y="0"/>
            <a:ext cx="91440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aphicFrame>
        <p:nvGraphicFramePr>
          <p:cNvPr id="2" name="Table 1"/>
          <p:cNvGraphicFramePr>
            <a:graphicFrameLocks noGrp="1"/>
          </p:cNvGraphicFramePr>
          <p:nvPr/>
        </p:nvGraphicFramePr>
        <p:xfrm>
          <a:off x="217684" y="377545"/>
          <a:ext cx="8708633" cy="5777256"/>
        </p:xfrm>
        <a:graphic>
          <a:graphicData uri="http://schemas.openxmlformats.org/drawingml/2006/table">
            <a:tbl>
              <a:tblPr firstRow="1" bandRow="1">
                <a:tableStyleId>{5940675A-B579-460E-94D1-54222C63F5DA}</a:tableStyleId>
              </a:tblPr>
              <a:tblGrid>
                <a:gridCol w="1587511"/>
                <a:gridCol w="1768941"/>
                <a:gridCol w="1859656"/>
                <a:gridCol w="1814298"/>
                <a:gridCol w="1171375"/>
                <a:gridCol w="506852"/>
              </a:tblGrid>
              <a:tr h="29663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200" dirty="0">
                          <a:cs typeface="B Homa" pitchFamily="2" charset="-78"/>
                        </a:rPr>
                        <a:t>تهدیدها</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algn="ctr"/>
                      <a:r>
                        <a:rPr lang="fa-IR" sz="1200" dirty="0">
                          <a:cs typeface="B Homa" pitchFamily="2" charset="-78"/>
                        </a:rPr>
                        <a:t>فرصت ها</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algn="ctr"/>
                      <a:r>
                        <a:rPr lang="fa-IR" sz="1200" dirty="0">
                          <a:cs typeface="B Homa" pitchFamily="2" charset="-78"/>
                        </a:rPr>
                        <a:t>نقاط</a:t>
                      </a:r>
                      <a:r>
                        <a:rPr lang="fa-IR" sz="1200" baseline="0" dirty="0">
                          <a:cs typeface="B Homa" pitchFamily="2" charset="-78"/>
                        </a:rPr>
                        <a:t> ضعف</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algn="ctr"/>
                      <a:r>
                        <a:rPr lang="fa-IR" sz="1200" dirty="0">
                          <a:cs typeface="B Homa" pitchFamily="2" charset="-78"/>
                        </a:rPr>
                        <a:t>نقاط</a:t>
                      </a:r>
                      <a:r>
                        <a:rPr lang="fa-IR" sz="1200" baseline="0" dirty="0">
                          <a:cs typeface="B Homa" pitchFamily="2" charset="-78"/>
                        </a:rPr>
                        <a:t> قوت</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235" rtl="0" eaLnBrk="1" fontAlgn="auto" latinLnBrk="0" hangingPunct="1">
                        <a:lnSpc>
                          <a:spcPct val="100000"/>
                        </a:lnSpc>
                        <a:spcBef>
                          <a:spcPts val="0"/>
                        </a:spcBef>
                        <a:spcAft>
                          <a:spcPts val="0"/>
                        </a:spcAft>
                        <a:buClrTx/>
                        <a:buSzTx/>
                        <a:buFontTx/>
                        <a:buNone/>
                        <a:tabLst/>
                        <a:defRPr/>
                      </a:pPr>
                      <a:r>
                        <a:rPr lang="fa-IR" sz="1200" dirty="0">
                          <a:cs typeface="B Homa" pitchFamily="2" charset="-78"/>
                        </a:rPr>
                        <a:t>اهداف</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600" b="1" dirty="0">
                        <a:cs typeface="B Homa" pitchFamily="2" charset="-78"/>
                      </a:endParaRPr>
                    </a:p>
                  </a:txBody>
                  <a:tcPr marL="99060" marR="99060" marT="28575" marB="28575">
                    <a:solidFill>
                      <a:schemeClr val="accent6">
                        <a:lumMod val="60000"/>
                        <a:lumOff val="40000"/>
                      </a:schemeClr>
                    </a:solidFill>
                  </a:tcPr>
                </a:tc>
              </a:tr>
              <a:tr h="1069850">
                <a:tc>
                  <a:txBody>
                    <a:bodyPr/>
                    <a:lstStyle/>
                    <a:p>
                      <a:pPr algn="ctr"/>
                      <a:r>
                        <a:rPr lang="fa-IR" sz="800" b="1" baseline="0" dirty="0">
                          <a:cs typeface="B Mitra" pitchFamily="2" charset="-78"/>
                        </a:rPr>
                        <a:t>امکان از بین رفتن هویت کالبدی بافت به هنگام تقویت منظر بصری آن </a:t>
                      </a:r>
                      <a:endParaRPr lang="en-US" sz="800" b="1" dirty="0">
                        <a:cs typeface="B Mitra" pitchFamily="2" charset="-78"/>
                      </a:endParaRPr>
                    </a:p>
                  </a:txBody>
                  <a:tcPr marL="99060" marR="99060" marT="28575" marB="28575"/>
                </a:tc>
                <a:tc>
                  <a:txBody>
                    <a:bodyPr/>
                    <a:lstStyle/>
                    <a:p>
                      <a:pPr algn="ctr"/>
                      <a:r>
                        <a:rPr lang="fa-IR" sz="800" b="1" dirty="0">
                          <a:cs typeface="B Mitra" pitchFamily="2" charset="-78"/>
                        </a:rPr>
                        <a:t>فرصت تقویت کیفیت</a:t>
                      </a:r>
                      <a:r>
                        <a:rPr lang="fa-IR" sz="800" b="1" baseline="0" dirty="0">
                          <a:cs typeface="B Mitra" pitchFamily="2" charset="-78"/>
                        </a:rPr>
                        <a:t> کالبدی و منظر عمومی پهنه مسکونی</a:t>
                      </a:r>
                      <a:endParaRPr lang="en-US" sz="800" b="1" dirty="0">
                        <a:cs typeface="B Mitra" pitchFamily="2" charset="-78"/>
                      </a:endParaRPr>
                    </a:p>
                  </a:txBody>
                  <a:tcPr marL="99060" marR="99060" marT="28575" marB="28575"/>
                </a:tc>
                <a:tc>
                  <a:txBody>
                    <a:bodyPr/>
                    <a:lstStyle/>
                    <a:p>
                      <a:pPr algn="ctr">
                        <a:lnSpc>
                          <a:spcPct val="100000"/>
                        </a:lnSpc>
                      </a:pPr>
                      <a:r>
                        <a:rPr lang="fa-IR" sz="800" b="1" dirty="0">
                          <a:cs typeface="B Mitra" pitchFamily="2" charset="-78"/>
                        </a:rPr>
                        <a:t>کیفیت</a:t>
                      </a:r>
                      <a:r>
                        <a:rPr lang="fa-IR" sz="800" b="1" baseline="0" dirty="0">
                          <a:cs typeface="B Mitra" pitchFamily="2" charset="-78"/>
                        </a:rPr>
                        <a:t> پایین کالبدی پهنه مسکونی بخش شمالی به علت فرسودگی </a:t>
                      </a:r>
                      <a:endParaRPr lang="en-US" sz="800" b="1" dirty="0">
                        <a:cs typeface="B Mitr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800" b="1" baseline="0" dirty="0">
                          <a:cs typeface="B Mitra" pitchFamily="2" charset="-78"/>
                        </a:rPr>
                        <a:t>بالا بودن کیفیت کالبدی باغچه های راسته خیابان فرحزادی به عنوان زنجیره کانون های خدماتی-گردشگری  </a:t>
                      </a:r>
                      <a:endParaRPr lang="en-US" sz="800" b="1" dirty="0">
                        <a:cs typeface="B Mitra" pitchFamily="2" charset="-78"/>
                      </a:endParaRPr>
                    </a:p>
                  </a:txBody>
                  <a:tcPr marL="99060" marR="99060" marT="28575" marB="28575"/>
                </a:tc>
                <a:tc rowSpan="5">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00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r>
                        <a:rPr lang="fa-IR" sz="1000" dirty="0">
                          <a:cs typeface="B Homa" pitchFamily="2" charset="-78"/>
                        </a:rPr>
                        <a:t>2-کیفیت</a:t>
                      </a:r>
                      <a:r>
                        <a:rPr lang="fa-IR" sz="1000" baseline="0" dirty="0">
                          <a:cs typeface="B Homa" pitchFamily="2" charset="-78"/>
                        </a:rPr>
                        <a:t> کالبدی</a:t>
                      </a:r>
                      <a:r>
                        <a:rPr lang="fa-IR" sz="1000" dirty="0">
                          <a:cs typeface="B Homa" pitchFamily="2" charset="-78"/>
                        </a:rPr>
                        <a:t> </a:t>
                      </a:r>
                      <a:endParaRPr lang="en-US" sz="100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1000" b="1" dirty="0">
                        <a:cs typeface="B Homa" pitchFamily="2" charset="-78"/>
                      </a:endParaRPr>
                    </a:p>
                  </a:txBody>
                  <a:tcPr marL="99060" marR="99060" marT="28575" marB="28575" anchor="ctr"/>
                </a:tc>
                <a:tc rowSpan="5">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600" dirty="0">
                          <a:cs typeface="B Homa" pitchFamily="2" charset="-78"/>
                        </a:rPr>
                        <a:t>بعد فضایی</a:t>
                      </a:r>
                      <a:endParaRPr lang="fa-IR" sz="1600" b="1" dirty="0">
                        <a:cs typeface="B Homa" pitchFamily="2" charset="-78"/>
                      </a:endParaRPr>
                    </a:p>
                  </a:txBody>
                  <a:tcPr marL="99060" marR="99060" marT="28575" marB="28575" vert="vert270"/>
                </a:tc>
              </a:tr>
              <a:tr h="1045558">
                <a:tc>
                  <a:txBody>
                    <a:bodyPr/>
                    <a:lstStyle/>
                    <a:p>
                      <a:pPr algn="ctr"/>
                      <a:r>
                        <a:rPr lang="fa-IR" sz="800" b="1" dirty="0">
                          <a:cs typeface="B Mitra" pitchFamily="2" charset="-78"/>
                        </a:rPr>
                        <a:t>امکان از بین رفتن تشخص کالبدی عناصر ساختاری مختلف</a:t>
                      </a:r>
                      <a:r>
                        <a:rPr lang="fa-IR" sz="800" b="1" baseline="0" dirty="0">
                          <a:cs typeface="B Mitra" pitchFamily="2" charset="-78"/>
                        </a:rPr>
                        <a:t> به واسطه تقویت کالبدی بدنه ها و منظرها</a:t>
                      </a:r>
                      <a:endParaRPr lang="en-US" sz="800" b="1" dirty="0">
                        <a:cs typeface="B Mitra" pitchFamily="2" charset="-78"/>
                      </a:endParaRPr>
                    </a:p>
                  </a:txBody>
                  <a:tcPr marL="99060" marR="99060" marT="28575" marB="28575"/>
                </a:tc>
                <a:tc>
                  <a:txBody>
                    <a:bodyPr/>
                    <a:lstStyle/>
                    <a:p>
                      <a:pPr algn="ctr"/>
                      <a:r>
                        <a:rPr lang="fa-IR" sz="800" b="1" dirty="0">
                          <a:cs typeface="B Mitra" pitchFamily="2" charset="-78"/>
                        </a:rPr>
                        <a:t>فرصت تقویت کالبدی پهنه کوهستان و تبدیل آن</a:t>
                      </a:r>
                      <a:r>
                        <a:rPr lang="fa-IR" sz="800" b="1" baseline="0" dirty="0">
                          <a:cs typeface="B Mitra" pitchFamily="2" charset="-78"/>
                        </a:rPr>
                        <a:t> به پهنه با منظر با هویت بافت</a:t>
                      </a:r>
                      <a:endParaRPr lang="en-US" sz="800" b="1" dirty="0">
                        <a:cs typeface="B Mitra" pitchFamily="2" charset="-78"/>
                      </a:endParaRPr>
                    </a:p>
                  </a:txBody>
                  <a:tcPr marL="99060" marR="99060" marT="28575" marB="28575"/>
                </a:tc>
                <a:tc>
                  <a:txBody>
                    <a:bodyPr/>
                    <a:lstStyle/>
                    <a:p>
                      <a:pPr algn="ctr">
                        <a:lnSpc>
                          <a:spcPct val="100000"/>
                        </a:lnSpc>
                      </a:pPr>
                      <a:r>
                        <a:rPr lang="fa-IR" sz="800" b="1" baseline="0" dirty="0">
                          <a:cs typeface="B Mitra" pitchFamily="2" charset="-78"/>
                        </a:rPr>
                        <a:t>پایین بودن کیفیت کالبدی و بصری کانون محلی میدان فرحزاد به واسطه عدم ساماندهی تابلو ها و نمای بدنه  </a:t>
                      </a:r>
                      <a:endParaRPr lang="en-US" sz="800" b="1" dirty="0">
                        <a:cs typeface="B Mitr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800" b="1" dirty="0">
                        <a:cs typeface="B Mitr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r>
              <a:tr h="785656">
                <a:tc>
                  <a:txBody>
                    <a:bodyPr/>
                    <a:lstStyle/>
                    <a:p>
                      <a:pPr algn="ctr"/>
                      <a:endParaRPr lang="en-US" sz="800" b="1" dirty="0">
                        <a:cs typeface="B Mitra" pitchFamily="2" charset="-78"/>
                      </a:endParaRPr>
                    </a:p>
                  </a:txBody>
                  <a:tcPr marL="99060" marR="99060" marT="28575" marB="28575"/>
                </a:tc>
                <a:tc>
                  <a:txBody>
                    <a:bodyPr/>
                    <a:lstStyle/>
                    <a:p>
                      <a:pPr algn="ctr"/>
                      <a:r>
                        <a:rPr lang="fa-IR" sz="800" b="1" dirty="0">
                          <a:cs typeface="B Mitra" pitchFamily="2" charset="-78"/>
                        </a:rPr>
                        <a:t>فرصت تقویت</a:t>
                      </a:r>
                      <a:r>
                        <a:rPr lang="fa-IR" sz="800" b="1" baseline="0" dirty="0">
                          <a:cs typeface="B Mitra" pitchFamily="2" charset="-78"/>
                        </a:rPr>
                        <a:t> کالبدی پهنه کنار رودخانه</a:t>
                      </a:r>
                      <a:endParaRPr lang="en-US" sz="800" b="1" dirty="0">
                        <a:cs typeface="B Mitr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800" b="1" dirty="0">
                          <a:cs typeface="B Mitra" pitchFamily="2" charset="-78"/>
                        </a:rPr>
                        <a:t>کیفیت</a:t>
                      </a:r>
                      <a:r>
                        <a:rPr lang="fa-IR" sz="800" b="1" baseline="0" dirty="0">
                          <a:cs typeface="B Mitra" pitchFamily="2" charset="-78"/>
                        </a:rPr>
                        <a:t> پایین کالبدی راسته خیابان امامزاده داوود به عنوان ستون فقرات محله </a:t>
                      </a:r>
                      <a:endParaRPr lang="en-US" sz="800" b="1" dirty="0">
                        <a:cs typeface="B Mitr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Mitr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Mitr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Mitr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800" b="1" dirty="0">
                        <a:cs typeface="B Mitr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r>
              <a:tr h="1287601">
                <a:tc>
                  <a:txBody>
                    <a:bodyPr/>
                    <a:lstStyle/>
                    <a:p>
                      <a:pPr algn="ctr"/>
                      <a:endParaRPr lang="en-US" sz="800" b="1" dirty="0">
                        <a:cs typeface="B Mitra" pitchFamily="2" charset="-78"/>
                      </a:endParaRPr>
                    </a:p>
                  </a:txBody>
                  <a:tcPr marL="99060" marR="99060" marT="28575" marB="28575"/>
                </a:tc>
                <a:tc>
                  <a:txBody>
                    <a:bodyPr/>
                    <a:lstStyle/>
                    <a:p>
                      <a:pPr algn="ctr"/>
                      <a:r>
                        <a:rPr lang="fa-IR" sz="800" b="1" dirty="0">
                          <a:cs typeface="B Mitra" pitchFamily="2" charset="-78"/>
                        </a:rPr>
                        <a:t>فرصت ایجاد ورودی محله با تشخص کالبدی</a:t>
                      </a:r>
                      <a:r>
                        <a:rPr lang="fa-IR" sz="800" b="1" baseline="0" dirty="0">
                          <a:cs typeface="B Mitra" pitchFamily="2" charset="-78"/>
                        </a:rPr>
                        <a:t> محله فرحزاد</a:t>
                      </a:r>
                      <a:endParaRPr lang="en-US" sz="800" b="1" dirty="0">
                        <a:cs typeface="B Mitr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800" b="1" dirty="0">
                          <a:cs typeface="B Mitra" pitchFamily="2" charset="-78"/>
                        </a:rPr>
                        <a:t>نامناسب</a:t>
                      </a:r>
                      <a:r>
                        <a:rPr lang="fa-IR" sz="800" b="1" baseline="0" dirty="0">
                          <a:cs typeface="B Mitra" pitchFamily="2" charset="-78"/>
                        </a:rPr>
                        <a:t> بودن کوچه های پله ای به عنوان مفصل های فضایی در اکثر نقاط محله</a:t>
                      </a:r>
                      <a:endParaRPr lang="en-US" sz="800" b="1" dirty="0">
                        <a:cs typeface="B Mitr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800" b="1" dirty="0">
                        <a:cs typeface="B Mitr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2800" b="1" dirty="0">
                        <a:cs typeface="B Nazanin" pitchFamily="2" charset="-78"/>
                      </a:endParaRPr>
                    </a:p>
                  </a:txBody>
                  <a:tcPr marL="156020" marR="156020" marT="60008" marB="60008" vert="vert270"/>
                </a:tc>
              </a:tr>
              <a:tr h="1287601">
                <a:tc>
                  <a:txBody>
                    <a:bodyPr/>
                    <a:lstStyle/>
                    <a:p>
                      <a:pPr algn="ctr"/>
                      <a:endParaRPr lang="en-US" sz="800" b="1" dirty="0">
                        <a:cs typeface="B Mitra" pitchFamily="2" charset="-78"/>
                      </a:endParaRPr>
                    </a:p>
                  </a:txBody>
                  <a:tcPr marL="99060" marR="99060" marT="28575" marB="28575"/>
                </a:tc>
                <a:tc>
                  <a:txBody>
                    <a:bodyPr/>
                    <a:lstStyle/>
                    <a:p>
                      <a:pPr algn="ctr"/>
                      <a:r>
                        <a:rPr lang="fa-IR" sz="800" b="1" dirty="0">
                          <a:cs typeface="B Mitra" pitchFamily="2" charset="-78"/>
                        </a:rPr>
                        <a:t>فرصت ارتقاء</a:t>
                      </a:r>
                      <a:r>
                        <a:rPr lang="fa-IR" sz="800" b="1" baseline="0" dirty="0">
                          <a:cs typeface="B Mitra" pitchFamily="2" charset="-78"/>
                        </a:rPr>
                        <a:t> کیفیت کالبدی کانون های مرکزی محله،معابر و مرزهای فضایی</a:t>
                      </a:r>
                      <a:endParaRPr lang="en-US" sz="800" b="1" dirty="0">
                        <a:cs typeface="B Mitr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800" b="1" dirty="0">
                          <a:cs typeface="B Mitra" pitchFamily="2" charset="-78"/>
                        </a:rPr>
                        <a:t>کیفیت</a:t>
                      </a:r>
                      <a:r>
                        <a:rPr lang="fa-IR" sz="800" b="1" baseline="0" dirty="0">
                          <a:cs typeface="B Mitra" pitchFamily="2" charset="-78"/>
                        </a:rPr>
                        <a:t> پایین کالبد ورودی ها ی فضاها ،مرزها و مفصل های فضایی</a:t>
                      </a:r>
                      <a:endParaRPr lang="en-US" sz="800" b="1" dirty="0">
                        <a:cs typeface="B Mitr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800" b="1" dirty="0">
                        <a:cs typeface="B Mitr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2800" b="1" dirty="0">
                        <a:cs typeface="B Nazanin" pitchFamily="2" charset="-78"/>
                      </a:endParaRPr>
                    </a:p>
                  </a:txBody>
                  <a:tcPr marL="156020" marR="156020" marT="60008" marB="60008" vert="vert270"/>
                </a:tc>
              </a:tr>
            </a:tbl>
          </a:graphicData>
        </a:graphic>
      </p:graphicFrame>
      <p:pic>
        <p:nvPicPr>
          <p:cNvPr id="9" name="Picture 9" descr="C:\Users\marziyeh\Desktop\Picture3.jpg"/>
          <p:cNvPicPr>
            <a:picLocks noChangeAspect="1" noChangeArrowheads="1"/>
          </p:cNvPicPr>
          <p:nvPr/>
        </p:nvPicPr>
        <p:blipFill>
          <a:blip r:embed="rId2" cstate="print"/>
          <a:srcRect/>
          <a:stretch>
            <a:fillRect/>
          </a:stretch>
        </p:blipFill>
        <p:spPr bwMode="auto">
          <a:xfrm>
            <a:off x="3811588" y="920750"/>
            <a:ext cx="1400175" cy="788988"/>
          </a:xfrm>
          <a:prstGeom prst="rect">
            <a:avLst/>
          </a:prstGeom>
          <a:ln>
            <a:noFill/>
          </a:ln>
          <a:effectLst>
            <a:outerShdw blurRad="292100" dist="139700" dir="2700000" algn="tl" rotWithShape="0">
              <a:srgbClr val="333333">
                <a:alpha val="65000"/>
              </a:srgbClr>
            </a:outerShdw>
          </a:effectLst>
        </p:spPr>
      </p:pic>
      <p:pic>
        <p:nvPicPr>
          <p:cNvPr id="3074" name="Picture 2" descr="E:\Arshad-Tarahi shahri\Semestry 2_89-90\Kargahe Mahale\SWOT\marziye\picture- mina\IMG_3993.JPG"/>
          <p:cNvPicPr>
            <a:picLocks noChangeAspect="1" noChangeArrowheads="1"/>
          </p:cNvPicPr>
          <p:nvPr/>
        </p:nvPicPr>
        <p:blipFill>
          <a:blip r:embed="rId3" cstate="print"/>
          <a:srcRect/>
          <a:stretch>
            <a:fillRect/>
          </a:stretch>
        </p:blipFill>
        <p:spPr bwMode="auto">
          <a:xfrm>
            <a:off x="5761038" y="1143000"/>
            <a:ext cx="1233487" cy="576263"/>
          </a:xfrm>
          <a:prstGeom prst="rect">
            <a:avLst/>
          </a:prstGeom>
          <a:ln>
            <a:noFill/>
          </a:ln>
          <a:effectLst>
            <a:outerShdw blurRad="292100" dist="139700" dir="2700000" algn="tl" rotWithShape="0">
              <a:srgbClr val="333333">
                <a:alpha val="65000"/>
              </a:srgbClr>
            </a:outerShdw>
          </a:effectLst>
        </p:spPr>
      </p:pic>
      <p:pic>
        <p:nvPicPr>
          <p:cNvPr id="3075" name="Picture 3" descr="E:\Arshad-Tarahi shahri\Semestry 2_89-90\Kargahe Mahale\SWOT\marziye\ax farahzad.maryam\Picture 059.jpg"/>
          <p:cNvPicPr>
            <a:picLocks noChangeAspect="1" noChangeArrowheads="1"/>
          </p:cNvPicPr>
          <p:nvPr/>
        </p:nvPicPr>
        <p:blipFill>
          <a:blip r:embed="rId4" cstate="print"/>
          <a:srcRect/>
          <a:stretch>
            <a:fillRect/>
          </a:stretch>
        </p:blipFill>
        <p:spPr bwMode="auto">
          <a:xfrm>
            <a:off x="5532438" y="1847850"/>
            <a:ext cx="1646237" cy="822325"/>
          </a:xfrm>
          <a:prstGeom prst="rect">
            <a:avLst/>
          </a:prstGeom>
          <a:ln>
            <a:noFill/>
          </a:ln>
          <a:effectLst>
            <a:outerShdw blurRad="292100" dist="139700" dir="2700000" algn="tl" rotWithShape="0">
              <a:srgbClr val="333333">
                <a:alpha val="65000"/>
              </a:srgbClr>
            </a:outerShdw>
          </a:effectLst>
        </p:spPr>
      </p:pic>
      <p:pic>
        <p:nvPicPr>
          <p:cNvPr id="3076" name="Picture 4" descr="E:\Arshad-Tarahi shahri\Semestry 2_89-90\Kargahe Mahale\SWOT\marziye\ax farahzad.maryam\Picture 075.jpg"/>
          <p:cNvPicPr>
            <a:picLocks noChangeAspect="1" noChangeArrowheads="1"/>
          </p:cNvPicPr>
          <p:nvPr/>
        </p:nvPicPr>
        <p:blipFill>
          <a:blip r:embed="rId5" cstate="print"/>
          <a:srcRect/>
          <a:stretch>
            <a:fillRect/>
          </a:stretch>
        </p:blipFill>
        <p:spPr bwMode="auto">
          <a:xfrm>
            <a:off x="3840163" y="2087563"/>
            <a:ext cx="1371600" cy="685800"/>
          </a:xfrm>
          <a:prstGeom prst="rect">
            <a:avLst/>
          </a:prstGeom>
          <a:ln>
            <a:noFill/>
          </a:ln>
          <a:effectLst>
            <a:outerShdw blurRad="292100" dist="139700" dir="2700000" algn="tl" rotWithShape="0">
              <a:srgbClr val="333333">
                <a:alpha val="65000"/>
              </a:srgbClr>
            </a:outerShdw>
          </a:effectLst>
        </p:spPr>
      </p:pic>
      <p:pic>
        <p:nvPicPr>
          <p:cNvPr id="3077" name="Picture 5" descr="E:\Arshad-Tarahi shahri\Semestry 2_89-90\Kargahe Mahale\SWOT\marziye\ax farahzad.maryam\Picture 182.jpg"/>
          <p:cNvPicPr>
            <a:picLocks noChangeAspect="1" noChangeArrowheads="1"/>
          </p:cNvPicPr>
          <p:nvPr/>
        </p:nvPicPr>
        <p:blipFill>
          <a:blip r:embed="rId6" cstate="print"/>
          <a:srcRect/>
          <a:stretch>
            <a:fillRect/>
          </a:stretch>
        </p:blipFill>
        <p:spPr bwMode="auto">
          <a:xfrm>
            <a:off x="3657600" y="3881438"/>
            <a:ext cx="784225" cy="925512"/>
          </a:xfrm>
          <a:prstGeom prst="rect">
            <a:avLst/>
          </a:prstGeom>
          <a:ln>
            <a:noFill/>
          </a:ln>
          <a:effectLst>
            <a:outerShdw blurRad="292100" dist="139700" dir="2700000" algn="tl" rotWithShape="0">
              <a:srgbClr val="333333">
                <a:alpha val="65000"/>
              </a:srgbClr>
            </a:outerShdw>
          </a:effectLst>
        </p:spPr>
      </p:pic>
      <p:pic>
        <p:nvPicPr>
          <p:cNvPr id="3078" name="Picture 6" descr="E:\Arshad-Tarahi shahri\Semestry 2_89-90\Kargahe Mahale\SWOT\marziye\ax farahzad.maryam\pic1\Picture 051.jpg"/>
          <p:cNvPicPr>
            <a:picLocks noChangeAspect="1" noChangeArrowheads="1"/>
          </p:cNvPicPr>
          <p:nvPr/>
        </p:nvPicPr>
        <p:blipFill>
          <a:blip r:embed="rId7" cstate="print"/>
          <a:srcRect/>
          <a:stretch>
            <a:fillRect/>
          </a:stretch>
        </p:blipFill>
        <p:spPr bwMode="auto">
          <a:xfrm>
            <a:off x="4525963" y="3881438"/>
            <a:ext cx="823912" cy="925512"/>
          </a:xfrm>
          <a:prstGeom prst="rect">
            <a:avLst/>
          </a:prstGeom>
          <a:ln>
            <a:noFill/>
          </a:ln>
          <a:effectLst>
            <a:outerShdw blurRad="292100" dist="139700" dir="2700000" algn="tl" rotWithShape="0">
              <a:srgbClr val="333333">
                <a:alpha val="65000"/>
              </a:srgbClr>
            </a:outerShdw>
          </a:effectLst>
        </p:spPr>
      </p:pic>
      <p:pic>
        <p:nvPicPr>
          <p:cNvPr id="3079" name="Picture 7" descr="E:\Arshad-Tarahi shahri\Semestry 2_89-90\Kargahe Mahale\SWOT\marziye\ax farahzad.maryam\pic1\Picture 015.jpg"/>
          <p:cNvPicPr>
            <a:picLocks noChangeAspect="1" noChangeArrowheads="1"/>
          </p:cNvPicPr>
          <p:nvPr/>
        </p:nvPicPr>
        <p:blipFill>
          <a:blip r:embed="rId8" cstate="print"/>
          <a:srcRect/>
          <a:stretch>
            <a:fillRect/>
          </a:stretch>
        </p:blipFill>
        <p:spPr bwMode="auto">
          <a:xfrm>
            <a:off x="3657600" y="5218113"/>
            <a:ext cx="1714500" cy="857250"/>
          </a:xfrm>
          <a:prstGeom prst="rect">
            <a:avLst/>
          </a:prstGeom>
          <a:ln>
            <a:noFill/>
          </a:ln>
          <a:effectLst>
            <a:outerShdw blurRad="292100" dist="139700" dir="2700000" algn="tl" rotWithShape="0">
              <a:srgbClr val="333333">
                <a:alpha val="65000"/>
              </a:srgbClr>
            </a:outerShdw>
          </a:effectLst>
        </p:spPr>
      </p:pic>
      <p:pic>
        <p:nvPicPr>
          <p:cNvPr id="27" name="Picture 26"/>
          <p:cNvPicPr>
            <a:picLocks noChangeAspect="1" noChangeArrowheads="1"/>
          </p:cNvPicPr>
          <p:nvPr/>
        </p:nvPicPr>
        <p:blipFill>
          <a:blip r:embed="rId9">
            <a:extLst>
              <a:ext uri="{28A0092B-C50C-407E-A947-70E740481C1C}">
                <a14:useLocalDpi xmlns:a14="http://schemas.microsoft.com/office/drawing/2010/main" val="0"/>
              </a:ext>
            </a:extLst>
          </a:blip>
          <a:srcRect b="46875"/>
          <a:stretch>
            <a:fillRect/>
          </a:stretch>
        </p:blipFill>
        <p:spPr bwMode="auto">
          <a:xfrm>
            <a:off x="1965325" y="1984375"/>
            <a:ext cx="1463675" cy="777875"/>
          </a:xfrm>
          <a:prstGeom prst="rect">
            <a:avLst/>
          </a:prstGeom>
          <a:noFill/>
          <a:ln>
            <a:noFill/>
          </a:ln>
          <a:effectLst>
            <a:outerShdw blurRad="292100" dist="139700" dir="2700000" algn="tl" rotWithShape="0">
              <a:srgbClr val="333333">
                <a:alpha val="6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p:cNvSpPr/>
          <p:nvPr/>
        </p:nvSpPr>
        <p:spPr>
          <a:xfrm rot="16200000">
            <a:off x="2005941" y="4306396"/>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2" name="TextBox 11"/>
          <p:cNvSpPr txBox="1"/>
          <p:nvPr/>
        </p:nvSpPr>
        <p:spPr>
          <a:xfrm>
            <a:off x="114300" y="6296025"/>
            <a:ext cx="44196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تحلیل و ارزیابی اطلاعات به روش</a:t>
            </a:r>
            <a:r>
              <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SWOT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aphicFrame>
        <p:nvGraphicFramePr>
          <p:cNvPr id="2" name="Table 1"/>
          <p:cNvGraphicFramePr>
            <a:graphicFrameLocks noGrp="1"/>
          </p:cNvGraphicFramePr>
          <p:nvPr/>
        </p:nvGraphicFramePr>
        <p:xfrm>
          <a:off x="217684" y="299335"/>
          <a:ext cx="8708633" cy="5991538"/>
        </p:xfrm>
        <a:graphic>
          <a:graphicData uri="http://schemas.openxmlformats.org/drawingml/2006/table">
            <a:tbl>
              <a:tblPr firstRow="1" bandRow="1">
                <a:tableStyleId>{5940675A-B579-460E-94D1-54222C63F5DA}</a:tableStyleId>
              </a:tblPr>
              <a:tblGrid>
                <a:gridCol w="1587511"/>
                <a:gridCol w="1768941"/>
                <a:gridCol w="1859656"/>
                <a:gridCol w="1814298"/>
                <a:gridCol w="1171375"/>
                <a:gridCol w="506852"/>
              </a:tblGrid>
              <a:tr h="29663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200" dirty="0">
                          <a:cs typeface="B Homa" pitchFamily="2" charset="-78"/>
                        </a:rPr>
                        <a:t>تهدیدها</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algn="ctr"/>
                      <a:r>
                        <a:rPr lang="fa-IR" sz="1200" dirty="0">
                          <a:cs typeface="B Homa" pitchFamily="2" charset="-78"/>
                        </a:rPr>
                        <a:t>فرصت ها</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algn="ctr"/>
                      <a:r>
                        <a:rPr lang="fa-IR" sz="1200" dirty="0">
                          <a:cs typeface="B Homa" pitchFamily="2" charset="-78"/>
                        </a:rPr>
                        <a:t>نقاط</a:t>
                      </a:r>
                      <a:r>
                        <a:rPr lang="fa-IR" sz="1200" baseline="0" dirty="0">
                          <a:cs typeface="B Homa" pitchFamily="2" charset="-78"/>
                        </a:rPr>
                        <a:t> ضعف</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algn="ctr"/>
                      <a:r>
                        <a:rPr lang="fa-IR" sz="1200" dirty="0">
                          <a:cs typeface="B Homa" pitchFamily="2" charset="-78"/>
                        </a:rPr>
                        <a:t>نقاط</a:t>
                      </a:r>
                      <a:r>
                        <a:rPr lang="fa-IR" sz="1200" baseline="0" dirty="0">
                          <a:cs typeface="B Homa" pitchFamily="2" charset="-78"/>
                        </a:rPr>
                        <a:t> قوت</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235" rtl="0" eaLnBrk="1" fontAlgn="auto" latinLnBrk="0" hangingPunct="1">
                        <a:lnSpc>
                          <a:spcPct val="100000"/>
                        </a:lnSpc>
                        <a:spcBef>
                          <a:spcPts val="0"/>
                        </a:spcBef>
                        <a:spcAft>
                          <a:spcPts val="0"/>
                        </a:spcAft>
                        <a:buClrTx/>
                        <a:buSzTx/>
                        <a:buFontTx/>
                        <a:buNone/>
                        <a:tabLst/>
                        <a:defRPr/>
                      </a:pPr>
                      <a:r>
                        <a:rPr lang="fa-IR" sz="1200" dirty="0">
                          <a:cs typeface="B Homa" pitchFamily="2" charset="-78"/>
                        </a:rPr>
                        <a:t>اهداف</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600" b="1" dirty="0">
                        <a:cs typeface="B Homa" pitchFamily="2" charset="-78"/>
                      </a:endParaRPr>
                    </a:p>
                  </a:txBody>
                  <a:tcPr marL="99060" marR="99060" marT="28575" marB="28575">
                    <a:solidFill>
                      <a:schemeClr val="accent6">
                        <a:lumMod val="60000"/>
                        <a:lumOff val="40000"/>
                      </a:schemeClr>
                    </a:solidFill>
                  </a:tcPr>
                </a:tc>
              </a:tr>
              <a:tr h="1069850">
                <a:tc>
                  <a:txBody>
                    <a:bodyPr/>
                    <a:lstStyle/>
                    <a:p>
                      <a:pPr algn="ctr"/>
                      <a:r>
                        <a:rPr lang="fa-IR" sz="800" b="1" dirty="0">
                          <a:cs typeface="B Mitra" pitchFamily="2" charset="-78"/>
                        </a:rPr>
                        <a:t>امکان خدشه</a:t>
                      </a:r>
                      <a:r>
                        <a:rPr lang="fa-IR" sz="800" b="1" baseline="0" dirty="0">
                          <a:cs typeface="B Mitra" pitchFamily="2" charset="-78"/>
                        </a:rPr>
                        <a:t> دار شدن منزلت اجتماعی محله به واسطه تداخل نا مناسب و بیش از حد پهنه های مسکونی و گردشگری </a:t>
                      </a:r>
                      <a:endParaRPr lang="en-US" sz="800" b="1" dirty="0">
                        <a:cs typeface="B Mitra" pitchFamily="2" charset="-78"/>
                      </a:endParaRPr>
                    </a:p>
                  </a:txBody>
                  <a:tcPr marL="99060" marR="99060" marT="28575" marB="28575"/>
                </a:tc>
                <a:tc>
                  <a:txBody>
                    <a:bodyPr/>
                    <a:lstStyle/>
                    <a:p>
                      <a:pPr algn="ctr"/>
                      <a:r>
                        <a:rPr lang="fa-IR" sz="800" b="1" dirty="0">
                          <a:cs typeface="B Mitra" pitchFamily="2" charset="-78"/>
                        </a:rPr>
                        <a:t>فرصت</a:t>
                      </a:r>
                      <a:r>
                        <a:rPr lang="fa-IR" sz="800" b="1" baseline="0" dirty="0">
                          <a:cs typeface="B Mitra" pitchFamily="2" charset="-78"/>
                        </a:rPr>
                        <a:t> ایجاد کانون های اجتماعی،شورا ها و مراکز فرهنگی در مراکز محله</a:t>
                      </a:r>
                      <a:endParaRPr lang="en-US" sz="800" b="1" dirty="0">
                        <a:cs typeface="B Mitra" pitchFamily="2" charset="-78"/>
                      </a:endParaRPr>
                    </a:p>
                  </a:txBody>
                  <a:tcPr marL="99060" marR="99060" marT="28575" marB="28575"/>
                </a:tc>
                <a:tc>
                  <a:txBody>
                    <a:bodyPr/>
                    <a:lstStyle/>
                    <a:p>
                      <a:pPr algn="ctr">
                        <a:lnSpc>
                          <a:spcPct val="100000"/>
                        </a:lnSpc>
                      </a:pPr>
                      <a:r>
                        <a:rPr lang="fa-IR" sz="800" b="1" dirty="0">
                          <a:cs typeface="B Mitra" pitchFamily="2" charset="-78"/>
                        </a:rPr>
                        <a:t>از بین رفتن منزلت اجتماعی محله در پهنه کنار رودخانه به واسطه گسستگی</a:t>
                      </a:r>
                      <a:r>
                        <a:rPr lang="fa-IR" sz="800" b="1" baseline="0" dirty="0">
                          <a:cs typeface="B Mitra" pitchFamily="2" charset="-78"/>
                        </a:rPr>
                        <a:t> آن از پهنه مسکونی و گردشگری</a:t>
                      </a:r>
                      <a:endParaRPr lang="en-US" sz="800" b="1" dirty="0">
                        <a:cs typeface="B Mitr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800" b="1" dirty="0">
                          <a:cs typeface="B Mitra" pitchFamily="2" charset="-78"/>
                        </a:rPr>
                        <a:t>بالا بودن سطح اجتماعی اهالی بومی به واسطه وجود کانون های مهم و قدیمی مذهبی در بافت محله</a:t>
                      </a:r>
                      <a:r>
                        <a:rPr lang="fa-IR" sz="800" b="1" baseline="0" dirty="0">
                          <a:cs typeface="B Mitra" pitchFamily="2" charset="-78"/>
                        </a:rPr>
                        <a:t> </a:t>
                      </a:r>
                      <a:endParaRPr lang="en-US" sz="800" b="1" dirty="0">
                        <a:cs typeface="B Mitra" pitchFamily="2" charset="-78"/>
                      </a:endParaRPr>
                    </a:p>
                  </a:txBody>
                  <a:tcPr marL="99060" marR="99060" marT="28575" marB="28575"/>
                </a:tc>
                <a:tc rowSpan="5">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00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90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r>
                        <a:rPr lang="fa-IR" sz="900" dirty="0">
                          <a:cs typeface="B Homa" pitchFamily="2" charset="-78"/>
                        </a:rPr>
                        <a:t>3-منزلت</a:t>
                      </a:r>
                      <a:r>
                        <a:rPr lang="fa-IR" sz="900" baseline="0" dirty="0">
                          <a:cs typeface="B Homa" pitchFamily="2" charset="-78"/>
                        </a:rPr>
                        <a:t> اجتماعی</a:t>
                      </a:r>
                      <a:r>
                        <a:rPr lang="fa-IR" sz="900" dirty="0">
                          <a:cs typeface="B Homa" pitchFamily="2" charset="-78"/>
                        </a:rPr>
                        <a:t> </a:t>
                      </a:r>
                      <a:endParaRPr lang="en-US" sz="90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1000" b="1" dirty="0">
                        <a:cs typeface="B Homa" pitchFamily="2" charset="-78"/>
                      </a:endParaRPr>
                    </a:p>
                  </a:txBody>
                  <a:tcPr marL="99060" marR="99060" marT="28575" marB="28575" anchor="ctr"/>
                </a:tc>
                <a:tc rowSpan="5">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600" dirty="0">
                          <a:cs typeface="B Homa" pitchFamily="2" charset="-78"/>
                        </a:rPr>
                        <a:t>بعد فضایی</a:t>
                      </a:r>
                      <a:endParaRPr lang="fa-IR" sz="1600" b="1" dirty="0">
                        <a:cs typeface="B Homa" pitchFamily="2" charset="-78"/>
                      </a:endParaRPr>
                    </a:p>
                  </a:txBody>
                  <a:tcPr marL="99060" marR="99060" marT="28575" marB="28575" vert="vert270"/>
                </a:tc>
              </a:tr>
              <a:tr h="1045558">
                <a:tc>
                  <a:txBody>
                    <a:bodyPr/>
                    <a:lstStyle/>
                    <a:p>
                      <a:pPr algn="ctr"/>
                      <a:endParaRPr lang="en-US" sz="800" b="1" dirty="0">
                        <a:cs typeface="B Mitra" pitchFamily="2" charset="-78"/>
                      </a:endParaRPr>
                    </a:p>
                  </a:txBody>
                  <a:tcPr marL="99060" marR="99060" marT="28575" marB="28575"/>
                </a:tc>
                <a:tc>
                  <a:txBody>
                    <a:bodyPr/>
                    <a:lstStyle/>
                    <a:p>
                      <a:pPr algn="ctr"/>
                      <a:r>
                        <a:rPr lang="fa-IR" sz="800" b="1" dirty="0">
                          <a:cs typeface="B Mitra" pitchFamily="2" charset="-78"/>
                        </a:rPr>
                        <a:t>فرصت تقویت سطح اجتماعی</a:t>
                      </a:r>
                      <a:r>
                        <a:rPr lang="fa-IR" sz="800" b="1" baseline="0" dirty="0">
                          <a:cs typeface="B Mitra" pitchFamily="2" charset="-78"/>
                        </a:rPr>
                        <a:t> محله به وسیله ایجاد ارتباطات فرهنگی و اجتماعی میان پهنه مسکونی و گردشگری بافت</a:t>
                      </a:r>
                      <a:endParaRPr lang="en-US" sz="800" b="1" dirty="0">
                        <a:cs typeface="B Mitra" pitchFamily="2" charset="-78"/>
                      </a:endParaRPr>
                    </a:p>
                  </a:txBody>
                  <a:tcPr marL="99060" marR="99060" marT="28575" marB="28575"/>
                </a:tc>
                <a:tc>
                  <a:txBody>
                    <a:bodyPr/>
                    <a:lstStyle/>
                    <a:p>
                      <a:pPr algn="ctr">
                        <a:lnSpc>
                          <a:spcPct val="100000"/>
                        </a:lnSpc>
                      </a:pPr>
                      <a:r>
                        <a:rPr lang="fa-IR" sz="800" b="1" dirty="0">
                          <a:cs typeface="B Mitra" pitchFamily="2" charset="-78"/>
                        </a:rPr>
                        <a:t>عدم آگاهی سایرین</a:t>
                      </a:r>
                      <a:r>
                        <a:rPr lang="fa-IR" sz="800" b="1" baseline="0" dirty="0">
                          <a:cs typeface="B Mitra" pitchFamily="2" charset="-78"/>
                        </a:rPr>
                        <a:t> </a:t>
                      </a:r>
                      <a:r>
                        <a:rPr lang="fa-IR" sz="800" b="1" dirty="0">
                          <a:cs typeface="B Mitra" pitchFamily="2" charset="-78"/>
                        </a:rPr>
                        <a:t>از</a:t>
                      </a:r>
                      <a:r>
                        <a:rPr lang="fa-IR" sz="800" b="1" baseline="0" dirty="0">
                          <a:cs typeface="B Mitra" pitchFamily="2" charset="-78"/>
                        </a:rPr>
                        <a:t> سطح منزلت اجتماعی مردم محل به علت جدا افتادگی آن از پهنه مسکونی (مردم فرحزاد را به باغچه ها و گردشگری آن می شناسند نه سطح اجتماعی پایین منطقه مسکونی آن)</a:t>
                      </a:r>
                      <a:endParaRPr lang="en-US" sz="800" b="1" dirty="0">
                        <a:cs typeface="B Mitr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800" b="1" dirty="0">
                        <a:cs typeface="B Mitr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r>
              <a:tr h="1287601">
                <a:tc>
                  <a:txBody>
                    <a:bodyPr/>
                    <a:lstStyle/>
                    <a:p>
                      <a:pPr algn="ctr"/>
                      <a:endParaRPr lang="en-US" sz="800" b="1" dirty="0">
                        <a:cs typeface="B Mitra" pitchFamily="2" charset="-78"/>
                      </a:endParaRPr>
                    </a:p>
                  </a:txBody>
                  <a:tcPr marL="99060" marR="99060" marT="28575" marB="28575"/>
                </a:tc>
                <a:tc>
                  <a:txBody>
                    <a:bodyPr/>
                    <a:lstStyle/>
                    <a:p>
                      <a:pPr algn="ctr"/>
                      <a:r>
                        <a:rPr lang="fa-IR" sz="800" b="1" dirty="0">
                          <a:cs typeface="B Mitra" pitchFamily="2" charset="-78"/>
                        </a:rPr>
                        <a:t>فرصت ایجاد اجتماعات فرا</a:t>
                      </a:r>
                      <a:r>
                        <a:rPr lang="fa-IR" sz="800" b="1" baseline="0" dirty="0">
                          <a:cs typeface="B Mitra" pitchFamily="2" charset="-78"/>
                        </a:rPr>
                        <a:t> محله ای در فرحزاد جهت ارتقاء سطح اجتماعی محل و تقویت روابط محله با سطح شهر</a:t>
                      </a:r>
                      <a:endParaRPr lang="en-US" sz="800" b="1" dirty="0">
                        <a:cs typeface="B Mitr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800" b="1" baseline="0" dirty="0">
                          <a:cs typeface="B Mitra" pitchFamily="2" charset="-78"/>
                        </a:rPr>
                        <a:t>پایین بودن سطح اجتماعی مردم فرحزاد و جدا افتادگی اجتماعی آنها از بخش شمالی تهران به واسطه گسسته شدن آن توسط اتوبان یادگار امام از بافت شهر </a:t>
                      </a:r>
                      <a:endParaRPr lang="en-US" sz="800" b="1" dirty="0">
                        <a:cs typeface="B Mitr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Mitr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Mitr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800" b="1" dirty="0">
                        <a:cs typeface="B Mitr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800" b="1" dirty="0">
                        <a:cs typeface="B Mitr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r>
              <a:tr h="1287601">
                <a:tc>
                  <a:txBody>
                    <a:bodyPr/>
                    <a:lstStyle/>
                    <a:p>
                      <a:pPr algn="ctr"/>
                      <a:endParaRPr lang="en-US" sz="800" b="1" dirty="0">
                        <a:cs typeface="B Mitra" pitchFamily="2" charset="-78"/>
                      </a:endParaRPr>
                    </a:p>
                  </a:txBody>
                  <a:tcPr marL="99060" marR="99060" marT="28575" marB="28575"/>
                </a:tc>
                <a:tc>
                  <a:txBody>
                    <a:bodyPr/>
                    <a:lstStyle/>
                    <a:p>
                      <a:pPr algn="ctr"/>
                      <a:endParaRPr lang="en-US" sz="800" b="1" dirty="0">
                        <a:cs typeface="B Mitr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800" b="1" dirty="0">
                          <a:cs typeface="B Mitra" pitchFamily="2" charset="-78"/>
                        </a:rPr>
                        <a:t>عدم ثبات منزلت اجتماعی محله به علت</a:t>
                      </a:r>
                      <a:r>
                        <a:rPr lang="fa-IR" sz="800" b="1" baseline="0" dirty="0">
                          <a:cs typeface="B Mitra" pitchFamily="2" charset="-78"/>
                        </a:rPr>
                        <a:t> وجود پهنه های مسکونی مهاجر نشین از قومیت های متفاوت</a:t>
                      </a:r>
                      <a:endParaRPr lang="en-US" sz="800" b="1" dirty="0">
                        <a:cs typeface="B Mitr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800" b="1" dirty="0">
                        <a:cs typeface="B Mitr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2800" b="1" dirty="0">
                        <a:cs typeface="B Nazanin" pitchFamily="2" charset="-78"/>
                      </a:endParaRPr>
                    </a:p>
                  </a:txBody>
                  <a:tcPr marL="156020" marR="156020" marT="60008" marB="60008" vert="vert270"/>
                </a:tc>
              </a:tr>
              <a:tr h="999938">
                <a:tc>
                  <a:txBody>
                    <a:bodyPr/>
                    <a:lstStyle/>
                    <a:p>
                      <a:pPr algn="ctr"/>
                      <a:endParaRPr lang="en-US" sz="800" b="1" dirty="0">
                        <a:cs typeface="B Mitra" pitchFamily="2" charset="-78"/>
                      </a:endParaRPr>
                    </a:p>
                  </a:txBody>
                  <a:tcPr marL="99060" marR="99060" marT="28575" marB="28575"/>
                </a:tc>
                <a:tc>
                  <a:txBody>
                    <a:bodyPr/>
                    <a:lstStyle/>
                    <a:p>
                      <a:pPr algn="ctr"/>
                      <a:endParaRPr lang="en-US" sz="800" b="1" dirty="0">
                        <a:cs typeface="B Mitr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800" b="1" dirty="0">
                          <a:cs typeface="B Mitra" pitchFamily="2" charset="-78"/>
                        </a:rPr>
                        <a:t>پایین بودن سطح اجتماعی محل به علت کمبود</a:t>
                      </a:r>
                      <a:r>
                        <a:rPr lang="fa-IR" sz="800" b="1" baseline="0" dirty="0">
                          <a:cs typeface="B Mitra" pitchFamily="2" charset="-78"/>
                        </a:rPr>
                        <a:t> فضاهای باز و کانون های اجتماعی محلی</a:t>
                      </a:r>
                      <a:endParaRPr lang="en-US" sz="800" b="1" dirty="0">
                        <a:cs typeface="B Mitr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800" b="1" dirty="0">
                        <a:cs typeface="B Mitr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2800" b="1" dirty="0">
                        <a:cs typeface="B Nazanin" pitchFamily="2" charset="-78"/>
                      </a:endParaRPr>
                    </a:p>
                  </a:txBody>
                  <a:tcPr marL="156020" marR="156020" marT="60008" marB="60008" vert="vert270"/>
                </a:tc>
              </a:tr>
            </a:tbl>
          </a:graphicData>
        </a:graphic>
      </p:graphicFrame>
      <p:pic>
        <p:nvPicPr>
          <p:cNvPr id="46084" name="Picture 2" descr="E:\Arshad-Tarahi shahri\Semestry 2_89-90\Kargahe Mahale\SWOT\marziye\picture- mina\IMG_408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86200" y="1066800"/>
            <a:ext cx="1235075"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5" descr="E:\Arshad-Tarahi shahri\Semestry 2_89-90\Kargahe Mahale\SWOT\marziye\ax farahzad.maryam\pic1\Picture 067.jpg"/>
          <p:cNvPicPr>
            <a:picLocks noChangeAspect="1" noChangeArrowheads="1"/>
          </p:cNvPicPr>
          <p:nvPr/>
        </p:nvPicPr>
        <p:blipFill>
          <a:blip r:embed="rId3" cstate="print"/>
          <a:srcRect/>
          <a:stretch>
            <a:fillRect/>
          </a:stretch>
        </p:blipFill>
        <p:spPr bwMode="auto">
          <a:xfrm>
            <a:off x="5668963" y="1066800"/>
            <a:ext cx="1371600" cy="565150"/>
          </a:xfrm>
          <a:prstGeom prst="rect">
            <a:avLst/>
          </a:prstGeom>
          <a:ln>
            <a:noFill/>
          </a:ln>
          <a:effectLst>
            <a:outerShdw blurRad="292100" dist="139700" dir="2700000" algn="tl" rotWithShape="0">
              <a:srgbClr val="333333">
                <a:alpha val="65000"/>
              </a:srgbClr>
            </a:outerShdw>
          </a:effectLst>
        </p:spPr>
      </p:pic>
      <p:pic>
        <p:nvPicPr>
          <p:cNvPr id="4099" name="Picture 3" descr="E:\Arshad-Tarahi shahri\Semestry 2_89-90\Kargahe Mahale\SWOT\marziye\ax farahzad.maryam\pic1\Picture 068.jpg"/>
          <p:cNvPicPr>
            <a:picLocks noChangeAspect="1" noChangeArrowheads="1"/>
          </p:cNvPicPr>
          <p:nvPr/>
        </p:nvPicPr>
        <p:blipFill>
          <a:blip r:embed="rId4" cstate="print"/>
          <a:srcRect b="24173"/>
          <a:stretch>
            <a:fillRect/>
          </a:stretch>
        </p:blipFill>
        <p:spPr bwMode="auto">
          <a:xfrm>
            <a:off x="3984625" y="4495800"/>
            <a:ext cx="1044575" cy="769938"/>
          </a:xfrm>
          <a:prstGeom prst="rect">
            <a:avLst/>
          </a:prstGeom>
          <a:ln>
            <a:noFill/>
          </a:ln>
          <a:effectLst>
            <a:outerShdw blurRad="292100" dist="139700" dir="2700000" algn="tl" rotWithShape="0">
              <a:srgbClr val="333333">
                <a:alpha val="65000"/>
              </a:srgbClr>
            </a:outerShdw>
          </a:effectLst>
        </p:spPr>
      </p:pic>
      <p:pic>
        <p:nvPicPr>
          <p:cNvPr id="4100" name="Picture 4" descr="E:\Arshad-Tarahi shahri\Semestry 2_89-90\Kargahe Mahale\SWOT\marziye\ax farahzad.maryam\pic 2\Picture 007.jpg"/>
          <p:cNvPicPr>
            <a:picLocks noChangeAspect="1" noChangeArrowheads="1"/>
          </p:cNvPicPr>
          <p:nvPr/>
        </p:nvPicPr>
        <p:blipFill>
          <a:blip r:embed="rId5" cstate="print"/>
          <a:srcRect/>
          <a:stretch>
            <a:fillRect/>
          </a:stretch>
        </p:blipFill>
        <p:spPr bwMode="auto">
          <a:xfrm>
            <a:off x="3749675" y="3175000"/>
            <a:ext cx="1508125" cy="754063"/>
          </a:xfrm>
          <a:prstGeom prst="rect">
            <a:avLst/>
          </a:prstGeom>
          <a:ln>
            <a:noFill/>
          </a:ln>
          <a:effectLst>
            <a:outerShdw blurRad="292100" dist="139700" dir="2700000" algn="tl" rotWithShape="0">
              <a:srgbClr val="333333">
                <a:alpha val="65000"/>
              </a:srgbClr>
            </a:outerShdw>
          </a:effectLst>
        </p:spPr>
      </p:pic>
      <p:pic>
        <p:nvPicPr>
          <p:cNvPr id="4101" name="Picture 5" descr="E:\Arshad-Tarahi shahri\Semestry 2_89-90\Kargahe Mahale\SWOT\marziye\ax farahzad.maryam\pic 2\Picture 021.jpg"/>
          <p:cNvPicPr>
            <a:picLocks noChangeAspect="1" noChangeArrowheads="1"/>
          </p:cNvPicPr>
          <p:nvPr/>
        </p:nvPicPr>
        <p:blipFill>
          <a:blip r:embed="rId6" cstate="print"/>
          <a:srcRect l="16780" t="15981" r="16100" b="20095"/>
          <a:stretch>
            <a:fillRect/>
          </a:stretch>
        </p:blipFill>
        <p:spPr bwMode="auto">
          <a:xfrm>
            <a:off x="2286000" y="914400"/>
            <a:ext cx="736600" cy="717550"/>
          </a:xfrm>
          <a:prstGeom prst="rect">
            <a:avLst/>
          </a:prstGeom>
          <a:ln>
            <a:noFill/>
          </a:ln>
          <a:effectLst>
            <a:outerShdw blurRad="292100" dist="139700" dir="2700000" algn="tl" rotWithShape="0">
              <a:srgbClr val="333333">
                <a:alpha val="65000"/>
              </a:srgbClr>
            </a:outerShdw>
          </a:effectLst>
        </p:spPr>
      </p:pic>
      <p:sp>
        <p:nvSpPr>
          <p:cNvPr id="8" name="Rectangle 7"/>
          <p:cNvSpPr/>
          <p:nvPr/>
        </p:nvSpPr>
        <p:spPr>
          <a:xfrm rot="16200000">
            <a:off x="2005941" y="4306396"/>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TextBox 8"/>
          <p:cNvSpPr txBox="1"/>
          <p:nvPr/>
        </p:nvSpPr>
        <p:spPr>
          <a:xfrm>
            <a:off x="114300" y="6296025"/>
            <a:ext cx="44196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تحلیل و ارزیابی اطلاعات به روش</a:t>
            </a:r>
            <a:r>
              <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SWOT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aphicFrame>
        <p:nvGraphicFramePr>
          <p:cNvPr id="2" name="Table 1"/>
          <p:cNvGraphicFramePr>
            <a:graphicFrameLocks noGrp="1"/>
          </p:cNvGraphicFramePr>
          <p:nvPr/>
        </p:nvGraphicFramePr>
        <p:xfrm>
          <a:off x="217684" y="333354"/>
          <a:ext cx="8708633" cy="6242690"/>
        </p:xfrm>
        <a:graphic>
          <a:graphicData uri="http://schemas.openxmlformats.org/drawingml/2006/table">
            <a:tbl>
              <a:tblPr firstRow="1" bandRow="1">
                <a:tableStyleId>{5940675A-B579-460E-94D1-54222C63F5DA}</a:tableStyleId>
              </a:tblPr>
              <a:tblGrid>
                <a:gridCol w="1587511"/>
                <a:gridCol w="1768941"/>
                <a:gridCol w="1859656"/>
                <a:gridCol w="1814298"/>
                <a:gridCol w="1171375"/>
                <a:gridCol w="506852"/>
              </a:tblGrid>
              <a:tr h="29663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200" dirty="0">
                          <a:cs typeface="B Homa" pitchFamily="2" charset="-78"/>
                        </a:rPr>
                        <a:t>تهدیدها</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algn="ctr"/>
                      <a:r>
                        <a:rPr lang="fa-IR" sz="1200" dirty="0">
                          <a:cs typeface="B Homa" pitchFamily="2" charset="-78"/>
                        </a:rPr>
                        <a:t>فرصت ها</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algn="ctr"/>
                      <a:r>
                        <a:rPr lang="fa-IR" sz="1200" dirty="0">
                          <a:cs typeface="B Homa" pitchFamily="2" charset="-78"/>
                        </a:rPr>
                        <a:t>نقاط</a:t>
                      </a:r>
                      <a:r>
                        <a:rPr lang="fa-IR" sz="1200" baseline="0" dirty="0">
                          <a:cs typeface="B Homa" pitchFamily="2" charset="-78"/>
                        </a:rPr>
                        <a:t> ضعف</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algn="ctr"/>
                      <a:r>
                        <a:rPr lang="fa-IR" sz="1200" dirty="0">
                          <a:cs typeface="B Homa" pitchFamily="2" charset="-78"/>
                        </a:rPr>
                        <a:t>نقاط</a:t>
                      </a:r>
                      <a:r>
                        <a:rPr lang="fa-IR" sz="1200" baseline="0" dirty="0">
                          <a:cs typeface="B Homa" pitchFamily="2" charset="-78"/>
                        </a:rPr>
                        <a:t> قوت</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235" rtl="0" eaLnBrk="1" fontAlgn="auto" latinLnBrk="0" hangingPunct="1">
                        <a:lnSpc>
                          <a:spcPct val="100000"/>
                        </a:lnSpc>
                        <a:spcBef>
                          <a:spcPts val="0"/>
                        </a:spcBef>
                        <a:spcAft>
                          <a:spcPts val="0"/>
                        </a:spcAft>
                        <a:buClrTx/>
                        <a:buSzTx/>
                        <a:buFontTx/>
                        <a:buNone/>
                        <a:tabLst/>
                        <a:defRPr/>
                      </a:pPr>
                      <a:r>
                        <a:rPr lang="fa-IR" sz="1200" dirty="0">
                          <a:cs typeface="B Homa" pitchFamily="2" charset="-78"/>
                        </a:rPr>
                        <a:t>اهداف</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600" b="1" dirty="0">
                        <a:cs typeface="B Homa" pitchFamily="2" charset="-78"/>
                      </a:endParaRPr>
                    </a:p>
                  </a:txBody>
                  <a:tcPr marL="99060" marR="99060" marT="28575" marB="28575">
                    <a:solidFill>
                      <a:schemeClr val="accent6">
                        <a:lumMod val="60000"/>
                        <a:lumOff val="40000"/>
                      </a:schemeClr>
                    </a:solidFill>
                  </a:tcPr>
                </a:tc>
              </a:tr>
              <a:tr h="1423056">
                <a:tc>
                  <a:txBody>
                    <a:bodyPr/>
                    <a:lstStyle/>
                    <a:p>
                      <a:pPr algn="ctr"/>
                      <a:r>
                        <a:rPr lang="fa-IR" sz="900" b="1" dirty="0">
                          <a:cs typeface="B Mitra" pitchFamily="2" charset="-78"/>
                        </a:rPr>
                        <a:t>امکان غلبه هویت گردشگری به هویت ویژه</a:t>
                      </a:r>
                      <a:r>
                        <a:rPr lang="fa-IR" sz="900" b="1" baseline="0" dirty="0">
                          <a:cs typeface="B Mitra" pitchFamily="2" charset="-78"/>
                        </a:rPr>
                        <a:t> بافت مسکونی با توجه بیش از حد به پهنه گردشگری </a:t>
                      </a:r>
                      <a:endParaRPr lang="en-US" sz="900" b="1" dirty="0">
                        <a:cs typeface="B Mitra" pitchFamily="2" charset="-78"/>
                      </a:endParaRPr>
                    </a:p>
                  </a:txBody>
                  <a:tcPr marL="99060" marR="99060" marT="28575" marB="28575"/>
                </a:tc>
                <a:tc>
                  <a:txBody>
                    <a:bodyPr/>
                    <a:lstStyle/>
                    <a:p>
                      <a:pPr algn="ctr"/>
                      <a:r>
                        <a:rPr lang="fa-IR" sz="900" b="1" dirty="0">
                          <a:cs typeface="B Mitra" pitchFamily="2" charset="-78"/>
                        </a:rPr>
                        <a:t>فرصت احیای</a:t>
                      </a:r>
                      <a:r>
                        <a:rPr lang="fa-IR" sz="900" b="1" baseline="0" dirty="0">
                          <a:cs typeface="B Mitra" pitchFamily="2" charset="-78"/>
                        </a:rPr>
                        <a:t> هویت پهنه کنار رودخانه</a:t>
                      </a:r>
                      <a:endParaRPr lang="en-US" sz="900" b="1" dirty="0">
                        <a:cs typeface="B Mitra" pitchFamily="2" charset="-78"/>
                      </a:endParaRPr>
                    </a:p>
                  </a:txBody>
                  <a:tcPr marL="99060" marR="99060" marT="28575" marB="28575"/>
                </a:tc>
                <a:tc>
                  <a:txBody>
                    <a:bodyPr/>
                    <a:lstStyle/>
                    <a:p>
                      <a:pPr algn="ctr">
                        <a:lnSpc>
                          <a:spcPct val="100000"/>
                        </a:lnSpc>
                      </a:pPr>
                      <a:r>
                        <a:rPr lang="fa-IR" sz="900" b="1" dirty="0">
                          <a:cs typeface="B Mitra" pitchFamily="2" charset="-78"/>
                        </a:rPr>
                        <a:t>عدم نمایان بودن هویت فرحزاد در پهنه کنار رودخانه</a:t>
                      </a:r>
                      <a:endParaRPr lang="en-US" sz="900" b="1" dirty="0">
                        <a:cs typeface="B Mitr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900" b="1">
                          <a:cs typeface="B Mitra" pitchFamily="2" charset="-78"/>
                        </a:rPr>
                        <a:t>وجود امامزاده</a:t>
                      </a:r>
                      <a:r>
                        <a:rPr lang="fa-IR" sz="900" b="1" baseline="0">
                          <a:cs typeface="B Mitra" pitchFamily="2" charset="-78"/>
                        </a:rPr>
                        <a:t> داوود و امامزاده ابوطالب، رودخانه فرحزاد و باغچه های گردشگری به عنوان نقاط با هویت کانونی فرحزاد</a:t>
                      </a:r>
                      <a:endParaRPr lang="en-US" sz="900" b="1" dirty="0">
                        <a:cs typeface="B Mitra" pitchFamily="2" charset="-78"/>
                      </a:endParaRPr>
                    </a:p>
                  </a:txBody>
                  <a:tcPr marL="99060" marR="99060" marT="28575" marB="28575"/>
                </a:tc>
                <a:tc rowSpan="5">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00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90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r>
                        <a:rPr lang="fa-IR" sz="1400" b="1" dirty="0">
                          <a:cs typeface="B Homa" pitchFamily="2" charset="-78"/>
                        </a:rPr>
                        <a:t>4-بازیابی</a:t>
                      </a:r>
                      <a:r>
                        <a:rPr lang="fa-IR" sz="1400" b="1" baseline="0" dirty="0">
                          <a:cs typeface="B Homa" pitchFamily="2" charset="-78"/>
                        </a:rPr>
                        <a:t> هویتی</a:t>
                      </a:r>
                      <a:r>
                        <a:rPr lang="fa-IR" sz="1400" b="1" dirty="0">
                          <a:cs typeface="B Homa" pitchFamily="2" charset="-78"/>
                        </a:rPr>
                        <a:t> </a:t>
                      </a:r>
                      <a:endParaRPr lang="en-US" sz="14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dirty="0">
                        <a:cs typeface="B Homa" pitchFamily="2" charset="-78"/>
                      </a:endParaRPr>
                    </a:p>
                  </a:txBody>
                  <a:tcPr marL="99060" marR="99060" marT="28575" marB="28575" anchor="ctr"/>
                </a:tc>
                <a:tc rowSpan="5">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600" dirty="0">
                          <a:cs typeface="B Homa" pitchFamily="2" charset="-78"/>
                        </a:rPr>
                        <a:t>بعد فضایی</a:t>
                      </a:r>
                      <a:endParaRPr lang="fa-IR" sz="1600" b="1" dirty="0">
                        <a:cs typeface="B Homa" pitchFamily="2" charset="-78"/>
                      </a:endParaRPr>
                    </a:p>
                  </a:txBody>
                  <a:tcPr marL="99060" marR="99060" marT="28575" marB="28575" vert="vert270"/>
                </a:tc>
              </a:tr>
              <a:tr h="1045558">
                <a:tc>
                  <a:txBody>
                    <a:bodyPr/>
                    <a:lstStyle/>
                    <a:p>
                      <a:pPr algn="ctr"/>
                      <a:endParaRPr lang="en-US" sz="900" b="1" dirty="0">
                        <a:cs typeface="B Mitra" pitchFamily="2" charset="-78"/>
                      </a:endParaRPr>
                    </a:p>
                  </a:txBody>
                  <a:tcPr marL="99060" marR="99060" marT="28575" marB="28575"/>
                </a:tc>
                <a:tc>
                  <a:txBody>
                    <a:bodyPr/>
                    <a:lstStyle/>
                    <a:p>
                      <a:pPr algn="ctr"/>
                      <a:r>
                        <a:rPr lang="fa-IR" sz="900" b="1" dirty="0">
                          <a:cs typeface="B Mitra" pitchFamily="2" charset="-78"/>
                        </a:rPr>
                        <a:t>فرصت تقویت هویت محله به</a:t>
                      </a:r>
                      <a:r>
                        <a:rPr lang="fa-IR" sz="900" b="1" baseline="0" dirty="0">
                          <a:cs typeface="B Mitra" pitchFamily="2" charset="-78"/>
                        </a:rPr>
                        <a:t> وسیله تقویت تعاملات و ارتباطات میان کانون های مذهبی</a:t>
                      </a:r>
                      <a:endParaRPr lang="en-US" sz="900" b="1" dirty="0">
                        <a:cs typeface="B Mitra" pitchFamily="2" charset="-78"/>
                      </a:endParaRPr>
                    </a:p>
                  </a:txBody>
                  <a:tcPr marL="99060" marR="99060" marT="28575" marB="28575"/>
                </a:tc>
                <a:tc>
                  <a:txBody>
                    <a:bodyPr/>
                    <a:lstStyle/>
                    <a:p>
                      <a:pPr algn="ctr">
                        <a:lnSpc>
                          <a:spcPct val="100000"/>
                        </a:lnSpc>
                      </a:pPr>
                      <a:endParaRPr lang="en-US" sz="900" b="1" dirty="0">
                        <a:cs typeface="B Mitr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b="1" dirty="0">
                        <a:cs typeface="B Mitr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r>
              <a:tr h="1287601">
                <a:tc>
                  <a:txBody>
                    <a:bodyPr/>
                    <a:lstStyle/>
                    <a:p>
                      <a:pPr algn="ctr"/>
                      <a:endParaRPr lang="en-US" sz="900" b="1" dirty="0">
                        <a:cs typeface="B Mitra" pitchFamily="2" charset="-78"/>
                      </a:endParaRPr>
                    </a:p>
                  </a:txBody>
                  <a:tcPr marL="99060" marR="99060" marT="28575" marB="28575"/>
                </a:tc>
                <a:tc>
                  <a:txBody>
                    <a:bodyPr/>
                    <a:lstStyle/>
                    <a:p>
                      <a:pPr algn="ctr"/>
                      <a:r>
                        <a:rPr lang="fa-IR" sz="900" b="1" dirty="0">
                          <a:cs typeface="B Mitra" pitchFamily="2" charset="-78"/>
                        </a:rPr>
                        <a:t>فرصت تقویت هویت گردشگری محل به وسیله ایجاد تعاملات میان پهنه گردشگری و بافت مسکونی</a:t>
                      </a:r>
                      <a:endParaRPr lang="en-US" sz="900" b="1" dirty="0">
                        <a:cs typeface="B Mitr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900" b="1" dirty="0">
                        <a:cs typeface="B Mitr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b="1" dirty="0">
                        <a:cs typeface="B Mitr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r>
              <a:tr h="1287601">
                <a:tc>
                  <a:txBody>
                    <a:bodyPr/>
                    <a:lstStyle/>
                    <a:p>
                      <a:pPr algn="ctr"/>
                      <a:endParaRPr lang="en-US" sz="700" b="0" dirty="0">
                        <a:cs typeface="B Homa" pitchFamily="2" charset="-78"/>
                      </a:endParaRPr>
                    </a:p>
                  </a:txBody>
                  <a:tcPr marL="99060" marR="99060" marT="28575" marB="28575"/>
                </a:tc>
                <a:tc>
                  <a:txBody>
                    <a:bodyPr/>
                    <a:lstStyle/>
                    <a:p>
                      <a:pPr algn="ctr"/>
                      <a:endParaRPr lang="en-US" sz="700" b="0" dirty="0">
                        <a:cs typeface="B Hom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700" b="0" dirty="0">
                        <a:cs typeface="B Hom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700" b="0" dirty="0">
                        <a:cs typeface="B Hom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2800" b="1" dirty="0">
                        <a:cs typeface="B Nazanin" pitchFamily="2" charset="-78"/>
                      </a:endParaRPr>
                    </a:p>
                  </a:txBody>
                  <a:tcPr marL="156020" marR="156020" marT="60008" marB="60008" vert="vert270"/>
                </a:tc>
              </a:tr>
              <a:tr h="897884">
                <a:tc>
                  <a:txBody>
                    <a:bodyPr/>
                    <a:lstStyle/>
                    <a:p>
                      <a:pPr algn="ctr"/>
                      <a:endParaRPr lang="en-US" sz="700" b="0" dirty="0">
                        <a:cs typeface="B Homa" pitchFamily="2" charset="-78"/>
                      </a:endParaRPr>
                    </a:p>
                  </a:txBody>
                  <a:tcPr marL="99060" marR="99060" marT="28575" marB="28575"/>
                </a:tc>
                <a:tc>
                  <a:txBody>
                    <a:bodyPr/>
                    <a:lstStyle/>
                    <a:p>
                      <a:pPr algn="ctr"/>
                      <a:endParaRPr lang="en-US" sz="700" b="0" dirty="0">
                        <a:cs typeface="B Hom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700" b="0" dirty="0">
                        <a:cs typeface="B Hom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700" b="0" dirty="0">
                        <a:cs typeface="B Hom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2800" b="1" dirty="0">
                        <a:cs typeface="B Nazanin" pitchFamily="2" charset="-78"/>
                      </a:endParaRPr>
                    </a:p>
                  </a:txBody>
                  <a:tcPr marL="156020" marR="156020" marT="60008" marB="60008" vert="vert270"/>
                </a:tc>
              </a:tr>
            </a:tbl>
          </a:graphicData>
        </a:graphic>
      </p:graphicFrame>
      <p:pic>
        <p:nvPicPr>
          <p:cNvPr id="8" name="Picture 6" descr="(43)"/>
          <p:cNvPicPr>
            <a:picLocks noChangeAspect="1" noChangeArrowheads="1"/>
          </p:cNvPicPr>
          <p:nvPr/>
        </p:nvPicPr>
        <p:blipFill>
          <a:blip r:embed="rId2" cstate="print"/>
          <a:srcRect/>
          <a:stretch>
            <a:fillRect/>
          </a:stretch>
        </p:blipFill>
        <p:spPr bwMode="auto">
          <a:xfrm>
            <a:off x="5651500" y="1265238"/>
            <a:ext cx="1427163" cy="701675"/>
          </a:xfrm>
          <a:prstGeom prst="rect">
            <a:avLst/>
          </a:prstGeom>
          <a:ln>
            <a:noFill/>
          </a:ln>
          <a:effectLst>
            <a:outerShdw blurRad="292100" dist="139700" dir="2700000" algn="tl" rotWithShape="0">
              <a:srgbClr val="333333">
                <a:alpha val="65000"/>
              </a:srgbClr>
            </a:outerShdw>
          </a:effectLst>
        </p:spPr>
      </p:pic>
      <p:pic>
        <p:nvPicPr>
          <p:cNvPr id="9" name="Picture 2" descr="E:\Arshad-Tarahi shahri\Semestry 2_89-90\Kargahe Mahale\SWOT\marziye\picture- mina\IMG_3993.JPG"/>
          <p:cNvPicPr>
            <a:picLocks noChangeAspect="1" noChangeArrowheads="1"/>
          </p:cNvPicPr>
          <p:nvPr/>
        </p:nvPicPr>
        <p:blipFill>
          <a:blip r:embed="rId3" cstate="print"/>
          <a:srcRect/>
          <a:stretch>
            <a:fillRect/>
          </a:stretch>
        </p:blipFill>
        <p:spPr bwMode="auto">
          <a:xfrm>
            <a:off x="5551488" y="2117725"/>
            <a:ext cx="1554162" cy="874713"/>
          </a:xfrm>
          <a:prstGeom prst="rect">
            <a:avLst/>
          </a:prstGeom>
          <a:ln>
            <a:noFill/>
          </a:ln>
          <a:effectLst>
            <a:outerShdw blurRad="292100" dist="139700" dir="2700000" algn="tl" rotWithShape="0">
              <a:srgbClr val="333333">
                <a:alpha val="65000"/>
              </a:srgbClr>
            </a:outerShdw>
          </a:effectLst>
        </p:spPr>
      </p:pic>
      <p:pic>
        <p:nvPicPr>
          <p:cNvPr id="1026" name="Picture 2" descr="E:\Arshad-Tarahi shahri\Semestry 2_89-90\Kargahe Mahale\SWOT\marziye\ax farahzad.maryam\Picture 263.jpg"/>
          <p:cNvPicPr>
            <a:picLocks noChangeAspect="1" noChangeArrowheads="1"/>
          </p:cNvPicPr>
          <p:nvPr/>
        </p:nvPicPr>
        <p:blipFill>
          <a:blip r:embed="rId4" cstate="print"/>
          <a:srcRect/>
          <a:stretch>
            <a:fillRect/>
          </a:stretch>
        </p:blipFill>
        <p:spPr bwMode="auto">
          <a:xfrm>
            <a:off x="5551488" y="3365500"/>
            <a:ext cx="1600200" cy="800100"/>
          </a:xfrm>
          <a:prstGeom prst="rect">
            <a:avLst/>
          </a:prstGeom>
          <a:ln>
            <a:noFill/>
          </a:ln>
          <a:effectLst>
            <a:outerShdw blurRad="292100" dist="139700" dir="2700000" algn="tl" rotWithShape="0">
              <a:srgbClr val="333333">
                <a:alpha val="65000"/>
              </a:srgbClr>
            </a:outerShdw>
          </a:effectLst>
        </p:spPr>
      </p:pic>
      <p:pic>
        <p:nvPicPr>
          <p:cNvPr id="1027" name="Picture 3" descr="E:\Arshad-Tarahi shahri\Semestry 2_89-90\Kargahe Mahale\SWOT\marziye\ax farahzad.maryam\Picture 262.jpg"/>
          <p:cNvPicPr>
            <a:picLocks noChangeAspect="1" noChangeArrowheads="1"/>
          </p:cNvPicPr>
          <p:nvPr/>
        </p:nvPicPr>
        <p:blipFill>
          <a:blip r:embed="rId5" cstate="print"/>
          <a:srcRect/>
          <a:stretch>
            <a:fillRect/>
          </a:stretch>
        </p:blipFill>
        <p:spPr bwMode="auto">
          <a:xfrm>
            <a:off x="3749675" y="1189038"/>
            <a:ext cx="1554163" cy="777875"/>
          </a:xfrm>
          <a:prstGeom prst="rect">
            <a:avLst/>
          </a:prstGeom>
          <a:ln>
            <a:noFill/>
          </a:ln>
          <a:effectLst>
            <a:outerShdw blurRad="292100" dist="139700" dir="2700000" algn="tl" rotWithShape="0">
              <a:srgbClr val="333333">
                <a:alpha val="65000"/>
              </a:srgbClr>
            </a:outerShdw>
          </a:effectLst>
        </p:spPr>
      </p:pic>
      <p:sp>
        <p:nvSpPr>
          <p:cNvPr id="7" name="Rectangle 6"/>
          <p:cNvSpPr/>
          <p:nvPr/>
        </p:nvSpPr>
        <p:spPr>
          <a:xfrm rot="16200000">
            <a:off x="2005941" y="4306396"/>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0" name="TextBox 9"/>
          <p:cNvSpPr txBox="1"/>
          <p:nvPr/>
        </p:nvSpPr>
        <p:spPr>
          <a:xfrm>
            <a:off x="114300" y="6296025"/>
            <a:ext cx="44196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تحلیل و ارزیابی اطلاعات به روش</a:t>
            </a:r>
            <a:r>
              <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SWOT </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aphicFrame>
        <p:nvGraphicFramePr>
          <p:cNvPr id="2" name="Table 1"/>
          <p:cNvGraphicFramePr>
            <a:graphicFrameLocks noGrp="1"/>
          </p:cNvGraphicFramePr>
          <p:nvPr/>
        </p:nvGraphicFramePr>
        <p:xfrm>
          <a:off x="217684" y="401389"/>
          <a:ext cx="8708633" cy="5737403"/>
        </p:xfrm>
        <a:graphic>
          <a:graphicData uri="http://schemas.openxmlformats.org/drawingml/2006/table">
            <a:tbl>
              <a:tblPr firstRow="1" bandRow="1">
                <a:tableStyleId>{5940675A-B579-460E-94D1-54222C63F5DA}</a:tableStyleId>
              </a:tblPr>
              <a:tblGrid>
                <a:gridCol w="1587511"/>
                <a:gridCol w="1768941"/>
                <a:gridCol w="1859656"/>
                <a:gridCol w="1814298"/>
                <a:gridCol w="1171375"/>
                <a:gridCol w="506852"/>
              </a:tblGrid>
              <a:tr h="29663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200" dirty="0">
                          <a:cs typeface="B Homa" pitchFamily="2" charset="-78"/>
                        </a:rPr>
                        <a:t>تهدیدها</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algn="ctr"/>
                      <a:r>
                        <a:rPr lang="fa-IR" sz="1200" dirty="0">
                          <a:cs typeface="B Homa" pitchFamily="2" charset="-78"/>
                        </a:rPr>
                        <a:t>فرصت ها</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algn="ctr"/>
                      <a:r>
                        <a:rPr lang="fa-IR" sz="1200" dirty="0">
                          <a:cs typeface="B Homa" pitchFamily="2" charset="-78"/>
                        </a:rPr>
                        <a:t>نقاط</a:t>
                      </a:r>
                      <a:r>
                        <a:rPr lang="fa-IR" sz="1200" baseline="0" dirty="0">
                          <a:cs typeface="B Homa" pitchFamily="2" charset="-78"/>
                        </a:rPr>
                        <a:t> ضعف</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algn="ctr"/>
                      <a:r>
                        <a:rPr lang="fa-IR" sz="1200" dirty="0">
                          <a:cs typeface="B Homa" pitchFamily="2" charset="-78"/>
                        </a:rPr>
                        <a:t>نقاط</a:t>
                      </a:r>
                      <a:r>
                        <a:rPr lang="fa-IR" sz="1200" baseline="0" dirty="0">
                          <a:cs typeface="B Homa" pitchFamily="2" charset="-78"/>
                        </a:rPr>
                        <a:t> قوت</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235" rtl="0" eaLnBrk="1" fontAlgn="auto" latinLnBrk="0" hangingPunct="1">
                        <a:lnSpc>
                          <a:spcPct val="100000"/>
                        </a:lnSpc>
                        <a:spcBef>
                          <a:spcPts val="0"/>
                        </a:spcBef>
                        <a:spcAft>
                          <a:spcPts val="0"/>
                        </a:spcAft>
                        <a:buClrTx/>
                        <a:buSzTx/>
                        <a:buFontTx/>
                        <a:buNone/>
                        <a:tabLst/>
                        <a:defRPr/>
                      </a:pPr>
                      <a:r>
                        <a:rPr lang="fa-IR" sz="1200" dirty="0">
                          <a:cs typeface="B Homa" pitchFamily="2" charset="-78"/>
                        </a:rPr>
                        <a:t>اهداف</a:t>
                      </a:r>
                      <a:endParaRPr lang="en-US" sz="1200" b="0" dirty="0">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600" b="1" dirty="0">
                        <a:cs typeface="B Homa" pitchFamily="2" charset="-78"/>
                      </a:endParaRPr>
                    </a:p>
                  </a:txBody>
                  <a:tcPr marL="99060" marR="99060" marT="28575" marB="28575">
                    <a:solidFill>
                      <a:schemeClr val="accent6">
                        <a:lumMod val="60000"/>
                        <a:lumOff val="40000"/>
                      </a:schemeClr>
                    </a:solidFill>
                  </a:tcPr>
                </a:tc>
              </a:tr>
              <a:tr h="1069850">
                <a:tc>
                  <a:txBody>
                    <a:bodyPr/>
                    <a:lstStyle/>
                    <a:p>
                      <a:pPr algn="ctr"/>
                      <a:endParaRPr lang="en-US" sz="700" b="0" dirty="0">
                        <a:cs typeface="B Homa" pitchFamily="2" charset="-78"/>
                      </a:endParaRPr>
                    </a:p>
                  </a:txBody>
                  <a:tcPr marL="99060" marR="99060" marT="28575" marB="28575"/>
                </a:tc>
                <a:tc>
                  <a:txBody>
                    <a:bodyPr/>
                    <a:lstStyle/>
                    <a:p>
                      <a:pPr algn="ctr"/>
                      <a:r>
                        <a:rPr lang="fa-IR" sz="1000" b="1" dirty="0">
                          <a:cs typeface="B Mitra" pitchFamily="2" charset="-78"/>
                        </a:rPr>
                        <a:t>فرصت ایجاد یک پیکره ی پایدار شهری با تقویت تعاملات اجتماعی فرا محله ای</a:t>
                      </a:r>
                      <a:endParaRPr lang="en-US" sz="1000" b="1" dirty="0">
                        <a:cs typeface="B Mitra" pitchFamily="2" charset="-78"/>
                      </a:endParaRPr>
                    </a:p>
                  </a:txBody>
                  <a:tcPr marL="99060" marR="99060" marT="28575" marB="28575"/>
                </a:tc>
                <a:tc>
                  <a:txBody>
                    <a:bodyPr/>
                    <a:lstStyle/>
                    <a:p>
                      <a:pPr algn="ctr">
                        <a:lnSpc>
                          <a:spcPct val="100000"/>
                        </a:lnSpc>
                      </a:pPr>
                      <a:r>
                        <a:rPr lang="fa-IR" sz="1000" b="1" dirty="0">
                          <a:cs typeface="B Mitra" pitchFamily="2" charset="-78"/>
                        </a:rPr>
                        <a:t>عدم وجود پایداری زیست محیطی در پهنه کنار رودخانه به علت آلودگی شدید در آن پهنه</a:t>
                      </a:r>
                      <a:endParaRPr lang="en-US" sz="1000" b="1" dirty="0">
                        <a:cs typeface="B Mitr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700" b="0" dirty="0">
                        <a:cs typeface="B Homa" pitchFamily="2" charset="-78"/>
                      </a:endParaRPr>
                    </a:p>
                  </a:txBody>
                  <a:tcPr marL="99060" marR="99060" marT="28575" marB="28575"/>
                </a:tc>
                <a:tc rowSpan="5">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00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8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6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r>
                        <a:rPr lang="fa-IR" sz="1600" b="1" dirty="0">
                          <a:cs typeface="B Homa" pitchFamily="2" charset="-78"/>
                        </a:rPr>
                        <a:t>5-پایداری</a:t>
                      </a:r>
                      <a:r>
                        <a:rPr lang="fa-IR" sz="900" dirty="0">
                          <a:cs typeface="B Homa" pitchFamily="2" charset="-78"/>
                        </a:rPr>
                        <a:t>		 </a:t>
                      </a:r>
                      <a:endParaRPr lang="en-US" sz="90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1000" b="1" dirty="0">
                        <a:cs typeface="B Homa" pitchFamily="2" charset="-78"/>
                      </a:endParaRPr>
                    </a:p>
                  </a:txBody>
                  <a:tcPr marL="99060" marR="99060" marT="28575" marB="28575" anchor="ctr"/>
                </a:tc>
                <a:tc rowSpan="5">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600" dirty="0">
                          <a:cs typeface="B Homa" pitchFamily="2" charset="-78"/>
                        </a:rPr>
                        <a:t>بعد فضایی</a:t>
                      </a:r>
                      <a:endParaRPr lang="fa-IR" sz="1600" b="1" dirty="0">
                        <a:cs typeface="B Homa" pitchFamily="2" charset="-78"/>
                      </a:endParaRPr>
                    </a:p>
                  </a:txBody>
                  <a:tcPr marL="99060" marR="99060" marT="28575" marB="28575" vert="vert270"/>
                </a:tc>
              </a:tr>
              <a:tr h="1045558">
                <a:tc>
                  <a:txBody>
                    <a:bodyPr/>
                    <a:lstStyle/>
                    <a:p>
                      <a:pPr algn="ctr"/>
                      <a:endParaRPr lang="en-US" sz="700" b="0" dirty="0">
                        <a:cs typeface="B Homa" pitchFamily="2" charset="-78"/>
                      </a:endParaRPr>
                    </a:p>
                  </a:txBody>
                  <a:tcPr marL="99060" marR="99060" marT="28575" marB="28575"/>
                </a:tc>
                <a:tc>
                  <a:txBody>
                    <a:bodyPr/>
                    <a:lstStyle/>
                    <a:p>
                      <a:pPr algn="ctr"/>
                      <a:r>
                        <a:rPr lang="fa-IR" sz="1000" b="1" dirty="0">
                          <a:cs typeface="B Mitra" pitchFamily="2" charset="-78"/>
                        </a:rPr>
                        <a:t>فرصت ایجاد پایداری زیست محیطی به</a:t>
                      </a:r>
                      <a:r>
                        <a:rPr lang="fa-IR" sz="1000" b="1" baseline="0" dirty="0">
                          <a:cs typeface="B Mitra" pitchFamily="2" charset="-78"/>
                        </a:rPr>
                        <a:t> وسیله برنامه ریزی و طراحی مناسب پهنه کنار رودخانه و پهنه کوهستان </a:t>
                      </a:r>
                      <a:endParaRPr lang="en-US" sz="1000" b="1" dirty="0">
                        <a:cs typeface="B Mitra" pitchFamily="2" charset="-78"/>
                      </a:endParaRPr>
                    </a:p>
                  </a:txBody>
                  <a:tcPr marL="99060" marR="99060" marT="28575" marB="28575"/>
                </a:tc>
                <a:tc>
                  <a:txBody>
                    <a:bodyPr/>
                    <a:lstStyle/>
                    <a:p>
                      <a:pPr algn="ctr">
                        <a:lnSpc>
                          <a:spcPct val="100000"/>
                        </a:lnSpc>
                      </a:pPr>
                      <a:endParaRPr lang="en-US" sz="1000" b="1" dirty="0">
                        <a:cs typeface="B Mitr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700" b="0" dirty="0">
                        <a:cs typeface="B Hom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r>
              <a:tr h="1287601">
                <a:tc>
                  <a:txBody>
                    <a:bodyPr/>
                    <a:lstStyle/>
                    <a:p>
                      <a:pPr algn="ctr"/>
                      <a:endParaRPr lang="en-US" sz="700" b="0" dirty="0">
                        <a:cs typeface="B Homa" pitchFamily="2" charset="-78"/>
                      </a:endParaRPr>
                    </a:p>
                  </a:txBody>
                  <a:tcPr marL="99060" marR="99060" marT="28575" marB="28575"/>
                </a:tc>
                <a:tc>
                  <a:txBody>
                    <a:bodyPr/>
                    <a:lstStyle/>
                    <a:p>
                      <a:pPr algn="ctr"/>
                      <a:r>
                        <a:rPr lang="fa-IR" sz="1000" b="1" dirty="0">
                          <a:cs typeface="B Mitra" pitchFamily="2" charset="-78"/>
                        </a:rPr>
                        <a:t>فرصت ایجاد</a:t>
                      </a:r>
                      <a:r>
                        <a:rPr lang="fa-IR" sz="1000" b="1" baseline="0" dirty="0">
                          <a:cs typeface="B Mitra" pitchFamily="2" charset="-78"/>
                        </a:rPr>
                        <a:t> پایداری زیست محیطی یه واسطه ارتباطات زنجیره ای میان پهنه های سبز در سطح محله</a:t>
                      </a:r>
                      <a:endParaRPr lang="en-US" sz="1000" b="1" dirty="0">
                        <a:cs typeface="B Mitr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Mitr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700" b="0" dirty="0">
                        <a:cs typeface="B Hom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r>
              <a:tr h="1287601">
                <a:tc>
                  <a:txBody>
                    <a:bodyPr/>
                    <a:lstStyle/>
                    <a:p>
                      <a:pPr algn="ctr"/>
                      <a:endParaRPr lang="en-US" sz="700" b="0" dirty="0">
                        <a:cs typeface="B Homa" pitchFamily="2" charset="-78"/>
                      </a:endParaRPr>
                    </a:p>
                  </a:txBody>
                  <a:tcPr marL="99060" marR="99060" marT="28575" marB="28575"/>
                </a:tc>
                <a:tc>
                  <a:txBody>
                    <a:bodyPr/>
                    <a:lstStyle/>
                    <a:p>
                      <a:pPr algn="ctr"/>
                      <a:endParaRPr lang="en-US" sz="700" b="0" dirty="0">
                        <a:cs typeface="B Hom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700" b="0" dirty="0">
                        <a:cs typeface="B Hom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700" b="0" dirty="0">
                        <a:cs typeface="B Hom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2800" b="1" dirty="0">
                        <a:cs typeface="B Nazanin" pitchFamily="2" charset="-78"/>
                      </a:endParaRPr>
                    </a:p>
                  </a:txBody>
                  <a:tcPr marL="156020" marR="156020" marT="60008" marB="60008" vert="vert270"/>
                </a:tc>
              </a:tr>
              <a:tr h="745803">
                <a:tc>
                  <a:txBody>
                    <a:bodyPr/>
                    <a:lstStyle/>
                    <a:p>
                      <a:pPr algn="ctr"/>
                      <a:endParaRPr lang="en-US" sz="700" b="0" dirty="0">
                        <a:cs typeface="B Homa" pitchFamily="2" charset="-78"/>
                      </a:endParaRPr>
                    </a:p>
                  </a:txBody>
                  <a:tcPr marL="99060" marR="99060" marT="28575" marB="28575"/>
                </a:tc>
                <a:tc>
                  <a:txBody>
                    <a:bodyPr/>
                    <a:lstStyle/>
                    <a:p>
                      <a:pPr algn="ctr"/>
                      <a:endParaRPr lang="en-US" sz="700" b="0" dirty="0">
                        <a:cs typeface="B Hom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700" b="0" dirty="0">
                        <a:cs typeface="B Hom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700" b="0" dirty="0">
                        <a:cs typeface="B Hom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2800" b="1" dirty="0">
                        <a:cs typeface="B Nazanin" pitchFamily="2" charset="-78"/>
                      </a:endParaRPr>
                    </a:p>
                  </a:txBody>
                  <a:tcPr marL="156020" marR="156020" marT="60008" marB="60008" vert="vert270"/>
                </a:tc>
              </a:tr>
            </a:tbl>
          </a:graphicData>
        </a:graphic>
      </p:graphicFrame>
      <p:sp>
        <p:nvSpPr>
          <p:cNvPr id="3" name="Rectangle 2"/>
          <p:cNvSpPr/>
          <p:nvPr/>
        </p:nvSpPr>
        <p:spPr>
          <a:xfrm rot="16200000">
            <a:off x="2005941" y="4306396"/>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 name="TextBox 3"/>
          <p:cNvSpPr txBox="1"/>
          <p:nvPr/>
        </p:nvSpPr>
        <p:spPr>
          <a:xfrm>
            <a:off x="114300" y="6296025"/>
            <a:ext cx="44196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تحلیل و ارزیابی اطلاعات به روش</a:t>
            </a:r>
            <a:r>
              <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SWOT </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aphicFrame>
        <p:nvGraphicFramePr>
          <p:cNvPr id="2" name="Table 1"/>
          <p:cNvGraphicFramePr>
            <a:graphicFrameLocks noGrp="1"/>
          </p:cNvGraphicFramePr>
          <p:nvPr/>
        </p:nvGraphicFramePr>
        <p:xfrm>
          <a:off x="217685" y="553471"/>
          <a:ext cx="8708633" cy="6294080"/>
        </p:xfrm>
        <a:graphic>
          <a:graphicData uri="http://schemas.openxmlformats.org/drawingml/2006/table">
            <a:tbl>
              <a:tblPr firstRow="1" bandRow="1">
                <a:tableStyleId>{5940675A-B579-460E-94D1-54222C63F5DA}</a:tableStyleId>
              </a:tblPr>
              <a:tblGrid>
                <a:gridCol w="1587511"/>
                <a:gridCol w="1768941"/>
                <a:gridCol w="1905013"/>
                <a:gridCol w="1768941"/>
                <a:gridCol w="1171375"/>
                <a:gridCol w="506852"/>
              </a:tblGrid>
              <a:tr h="2775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200" b="0" dirty="0">
                          <a:cs typeface="B Homa" pitchFamily="2" charset="-78"/>
                        </a:rPr>
                        <a:t>تهدیدها</a:t>
                      </a:r>
                      <a:endParaRPr lang="en-US" sz="1200" b="0" dirty="0">
                        <a:cs typeface="B Homa" pitchFamily="2" charset="-78"/>
                      </a:endParaRPr>
                    </a:p>
                  </a:txBody>
                  <a:tcPr marL="99060" marR="99060" marT="28575" marB="28575">
                    <a:solidFill>
                      <a:schemeClr val="accent5">
                        <a:lumMod val="20000"/>
                        <a:lumOff val="80000"/>
                      </a:schemeClr>
                    </a:solidFill>
                  </a:tcPr>
                </a:tc>
                <a:tc>
                  <a:txBody>
                    <a:bodyPr/>
                    <a:lstStyle/>
                    <a:p>
                      <a:pPr algn="ctr"/>
                      <a:r>
                        <a:rPr lang="fa-IR" sz="1200" b="0" dirty="0">
                          <a:cs typeface="B Homa" pitchFamily="2" charset="-78"/>
                        </a:rPr>
                        <a:t>فرصت ها</a:t>
                      </a:r>
                      <a:endParaRPr lang="en-US" sz="1200" b="0" dirty="0">
                        <a:cs typeface="B Homa" pitchFamily="2" charset="-78"/>
                      </a:endParaRPr>
                    </a:p>
                  </a:txBody>
                  <a:tcPr marL="99060" marR="99060" marT="28575" marB="28575">
                    <a:solidFill>
                      <a:schemeClr val="accent5">
                        <a:lumMod val="20000"/>
                        <a:lumOff val="80000"/>
                      </a:schemeClr>
                    </a:solidFill>
                  </a:tcPr>
                </a:tc>
                <a:tc>
                  <a:txBody>
                    <a:bodyPr/>
                    <a:lstStyle/>
                    <a:p>
                      <a:pPr algn="ctr"/>
                      <a:r>
                        <a:rPr lang="fa-IR" sz="1200" b="0" dirty="0">
                          <a:cs typeface="B Homa" pitchFamily="2" charset="-78"/>
                        </a:rPr>
                        <a:t>نقاط</a:t>
                      </a:r>
                      <a:r>
                        <a:rPr lang="fa-IR" sz="1200" b="0" baseline="0" dirty="0">
                          <a:cs typeface="B Homa" pitchFamily="2" charset="-78"/>
                        </a:rPr>
                        <a:t> ضعف</a:t>
                      </a:r>
                      <a:endParaRPr lang="en-US" sz="1200" b="0" dirty="0">
                        <a:cs typeface="B Homa" pitchFamily="2" charset="-78"/>
                      </a:endParaRPr>
                    </a:p>
                  </a:txBody>
                  <a:tcPr marL="99060" marR="99060" marT="28575" marB="28575">
                    <a:solidFill>
                      <a:schemeClr val="accent5">
                        <a:lumMod val="20000"/>
                        <a:lumOff val="80000"/>
                      </a:schemeClr>
                    </a:solidFill>
                  </a:tcPr>
                </a:tc>
                <a:tc>
                  <a:txBody>
                    <a:bodyPr/>
                    <a:lstStyle/>
                    <a:p>
                      <a:pPr algn="ctr"/>
                      <a:r>
                        <a:rPr lang="fa-IR" sz="1200" b="0" dirty="0">
                          <a:cs typeface="B Homa" pitchFamily="2" charset="-78"/>
                        </a:rPr>
                        <a:t>نقاط</a:t>
                      </a:r>
                      <a:r>
                        <a:rPr lang="fa-IR" sz="1200" b="0" baseline="0" dirty="0">
                          <a:cs typeface="B Homa" pitchFamily="2" charset="-78"/>
                        </a:rPr>
                        <a:t> قوت</a:t>
                      </a:r>
                      <a:endParaRPr lang="en-US" sz="1200" b="0" dirty="0">
                        <a:cs typeface="B Homa" pitchFamily="2" charset="-78"/>
                      </a:endParaRPr>
                    </a:p>
                  </a:txBody>
                  <a:tcPr marL="99060" marR="99060" marT="28575" marB="28575">
                    <a:solidFill>
                      <a:schemeClr val="accent5">
                        <a:lumMod val="20000"/>
                        <a:lumOff val="80000"/>
                      </a:schemeClr>
                    </a:solidFill>
                  </a:tcPr>
                </a:tc>
                <a:tc>
                  <a:txBody>
                    <a:bodyPr/>
                    <a:lstStyle/>
                    <a:p>
                      <a:pPr marL="0" marR="0" indent="0" algn="ctr" defTabSz="914235" rtl="0" eaLnBrk="1" fontAlgn="auto" latinLnBrk="0" hangingPunct="1">
                        <a:lnSpc>
                          <a:spcPct val="100000"/>
                        </a:lnSpc>
                        <a:spcBef>
                          <a:spcPts val="0"/>
                        </a:spcBef>
                        <a:spcAft>
                          <a:spcPts val="0"/>
                        </a:spcAft>
                        <a:buClrTx/>
                        <a:buSzTx/>
                        <a:buFontTx/>
                        <a:buNone/>
                        <a:tabLst/>
                        <a:defRPr/>
                      </a:pPr>
                      <a:r>
                        <a:rPr lang="fa-IR" sz="1200" b="0" dirty="0">
                          <a:cs typeface="B Homa" pitchFamily="2" charset="-78"/>
                        </a:rPr>
                        <a:t>اهداف</a:t>
                      </a:r>
                      <a:endParaRPr lang="en-US" sz="1200" b="0" dirty="0">
                        <a:cs typeface="B Homa" pitchFamily="2" charset="-78"/>
                      </a:endParaRPr>
                    </a:p>
                  </a:txBody>
                  <a:tcPr marL="99060" marR="99060" marT="28575" marB="28575">
                    <a:solidFill>
                      <a:schemeClr val="accent5">
                        <a:lumMod val="20000"/>
                        <a:lumOff val="80000"/>
                      </a:schemeClr>
                    </a:solidFill>
                  </a:tcPr>
                </a:tc>
                <a:tc>
                  <a:txBody>
                    <a:bodyPr/>
                    <a:lstStyle/>
                    <a:p>
                      <a:pPr marL="0" marR="0" indent="0" algn="ctr" defTabSz="914235" rtl="0" eaLnBrk="1" fontAlgn="auto" latinLnBrk="0" hangingPunct="1">
                        <a:lnSpc>
                          <a:spcPct val="100000"/>
                        </a:lnSpc>
                        <a:spcBef>
                          <a:spcPts val="0"/>
                        </a:spcBef>
                        <a:spcAft>
                          <a:spcPts val="0"/>
                        </a:spcAft>
                        <a:buClrTx/>
                        <a:buSzTx/>
                        <a:buFontTx/>
                        <a:buNone/>
                        <a:tabLst/>
                        <a:defRPr/>
                      </a:pPr>
                      <a:endParaRPr lang="en-US" sz="1400" b="0" dirty="0">
                        <a:cs typeface="B Homa" pitchFamily="2" charset="-78"/>
                      </a:endParaRPr>
                    </a:p>
                  </a:txBody>
                  <a:tcPr marL="99060" marR="99060" marT="28575" marB="28575">
                    <a:solidFill>
                      <a:schemeClr val="accent5">
                        <a:lumMod val="20000"/>
                        <a:lumOff val="80000"/>
                      </a:schemeClr>
                    </a:solidFill>
                  </a:tcPr>
                </a:tc>
              </a:tr>
              <a:tr h="1033197">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900" b="1" dirty="0">
                          <a:cs typeface="B Mitra" pitchFamily="2" charset="-78"/>
                        </a:rPr>
                        <a:t>قطع </a:t>
                      </a:r>
                      <a:r>
                        <a:rPr lang="fa-IR" sz="900" b="1" baseline="0" dirty="0">
                          <a:cs typeface="B Mitra" pitchFamily="2" charset="-78"/>
                        </a:rPr>
                        <a:t> پیوستگی بین فرحزاد شمالی و فرحزاد جنوبی توسط بزرگراه یادگار امام موجب کاهش تعاملات اجتماعی و مشارکت و سرزندگی می شود.</a:t>
                      </a:r>
                    </a:p>
                    <a:p>
                      <a:pPr algn="ctr"/>
                      <a:endParaRPr lang="en-US" sz="900" b="1" dirty="0">
                        <a:cs typeface="B Mitra" pitchFamily="2" charset="-78"/>
                      </a:endParaRPr>
                    </a:p>
                  </a:txBody>
                  <a:tcPr marL="99060" marR="99060" marT="28575" marB="28575"/>
                </a:tc>
                <a:tc>
                  <a:txBody>
                    <a:bodyPr/>
                    <a:lstStyle/>
                    <a:p>
                      <a:pPr marL="0" indent="0" algn="r" rtl="1">
                        <a:buFontTx/>
                        <a:buNone/>
                      </a:pPr>
                      <a:r>
                        <a:rPr lang="fa-IR" sz="900" b="1" kern="1200" baseline="0" dirty="0">
                          <a:solidFill>
                            <a:schemeClr val="tx1"/>
                          </a:solidFill>
                          <a:latin typeface="+mn-lt"/>
                          <a:ea typeface="+mn-ea"/>
                          <a:cs typeface="B Mitra" pitchFamily="2" charset="-78"/>
                        </a:rPr>
                        <a:t>تقویت کاربری های متنوع از جمله  رستوران ها موجب جذب گردشگران از خارج از محله به به داخل آن شده و افزایش تعاملات اجتماعی را موجب می گردد.</a:t>
                      </a:r>
                    </a:p>
                    <a:p>
                      <a:pPr algn="ctr"/>
                      <a:endParaRPr lang="en-US" sz="1400" b="1" dirty="0">
                        <a:cs typeface="B Mitra" pitchFamily="2" charset="-78"/>
                      </a:endParaRPr>
                    </a:p>
                  </a:txBody>
                  <a:tcPr marL="99060" marR="99060" marT="28575" marB="28575"/>
                </a:tc>
                <a:tc>
                  <a:txBody>
                    <a:bodyPr/>
                    <a:lstStyle/>
                    <a:p>
                      <a:pPr marL="0" indent="0" algn="r" rtl="1">
                        <a:buFontTx/>
                        <a:buNone/>
                      </a:pPr>
                      <a:r>
                        <a:rPr lang="fa-IR" sz="900" b="1" dirty="0">
                          <a:cs typeface="B Mitra" pitchFamily="2" charset="-78"/>
                        </a:rPr>
                        <a:t>وجود گروه های مختلف اجتماعی</a:t>
                      </a:r>
                      <a:r>
                        <a:rPr lang="fa-IR" sz="900" b="1" baseline="0" dirty="0">
                          <a:cs typeface="B Mitra" pitchFamily="2" charset="-78"/>
                        </a:rPr>
                        <a:t> از جمله </a:t>
                      </a:r>
                      <a:r>
                        <a:rPr lang="fa-IR" sz="900" b="1" dirty="0">
                          <a:cs typeface="B Mitra" pitchFamily="2" charset="-78"/>
                        </a:rPr>
                        <a:t>فرحزادی ها،الموتی ها و نرک ها، قوچانی ها،آبشار و افغانی ها  با فرهنگ ها و عقاید متفاوت در محله</a:t>
                      </a:r>
                      <a:r>
                        <a:rPr lang="fa-IR" sz="900" b="1" baseline="0" dirty="0">
                          <a:cs typeface="B Mitra" pitchFamily="2" charset="-78"/>
                        </a:rPr>
                        <a:t>، کاهش تعاملات اجتماعی و مشارکت را موجب می گردد.</a:t>
                      </a:r>
                    </a:p>
                    <a:p>
                      <a:pPr algn="ctr">
                        <a:lnSpc>
                          <a:spcPct val="100000"/>
                        </a:lnSpc>
                      </a:pPr>
                      <a:endParaRPr lang="en-US" sz="900" b="1" dirty="0">
                        <a:cs typeface="B Mitra" pitchFamily="2" charset="-78"/>
                      </a:endParaRPr>
                    </a:p>
                  </a:txBody>
                  <a:tcPr marL="99060" marR="99060" marT="28575" marB="28575"/>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900" b="1" dirty="0">
                          <a:cs typeface="B Mitra" pitchFamily="2" charset="-78"/>
                        </a:rPr>
                        <a:t>استقرار زیر محلات  فرحزادی ها،الموتی ها و نرک ها، قوچانی ها،آبشار و افغانی ها با بافت اجتماعی همگون</a:t>
                      </a:r>
                      <a:r>
                        <a:rPr lang="fa-IR" sz="900" b="1" baseline="0" dirty="0">
                          <a:cs typeface="B Mitra" pitchFamily="2" charset="-78"/>
                        </a:rPr>
                        <a:t> که خود باعث افزایش تعاملات اجتماعی شده و مشارکت در امور اجتماعی را تقویت می نماید.</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sz="900" b="1" dirty="0">
                        <a:cs typeface="B Mitra" pitchFamily="2" charset="-78"/>
                      </a:endParaRPr>
                    </a:p>
                  </a:txBody>
                  <a:tcPr marL="99060" marR="99060" marT="28575" marB="28575"/>
                </a:tc>
                <a:tc rowSpan="5">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r>
                        <a:rPr lang="fa-IR" sz="1000" b="0" kern="1200" dirty="0">
                          <a:solidFill>
                            <a:schemeClr val="tx1"/>
                          </a:solidFill>
                          <a:latin typeface="+mn-lt"/>
                          <a:ea typeface="+mn-ea"/>
                          <a:cs typeface="B Homa" pitchFamily="2" charset="-78"/>
                        </a:rPr>
                        <a:t>1-</a:t>
                      </a:r>
                      <a:r>
                        <a:rPr lang="fa-IR" sz="1000" b="0" kern="1200" baseline="0" dirty="0">
                          <a:solidFill>
                            <a:schemeClr val="tx1"/>
                          </a:solidFill>
                          <a:latin typeface="+mn-lt"/>
                          <a:ea typeface="+mn-ea"/>
                          <a:cs typeface="B Homa" pitchFamily="2" charset="-78"/>
                        </a:rPr>
                        <a:t> سرزندگی</a:t>
                      </a:r>
                      <a:endParaRPr lang="fa-IR" sz="1000" b="1" kern="1200" dirty="0">
                        <a:solidFill>
                          <a:schemeClr val="tx1"/>
                        </a:solidFill>
                        <a:latin typeface="+mn-lt"/>
                        <a:ea typeface="+mn-ea"/>
                        <a:cs typeface="B Nazanin" pitchFamily="2" charset="-78"/>
                      </a:endParaRPr>
                    </a:p>
                  </a:txBody>
                  <a:tcPr marL="99060" marR="99060" marT="28575" marB="28575" anchor="ctr"/>
                </a:tc>
                <a:tc rowSpan="5">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600" b="1" dirty="0">
                          <a:cs typeface="B Nazanin" pitchFamily="2" charset="-78"/>
                        </a:rPr>
                        <a:t>بعد اجتماعی</a:t>
                      </a:r>
                    </a:p>
                  </a:txBody>
                  <a:tcPr marL="99060" marR="99060" marT="28575" marB="28575" vert="vert270"/>
                </a:tc>
              </a:tr>
              <a:tr h="1139141">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900" b="1" baseline="0" dirty="0">
                          <a:cs typeface="B Mitra" pitchFamily="2" charset="-78"/>
                        </a:rPr>
                        <a:t>حضور مهاجران غیر بومی به داخل محله کاهش حس تعلق، مشارکت و امنیت را موجب می شود.</a:t>
                      </a:r>
                      <a:endParaRPr lang="fa-IR" sz="900" b="1" dirty="0">
                        <a:cs typeface="B Mitra" pitchFamily="2" charset="-78"/>
                      </a:endParaRPr>
                    </a:p>
                    <a:p>
                      <a:pPr algn="ctr"/>
                      <a:endParaRPr lang="en-US" sz="900" b="1" dirty="0">
                        <a:cs typeface="B Mitr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900" b="1" kern="1200" baseline="0" dirty="0">
                          <a:solidFill>
                            <a:schemeClr val="tx1"/>
                          </a:solidFill>
                          <a:latin typeface="+mn-lt"/>
                          <a:ea typeface="+mn-ea"/>
                          <a:cs typeface="B Mitra" pitchFamily="2" charset="-78"/>
                        </a:rPr>
                        <a:t>تقویت بازسازی رود دره فرحزاد و تامین امنیت در مجاورت آن افزایش حضورپذیری و تعاملات اجتماعی را موجب می گردد.</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sz="1400" b="1" dirty="0">
                        <a:cs typeface="B Mitra" pitchFamily="2" charset="-78"/>
                      </a:endParaRPr>
                    </a:p>
                  </a:txBody>
                  <a:tcPr marL="99060" marR="99060" marT="28575" marB="28575"/>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900" b="1" baseline="0" dirty="0">
                          <a:cs typeface="B Mitra" pitchFamily="2" charset="-78"/>
                        </a:rPr>
                        <a:t>عدم حمل و نقل عمومی(اتوبوس) به داخل بافت موجب کاهش حضورپذیری می گردد.</a:t>
                      </a:r>
                      <a:endParaRPr lang="fa-IR" sz="900" b="1" dirty="0">
                        <a:cs typeface="B Mitra" pitchFamily="2" charset="-78"/>
                      </a:endParaRPr>
                    </a:p>
                    <a:p>
                      <a:pPr algn="ctr">
                        <a:lnSpc>
                          <a:spcPct val="100000"/>
                        </a:lnSpc>
                      </a:pPr>
                      <a:endParaRPr lang="en-US" sz="900" b="1" dirty="0">
                        <a:cs typeface="B Mitr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800" b="0" dirty="0">
                        <a:cs typeface="B Hom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r>
              <a:tr h="1414236">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900" b="1" baseline="0" dirty="0">
                          <a:cs typeface="B Mitra" pitchFamily="2" charset="-78"/>
                        </a:rPr>
                        <a:t>حضور گردشگران  غیر محلی به داخل محله کاهش امنیت را موجب می شود.</a:t>
                      </a:r>
                    </a:p>
                    <a:p>
                      <a:pPr algn="ctr"/>
                      <a:endParaRPr lang="en-US" sz="900" b="1" dirty="0">
                        <a:cs typeface="B Mitr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900" b="1" kern="1200" baseline="0" dirty="0">
                          <a:solidFill>
                            <a:schemeClr val="tx1"/>
                          </a:solidFill>
                          <a:latin typeface="+mn-lt"/>
                          <a:ea typeface="+mn-ea"/>
                          <a:cs typeface="B Mitra" pitchFamily="2" charset="-78"/>
                        </a:rPr>
                        <a:t>تقویت مسیر دسترسی به امامزاده داوود موجب افزایش حضورپذیری می گردد. </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sz="1400" b="1" dirty="0">
                        <a:cs typeface="B Mitra" pitchFamily="2" charset="-78"/>
                      </a:endParaRPr>
                    </a:p>
                  </a:txBody>
                  <a:tcPr marL="99060" marR="99060" marT="28575" marB="28575"/>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900" b="1" baseline="0" dirty="0">
                          <a:cs typeface="B Mitra" pitchFamily="2" charset="-78"/>
                        </a:rPr>
                        <a:t>حضور افراد معتاد و بزهکار در مجاورت رود دره باعث عدم امنیت و امکان حضورپذیری در ان بخش از محله شده است.</a:t>
                      </a:r>
                    </a:p>
                    <a:p>
                      <a:pPr algn="ctr">
                        <a:lnSpc>
                          <a:spcPct val="100000"/>
                        </a:lnSpc>
                      </a:pPr>
                      <a:endParaRPr lang="en-US" sz="900" b="1" dirty="0">
                        <a:cs typeface="B Mitr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900" b="1" baseline="0" dirty="0">
                          <a:cs typeface="B Mitra" pitchFamily="2" charset="-78"/>
                        </a:rPr>
                        <a:t>پراکنش کاربری های جمعی از جمله کاربری های تجاری ،مراکز مذهبی(حسینیه ها، مساجد و امامزاده ها) و پارک های محلی از جمله پارک گلپاد و بوستان 15 خرداد در مسیر محورهای اصلی محله(خیابان فرحزادی) و امامزاده داوود باعث افزایش فعالیت های جمعی و افزایش امنیت اجتماعی می شود.</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sz="900" b="1" dirty="0">
                        <a:cs typeface="B Mitr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600" b="1" dirty="0">
                        <a:cs typeface="B Nazanin" pitchFamily="2" charset="-78"/>
                      </a:endParaRPr>
                    </a:p>
                  </a:txBody>
                  <a:tcPr marL="99060" marR="99060" marT="28575" marB="28575" vert="vert270"/>
                </a:tc>
              </a:tr>
              <a:tr h="1290865">
                <a:tc>
                  <a:txBody>
                    <a:bodyPr/>
                    <a:lstStyle/>
                    <a:p>
                      <a:pPr algn="ctr"/>
                      <a:endParaRPr lang="en-US" sz="900" b="1" dirty="0">
                        <a:cs typeface="B Mitr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900" b="1" kern="1200" baseline="0" dirty="0">
                          <a:solidFill>
                            <a:schemeClr val="tx1"/>
                          </a:solidFill>
                          <a:latin typeface="+mn-lt"/>
                          <a:ea typeface="+mn-ea"/>
                          <a:cs typeface="B Mitra" pitchFamily="2" charset="-78"/>
                        </a:rPr>
                        <a:t>تقویت فضاهای عمومی از جمله میدان فرحزاد و مسیرهای اصلی خیابان فرحزاد و امامزاده داوود و همچنین نقاط برخورد  این مسیر ها ازز طریق پراکنش مناسب خدمات متنوع و همچنین شبانه روزی(مثل داروخانه و رستوران ها) موجب افزایش حضورپذیری می گردد.</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sz="900" b="1" kern="1200" baseline="0" dirty="0">
                        <a:solidFill>
                          <a:schemeClr val="tx1"/>
                        </a:solidFill>
                        <a:latin typeface="+mn-lt"/>
                        <a:ea typeface="+mn-ea"/>
                        <a:cs typeface="B Mitra" pitchFamily="2" charset="-78"/>
                      </a:endParaRPr>
                    </a:p>
                  </a:txBody>
                  <a:tcPr marL="99060" marR="99060" marT="28575" marB="28575"/>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900" b="1" baseline="0" dirty="0">
                          <a:cs typeface="B Mitra" pitchFamily="2" charset="-78"/>
                        </a:rPr>
                        <a:t>عدم وجود سند مالکیتی برای بناهای موجود در محله به ویژه پلاک های مسکونی موجب کاهش منزلت اجتماعی و در نتیجه مشارکت مردمی می شود و سرزندگی را کاهش می یابد.</a:t>
                      </a:r>
                    </a:p>
                    <a:p>
                      <a:pPr algn="ctr">
                        <a:lnSpc>
                          <a:spcPct val="100000"/>
                        </a:lnSpc>
                      </a:pPr>
                      <a:endParaRPr lang="en-US" sz="900" b="1" dirty="0">
                        <a:cs typeface="B Mitr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900" b="1" baseline="0" dirty="0">
                          <a:cs typeface="B Mitra" pitchFamily="2" charset="-78"/>
                        </a:rPr>
                        <a:t>پراکنش خدمات از جمله تجاری و پارک در مسیر پررفت و آمد محلی امامزاده داوود و امتداد این از شرق به به امامزاده داوود و از غرب به خیابان اصلی فرحزادی حضورپذیری و امنیت اجتماعی آن را چندین برابر کرده است.</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sz="900" b="1" dirty="0">
                        <a:cs typeface="B Mitr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600" b="1" dirty="0">
                        <a:cs typeface="B Nazanin" pitchFamily="2" charset="-78"/>
                      </a:endParaRPr>
                    </a:p>
                  </a:txBody>
                  <a:tcPr marL="99060" marR="99060" marT="28575" marB="28575" vert="vert270"/>
                </a:tc>
              </a:tr>
              <a:tr h="1139141">
                <a:tc>
                  <a:txBody>
                    <a:bodyPr/>
                    <a:lstStyle/>
                    <a:p>
                      <a:pPr algn="ctr"/>
                      <a:endParaRPr lang="en-US" sz="900" b="1" dirty="0">
                        <a:cs typeface="B Mitr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400" b="1" dirty="0">
                        <a:cs typeface="B Mitra" pitchFamily="2" charset="-78"/>
                      </a:endParaRPr>
                    </a:p>
                  </a:txBody>
                  <a:tcPr marL="99060" marR="99060" marT="28575" marB="28575"/>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900" b="1" baseline="0" dirty="0">
                          <a:cs typeface="B Mitra" pitchFamily="2" charset="-78"/>
                        </a:rPr>
                        <a:t>عدم وجود روشنایی کافی در محله ، کاهش امنیت و سرزندگی را موجب می شود.</a:t>
                      </a:r>
                    </a:p>
                    <a:p>
                      <a:pPr algn="ctr">
                        <a:lnSpc>
                          <a:spcPct val="100000"/>
                        </a:lnSpc>
                      </a:pPr>
                      <a:endParaRPr lang="en-US" sz="900" b="1" dirty="0">
                        <a:cs typeface="B Mitr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900" b="1" baseline="0" dirty="0">
                          <a:cs typeface="B Mitra" pitchFamily="2" charset="-78"/>
                        </a:rPr>
                        <a:t>امکان ورود دسترسی عمومی و همچنین وجود حمل و نقل عمومی(اتوبوس) به داخل محله موجب افزایش حضورپذیری و امنیت می شود.</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sz="900" b="1" dirty="0">
                        <a:cs typeface="B Mitr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600" b="1" dirty="0">
                        <a:cs typeface="B Nazanin" pitchFamily="2" charset="-78"/>
                      </a:endParaRPr>
                    </a:p>
                  </a:txBody>
                  <a:tcPr marL="99060" marR="99060" marT="28575" marB="28575" vert="vert270"/>
                </a:tc>
              </a:tr>
            </a:tbl>
          </a:graphicData>
        </a:graphic>
      </p:graphicFrame>
      <p:sp>
        <p:nvSpPr>
          <p:cNvPr id="3" name="Rectangle 2"/>
          <p:cNvSpPr/>
          <p:nvPr/>
        </p:nvSpPr>
        <p:spPr>
          <a:xfrm>
            <a:off x="5924550" y="101600"/>
            <a:ext cx="3043238" cy="374650"/>
          </a:xfrm>
          <a:prstGeom prst="rect">
            <a:avLst/>
          </a:prstGeom>
        </p:spPr>
        <p:txBody>
          <a:bodyPr lIns="50780" tIns="25390" rIns="50780" bIns="25390">
            <a:spAutoFit/>
          </a:bodyPr>
          <a:lstStyle/>
          <a:p>
            <a:pPr algn="r" rtl="1" eaLnBrk="1" fontAlgn="auto" hangingPunct="1">
              <a:lnSpc>
                <a:spcPct val="150000"/>
              </a:lnSpc>
              <a:spcBef>
                <a:spcPts val="0"/>
              </a:spcBef>
              <a:spcAft>
                <a:spcPts val="0"/>
              </a:spcAft>
              <a:defRPr/>
            </a:pPr>
            <a:r>
              <a:rPr lang="fa-IR" sz="1400" spc="28" dirty="0">
                <a:ln w="11430"/>
                <a:latin typeface="+mn-lt"/>
                <a:cs typeface="2 Homa" pitchFamily="2" charset="-78"/>
              </a:rPr>
              <a:t>سنجش وضعیت </a:t>
            </a:r>
            <a:r>
              <a:rPr lang="en-US" sz="1400" spc="28" dirty="0">
                <a:ln w="11430"/>
                <a:latin typeface="Times New Roman" pitchFamily="18" charset="0"/>
                <a:cs typeface="2 Homa" pitchFamily="2" charset="-78"/>
              </a:rPr>
              <a:t>SWOT</a:t>
            </a:r>
            <a:r>
              <a:rPr lang="fa-IR" sz="1400" spc="28" dirty="0">
                <a:ln w="11430"/>
                <a:latin typeface="+mn-lt"/>
                <a:cs typeface="2 Homa" pitchFamily="2" charset="-78"/>
              </a:rPr>
              <a:t> محله فرحزاد</a:t>
            </a:r>
          </a:p>
        </p:txBody>
      </p:sp>
      <p:pic>
        <p:nvPicPr>
          <p:cNvPr id="4915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34025" y="1752600"/>
            <a:ext cx="690563" cy="116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95725" y="3657600"/>
            <a:ext cx="12192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rot="16200000">
            <a:off x="2005941" y="4306396"/>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7" name="TextBox 6"/>
          <p:cNvSpPr txBox="1"/>
          <p:nvPr/>
        </p:nvSpPr>
        <p:spPr>
          <a:xfrm>
            <a:off x="114300" y="6296025"/>
            <a:ext cx="44196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تحلیل و ارزیابی اطلاعات به روش</a:t>
            </a:r>
            <a:r>
              <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SWOT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457200" y="0"/>
            <a:ext cx="86868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33" name="TextBox 32"/>
          <p:cNvSpPr txBox="1"/>
          <p:nvPr/>
        </p:nvSpPr>
        <p:spPr>
          <a:xfrm rot="16200000">
            <a:off x="-2176462" y="3167062"/>
            <a:ext cx="4876800" cy="523875"/>
          </a:xfrm>
          <a:prstGeom prst="rect">
            <a:avLst/>
          </a:prstGeom>
          <a:noFill/>
        </p:spPr>
        <p:txBody>
          <a:bodyPr>
            <a:spAutoFit/>
          </a:bodyPr>
          <a:lstStyle/>
          <a:p>
            <a:pPr algn="r" rtl="1" eaLnBrk="1" fontAlgn="auto" hangingPunct="1">
              <a:spcBef>
                <a:spcPts val="0"/>
              </a:spcBef>
              <a:spcAft>
                <a:spcPts val="0"/>
              </a:spcAft>
              <a:defRPr/>
            </a:pPr>
            <a:r>
              <a:rPr lang="fa-IR"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rPr>
              <a:t>کارگاه  محله  :   دهکده فرحزاد</a:t>
            </a:r>
            <a:endParaRPr lang="en-US"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endParaRPr>
          </a:p>
        </p:txBody>
      </p:sp>
      <p:sp>
        <p:nvSpPr>
          <p:cNvPr id="10" name="Rectangle 9"/>
          <p:cNvSpPr/>
          <p:nvPr/>
        </p:nvSpPr>
        <p:spPr>
          <a:xfrm rot="16200000">
            <a:off x="1625047" y="-1651553"/>
            <a:ext cx="546652" cy="38232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5" name="Rectangle 34"/>
          <p:cNvSpPr/>
          <p:nvPr/>
        </p:nvSpPr>
        <p:spPr>
          <a:xfrm>
            <a:off x="-31750" y="6386513"/>
            <a:ext cx="485775" cy="485775"/>
          </a:xfrm>
          <a:prstGeom prst="rect">
            <a:avLst/>
          </a:prstGeom>
          <a:noFill/>
          <a:ln w="28575">
            <a:solidFill>
              <a:schemeClr val="accent6">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2">
                  <a:lumMod val="25000"/>
                </a:schemeClr>
              </a:solidFill>
            </a:endParaRPr>
          </a:p>
        </p:txBody>
      </p:sp>
      <p:sp>
        <p:nvSpPr>
          <p:cNvPr id="54" name="TextBox 53"/>
          <p:cNvSpPr txBox="1"/>
          <p:nvPr/>
        </p:nvSpPr>
        <p:spPr>
          <a:xfrm>
            <a:off x="0" y="6369378"/>
            <a:ext cx="762000" cy="523220"/>
          </a:xfrm>
          <a:prstGeom prst="rect">
            <a:avLst/>
          </a:prstGeom>
          <a:noFill/>
          <a:ln>
            <a:noFill/>
          </a:ln>
        </p:spPr>
        <p:txBody>
          <a:bodyPr>
            <a:spAutoFit/>
          </a:bodyPr>
          <a:lstStyle/>
          <a:p>
            <a:pPr eaLnBrk="1" fontAlgn="auto" hangingPunct="1">
              <a:spcBef>
                <a:spcPts val="0"/>
              </a:spcBef>
              <a:spcAft>
                <a:spcPts val="0"/>
              </a:spcAft>
              <a:defRPr/>
            </a:pPr>
            <a:r>
              <a:rPr lang="fa-IR" sz="2800" b="1" dirty="0">
                <a:ln w="18000">
                  <a:solidFill>
                    <a:schemeClr val="bg1"/>
                  </a:solidFill>
                  <a:prstDash val="solid"/>
                  <a:miter lim="800000"/>
                </a:ln>
                <a:effectLst>
                  <a:outerShdw blurRad="25500" dist="23000" dir="7020000" algn="tl">
                    <a:srgbClr val="000000">
                      <a:alpha val="50000"/>
                    </a:srgbClr>
                  </a:outerShdw>
                </a:effectLst>
                <a:latin typeface="Andalus" pitchFamily="18" charset="-78"/>
                <a:cs typeface="B Mitra" pitchFamily="2" charset="-78"/>
              </a:rPr>
              <a:t>2</a:t>
            </a:r>
            <a:endParaRPr lang="en-US" sz="2800" b="1" dirty="0">
              <a:ln w="18000">
                <a:solidFill>
                  <a:schemeClr val="bg1"/>
                </a:solidFill>
                <a:prstDash val="solid"/>
                <a:miter lim="800000"/>
              </a:ln>
              <a:effectLst>
                <a:outerShdw blurRad="25500" dist="23000" dir="7020000" algn="tl">
                  <a:srgbClr val="000000">
                    <a:alpha val="50000"/>
                  </a:srgbClr>
                </a:outerShdw>
              </a:effectLst>
              <a:latin typeface="Andalus" pitchFamily="18" charset="-78"/>
              <a:cs typeface="B Mitra" pitchFamily="2" charset="-78"/>
            </a:endParaRPr>
          </a:p>
        </p:txBody>
      </p:sp>
      <p:sp>
        <p:nvSpPr>
          <p:cNvPr id="74" name="Rectangle 73"/>
          <p:cNvSpPr/>
          <p:nvPr/>
        </p:nvSpPr>
        <p:spPr>
          <a:xfrm>
            <a:off x="3429000" y="457200"/>
            <a:ext cx="5715000" cy="68263"/>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19" name="Straight Connector 18"/>
          <p:cNvCxnSpPr/>
          <p:nvPr/>
        </p:nvCxnSpPr>
        <p:spPr>
          <a:xfrm>
            <a:off x="48904" y="6704012"/>
            <a:ext cx="5486400" cy="1588"/>
          </a:xfrm>
          <a:prstGeom prst="line">
            <a:avLst/>
          </a:prstGeom>
          <a:ln>
            <a:solidFill>
              <a:schemeClr val="tx1"/>
            </a:solidFill>
          </a:ln>
          <a:effectLst>
            <a:reflection blurRad="6350" stA="50000" endA="300" endPos="55000" dir="5400000" sy="-100000" algn="bl" rotWithShape="0"/>
          </a:effectLst>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3444240" y="6629400"/>
            <a:ext cx="5577840" cy="1588"/>
          </a:xfrm>
          <a:prstGeom prst="line">
            <a:avLst/>
          </a:prstGeom>
          <a:ln>
            <a:solidFill>
              <a:schemeClr val="tx1"/>
            </a:solidFill>
          </a:ln>
          <a:effectLst>
            <a:reflection blurRad="6350" stA="50000" endA="300" endPos="55000" dir="5400000" sy="-100000" algn="bl" rotWithShape="0"/>
          </a:effectLst>
        </p:spPr>
        <p:style>
          <a:lnRef idx="1">
            <a:schemeClr val="accent1"/>
          </a:lnRef>
          <a:fillRef idx="0">
            <a:schemeClr val="accent1"/>
          </a:fillRef>
          <a:effectRef idx="0">
            <a:schemeClr val="accent1"/>
          </a:effectRef>
          <a:fontRef idx="minor">
            <a:schemeClr val="tx1"/>
          </a:fontRef>
        </p:style>
      </p:cxnSp>
      <p:sp>
        <p:nvSpPr>
          <p:cNvPr id="9228" name="Rectangle 11"/>
          <p:cNvSpPr>
            <a:spLocks noChangeArrowheads="1"/>
          </p:cNvSpPr>
          <p:nvPr/>
        </p:nvSpPr>
        <p:spPr bwMode="auto">
          <a:xfrm rot="10800000" flipV="1">
            <a:off x="4262438" y="1138238"/>
            <a:ext cx="3941762" cy="526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algn="l" rtl="0" fontAlgn="base">
              <a:spcBef>
                <a:spcPct val="0"/>
              </a:spcBef>
              <a:spcAft>
                <a:spcPct val="0"/>
              </a:spcAft>
              <a:defRPr>
                <a:solidFill>
                  <a:schemeClr val="tx1"/>
                </a:solidFill>
                <a:latin typeface="Calibri" panose="020F0502020204030204" pitchFamily="34" charset="0"/>
              </a:defRPr>
            </a:lvl6pPr>
            <a:lvl7pPr marL="2971800" indent="-228600" algn="l" rtl="0" fontAlgn="base">
              <a:spcBef>
                <a:spcPct val="0"/>
              </a:spcBef>
              <a:spcAft>
                <a:spcPct val="0"/>
              </a:spcAft>
              <a:defRPr>
                <a:solidFill>
                  <a:schemeClr val="tx1"/>
                </a:solidFill>
                <a:latin typeface="Calibri" panose="020F0502020204030204" pitchFamily="34" charset="0"/>
              </a:defRPr>
            </a:lvl7pPr>
            <a:lvl8pPr marL="3429000" indent="-228600" algn="l" rtl="0" fontAlgn="base">
              <a:spcBef>
                <a:spcPct val="0"/>
              </a:spcBef>
              <a:spcAft>
                <a:spcPct val="0"/>
              </a:spcAft>
              <a:defRPr>
                <a:solidFill>
                  <a:schemeClr val="tx1"/>
                </a:solidFill>
                <a:latin typeface="Calibri" panose="020F0502020204030204" pitchFamily="34" charset="0"/>
              </a:defRPr>
            </a:lvl8pPr>
            <a:lvl9pPr marL="3886200" indent="-228600" algn="l" rtl="0" fontAlgn="base">
              <a:spcBef>
                <a:spcPct val="0"/>
              </a:spcBef>
              <a:spcAft>
                <a:spcPct val="0"/>
              </a:spcAft>
              <a:defRPr>
                <a:solidFill>
                  <a:schemeClr val="tx1"/>
                </a:solidFill>
                <a:latin typeface="Calibri" panose="020F0502020204030204" pitchFamily="34" charset="0"/>
              </a:defRPr>
            </a:lvl9pPr>
          </a:lstStyle>
          <a:p>
            <a:pPr algn="just" rtl="1" eaLnBrk="1" hangingPunct="1"/>
            <a:r>
              <a:rPr lang="fa-IR" altLang="fa-IR" sz="2400">
                <a:cs typeface="B Mitra" panose="00000400000000000000" pitchFamily="2" charset="-78"/>
              </a:rPr>
              <a:t>فرحزاد محله ایست با هویت ویژه، و دهکده ایی شهری که سکونتگاه مناسبی را برای ساکنان و گردشگران خویش بوجود آورده است. پهنه های طبیعی و مسیرهای پیاده گردشگری در بین طبیعت و محله توانسته محورهای طبیعی سرزتده ایی را جهت پیاده روی و تفریح بوجود آورد، که نمونه عالی ایی را در بین تمامی محله های تهران به لحاظ بهره وری از طبیعت فراهم آورده است.</a:t>
            </a:r>
          </a:p>
          <a:p>
            <a:pPr algn="just" rtl="1" eaLnBrk="1" hangingPunct="1"/>
            <a:r>
              <a:rPr lang="fa-IR" altLang="fa-IR" sz="2400">
                <a:latin typeface="Arial" panose="020B0604020202020204" pitchFamily="34" charset="0"/>
                <a:ea typeface="Calibri" panose="020F0502020204030204" pitchFamily="34" charset="0"/>
                <a:cs typeface="B Mitra" panose="00000400000000000000" pitchFamily="2" charset="-78"/>
              </a:rPr>
              <a:t>ساکنان محله می توانند تمامی نیاز های خویش را در سطح محله فراهم نمایند و فضاهای باز نیز کانون تعاملات اجتماعی سرزنده ایی را بوجود آورده است.</a:t>
            </a:r>
            <a:endParaRPr lang="en-US" altLang="fa-IR" sz="2400">
              <a:latin typeface="Arial" panose="020B0604020202020204" pitchFamily="34" charset="0"/>
              <a:ea typeface="Calibri" panose="020F0502020204030204" pitchFamily="34" charset="0"/>
              <a:cs typeface="B Mitra" panose="00000400000000000000" pitchFamily="2" charset="-78"/>
            </a:endParaRPr>
          </a:p>
          <a:p>
            <a:pPr algn="just" rtl="1"/>
            <a:endParaRPr lang="fa-IR" altLang="fa-IR" sz="2400">
              <a:latin typeface="Arial" panose="020B0604020202020204" pitchFamily="34" charset="0"/>
              <a:ea typeface="Calibri" panose="020F0502020204030204" pitchFamily="34" charset="0"/>
              <a:cs typeface="B Mitra" panose="00000400000000000000" pitchFamily="2" charset="-78"/>
            </a:endParaRPr>
          </a:p>
        </p:txBody>
      </p:sp>
      <p:sp>
        <p:nvSpPr>
          <p:cNvPr id="13" name="TextBox 12"/>
          <p:cNvSpPr txBox="1"/>
          <p:nvPr/>
        </p:nvSpPr>
        <p:spPr>
          <a:xfrm>
            <a:off x="-533400" y="0"/>
            <a:ext cx="4038600" cy="492125"/>
          </a:xfrm>
          <a:prstGeom prst="rect">
            <a:avLst/>
          </a:prstGeom>
          <a:noFill/>
        </p:spPr>
        <p:txBody>
          <a:bodyPr>
            <a:spAutoFit/>
          </a:bodyPr>
          <a:lstStyle/>
          <a:p>
            <a:pPr algn="r" rtl="1" eaLnBrk="1" fontAlgn="auto" hangingPunct="1">
              <a:spcBef>
                <a:spcPts val="0"/>
              </a:spcBef>
              <a:spcAft>
                <a:spcPts val="0"/>
              </a:spcAft>
              <a:defRPr/>
            </a:pPr>
            <a:r>
              <a:rPr lang="fa-IR" sz="26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شناخت کلی محدوده فرحزاد</a:t>
            </a:r>
            <a:endParaRPr lang="en-US" sz="2600" b="1" dirty="0">
              <a:solidFill>
                <a:schemeClr val="bg1">
                  <a:lumMod val="95000"/>
                </a:schemeClr>
              </a:solidFill>
              <a:effectLst>
                <a:outerShdw blurRad="38100" dist="38100" dir="2700000" algn="tl">
                  <a:srgbClr val="000000">
                    <a:alpha val="43137"/>
                  </a:srgbClr>
                </a:outerShdw>
              </a:effectLst>
              <a:latin typeface="+mn-lt"/>
              <a:cs typeface="B Mitra" pitchFamily="2" charset="-78"/>
            </a:endParaRPr>
          </a:p>
        </p:txBody>
      </p:sp>
      <p:sp>
        <p:nvSpPr>
          <p:cNvPr id="14" name="TextBox 13"/>
          <p:cNvSpPr txBox="1"/>
          <p:nvPr/>
        </p:nvSpPr>
        <p:spPr>
          <a:xfrm>
            <a:off x="523221" y="6414593"/>
            <a:ext cx="3390900" cy="461665"/>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eaLnBrk="1" fontAlgn="auto" hangingPunct="1">
              <a:spcBef>
                <a:spcPts val="0"/>
              </a:spcBef>
              <a:spcAft>
                <a:spcPts val="0"/>
              </a:spcAft>
              <a:defRPr/>
            </a:pPr>
            <a:r>
              <a:rPr lang="fa-IR" sz="2400" b="1" i="1" spc="50" dirty="0">
                <a:ln w="11430"/>
                <a:solidFill>
                  <a:schemeClr val="accent1">
                    <a:lumMod val="50000"/>
                  </a:schemeClr>
                </a:solidFill>
                <a:effectLst>
                  <a:outerShdw blurRad="76200" dist="50800" dir="5400000" algn="tl" rotWithShape="0">
                    <a:srgbClr val="000000">
                      <a:alpha val="65000"/>
                    </a:srgbClr>
                  </a:outerShdw>
                </a:effectLst>
                <a:latin typeface="+mn-lt"/>
                <a:cs typeface="B Mitra" pitchFamily="2" charset="-78"/>
              </a:rPr>
              <a:t>چشم انداز مقدماتی</a:t>
            </a:r>
            <a:endParaRPr lang="en-US" sz="2400" b="1" i="1" spc="50" dirty="0">
              <a:ln w="11430"/>
              <a:solidFill>
                <a:schemeClr val="accent1">
                  <a:lumMod val="50000"/>
                </a:schemeClr>
              </a:solidFill>
              <a:effectLst>
                <a:outerShdw blurRad="76200" dist="50800" dir="5400000" algn="tl" rotWithShape="0">
                  <a:srgbClr val="000000">
                    <a:alpha val="65000"/>
                  </a:srgbClr>
                </a:outerShdw>
              </a:effectLst>
              <a:latin typeface="+mn-lt"/>
              <a:cs typeface="B Mitra" pitchFamily="2" charset="-78"/>
            </a:endParaRPr>
          </a:p>
        </p:txBody>
      </p:sp>
      <p:sp>
        <p:nvSpPr>
          <p:cNvPr id="15" name="TextBox 14"/>
          <p:cNvSpPr txBox="1"/>
          <p:nvPr/>
        </p:nvSpPr>
        <p:spPr>
          <a:xfrm>
            <a:off x="5029200" y="-13253"/>
            <a:ext cx="3390900" cy="461665"/>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eaLnBrk="1" fontAlgn="auto" hangingPunct="1">
              <a:spcBef>
                <a:spcPts val="0"/>
              </a:spcBef>
              <a:spcAft>
                <a:spcPts val="0"/>
              </a:spcAft>
              <a:defRPr/>
            </a:pPr>
            <a:r>
              <a:rPr lang="fa-IR" sz="2400" b="1" i="1" spc="50" dirty="0">
                <a:ln w="11430"/>
                <a:solidFill>
                  <a:schemeClr val="accent1">
                    <a:lumMod val="50000"/>
                  </a:schemeClr>
                </a:solidFill>
                <a:effectLst>
                  <a:outerShdw blurRad="76200" dist="50800" dir="5400000" algn="tl" rotWithShape="0">
                    <a:srgbClr val="000000">
                      <a:alpha val="65000"/>
                    </a:srgbClr>
                  </a:outerShdw>
                </a:effectLst>
                <a:latin typeface="+mn-lt"/>
                <a:cs typeface="B Mitra" pitchFamily="2" charset="-78"/>
              </a:rPr>
              <a:t>چشم انداز مقدماتی</a:t>
            </a:r>
            <a:endParaRPr lang="en-US" sz="2400" b="1" i="1" spc="50" dirty="0">
              <a:ln w="11430"/>
              <a:solidFill>
                <a:schemeClr val="accent1">
                  <a:lumMod val="50000"/>
                </a:schemeClr>
              </a:solidFill>
              <a:effectLst>
                <a:outerShdw blurRad="76200" dist="50800" dir="5400000" algn="tl" rotWithShape="0">
                  <a:srgbClr val="000000">
                    <a:alpha val="65000"/>
                  </a:srgbClr>
                </a:outerShdw>
              </a:effectLst>
              <a:latin typeface="+mn-lt"/>
              <a:cs typeface="B Mitra" pitchFamily="2" charset="-78"/>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0" y="0"/>
            <a:ext cx="91440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aphicFrame>
        <p:nvGraphicFramePr>
          <p:cNvPr id="6" name="Table 5"/>
          <p:cNvGraphicFramePr>
            <a:graphicFrameLocks noGrp="1"/>
          </p:cNvGraphicFramePr>
          <p:nvPr/>
        </p:nvGraphicFramePr>
        <p:xfrm>
          <a:off x="217685" y="553471"/>
          <a:ext cx="8708633" cy="5867261"/>
        </p:xfrm>
        <a:graphic>
          <a:graphicData uri="http://schemas.openxmlformats.org/drawingml/2006/table">
            <a:tbl>
              <a:tblPr firstRow="1" bandRow="1">
                <a:tableStyleId>{5940675A-B579-460E-94D1-54222C63F5DA}</a:tableStyleId>
              </a:tblPr>
              <a:tblGrid>
                <a:gridCol w="1587511"/>
                <a:gridCol w="1768941"/>
                <a:gridCol w="1905013"/>
                <a:gridCol w="1768941"/>
                <a:gridCol w="1171375"/>
                <a:gridCol w="506852"/>
              </a:tblGrid>
              <a:tr h="2775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200" b="0" dirty="0">
                          <a:cs typeface="B Homa" pitchFamily="2" charset="-78"/>
                        </a:rPr>
                        <a:t>تهدیدها</a:t>
                      </a:r>
                      <a:endParaRPr lang="en-US" sz="1200" b="0" dirty="0">
                        <a:cs typeface="B Homa" pitchFamily="2" charset="-78"/>
                      </a:endParaRPr>
                    </a:p>
                  </a:txBody>
                  <a:tcPr marL="99060" marR="99060" marT="28575" marB="28575" anchor="ctr">
                    <a:solidFill>
                      <a:schemeClr val="accent5">
                        <a:lumMod val="20000"/>
                        <a:lumOff val="80000"/>
                      </a:schemeClr>
                    </a:solidFill>
                  </a:tcPr>
                </a:tc>
                <a:tc>
                  <a:txBody>
                    <a:bodyPr/>
                    <a:lstStyle/>
                    <a:p>
                      <a:pPr algn="ctr"/>
                      <a:r>
                        <a:rPr lang="fa-IR" sz="1200" b="0" dirty="0">
                          <a:cs typeface="B Homa" pitchFamily="2" charset="-78"/>
                        </a:rPr>
                        <a:t>فرصت ها</a:t>
                      </a:r>
                      <a:endParaRPr lang="en-US" sz="1200" b="0" dirty="0">
                        <a:cs typeface="B Homa" pitchFamily="2" charset="-78"/>
                      </a:endParaRPr>
                    </a:p>
                  </a:txBody>
                  <a:tcPr marL="99060" marR="99060" marT="28575" marB="28575" anchor="ctr">
                    <a:solidFill>
                      <a:schemeClr val="accent5">
                        <a:lumMod val="20000"/>
                        <a:lumOff val="80000"/>
                      </a:schemeClr>
                    </a:solidFill>
                  </a:tcPr>
                </a:tc>
                <a:tc>
                  <a:txBody>
                    <a:bodyPr/>
                    <a:lstStyle/>
                    <a:p>
                      <a:pPr algn="ctr"/>
                      <a:r>
                        <a:rPr lang="fa-IR" sz="1200" b="0" dirty="0">
                          <a:cs typeface="B Homa" pitchFamily="2" charset="-78"/>
                        </a:rPr>
                        <a:t>نقاط</a:t>
                      </a:r>
                      <a:r>
                        <a:rPr lang="fa-IR" sz="1200" b="0" baseline="0" dirty="0">
                          <a:cs typeface="B Homa" pitchFamily="2" charset="-78"/>
                        </a:rPr>
                        <a:t> ضعف</a:t>
                      </a:r>
                      <a:endParaRPr lang="en-US" sz="1200" b="0" dirty="0">
                        <a:cs typeface="B Homa" pitchFamily="2" charset="-78"/>
                      </a:endParaRPr>
                    </a:p>
                  </a:txBody>
                  <a:tcPr marL="99060" marR="99060" marT="28575" marB="28575" anchor="ctr">
                    <a:solidFill>
                      <a:schemeClr val="accent5">
                        <a:lumMod val="20000"/>
                        <a:lumOff val="80000"/>
                      </a:schemeClr>
                    </a:solidFill>
                  </a:tcPr>
                </a:tc>
                <a:tc>
                  <a:txBody>
                    <a:bodyPr/>
                    <a:lstStyle/>
                    <a:p>
                      <a:pPr algn="ctr"/>
                      <a:r>
                        <a:rPr lang="fa-IR" sz="1200" b="0" dirty="0">
                          <a:cs typeface="B Homa" pitchFamily="2" charset="-78"/>
                        </a:rPr>
                        <a:t>نقاط</a:t>
                      </a:r>
                      <a:r>
                        <a:rPr lang="fa-IR" sz="1200" b="0" baseline="0" dirty="0">
                          <a:cs typeface="B Homa" pitchFamily="2" charset="-78"/>
                        </a:rPr>
                        <a:t> قوت</a:t>
                      </a:r>
                      <a:endParaRPr lang="en-US" sz="1200" b="0" dirty="0">
                        <a:cs typeface="B Homa" pitchFamily="2" charset="-78"/>
                      </a:endParaRPr>
                    </a:p>
                  </a:txBody>
                  <a:tcPr marL="99060" marR="99060" marT="28575" marB="28575" anchor="ctr">
                    <a:solidFill>
                      <a:schemeClr val="accent5">
                        <a:lumMod val="20000"/>
                        <a:lumOff val="80000"/>
                      </a:schemeClr>
                    </a:solidFill>
                  </a:tcPr>
                </a:tc>
                <a:tc>
                  <a:txBody>
                    <a:bodyPr/>
                    <a:lstStyle/>
                    <a:p>
                      <a:pPr marL="0" marR="0" indent="0" algn="ctr" defTabSz="914235" rtl="0" eaLnBrk="1" fontAlgn="auto" latinLnBrk="0" hangingPunct="1">
                        <a:lnSpc>
                          <a:spcPct val="100000"/>
                        </a:lnSpc>
                        <a:spcBef>
                          <a:spcPts val="0"/>
                        </a:spcBef>
                        <a:spcAft>
                          <a:spcPts val="0"/>
                        </a:spcAft>
                        <a:buClrTx/>
                        <a:buSzTx/>
                        <a:buFontTx/>
                        <a:buNone/>
                        <a:tabLst/>
                        <a:defRPr/>
                      </a:pPr>
                      <a:r>
                        <a:rPr lang="fa-IR" sz="1200" b="0" dirty="0">
                          <a:cs typeface="B Homa" pitchFamily="2" charset="-78"/>
                        </a:rPr>
                        <a:t>اهداف</a:t>
                      </a:r>
                      <a:endParaRPr lang="en-US" sz="1200" b="0" dirty="0">
                        <a:cs typeface="B Homa" pitchFamily="2" charset="-78"/>
                      </a:endParaRPr>
                    </a:p>
                  </a:txBody>
                  <a:tcPr marL="99060" marR="99060" marT="28575" marB="28575" anchor="ctr">
                    <a:solidFill>
                      <a:schemeClr val="accent5">
                        <a:lumMod val="20000"/>
                        <a:lumOff val="80000"/>
                      </a:schemeClr>
                    </a:solidFill>
                  </a:tcPr>
                </a:tc>
                <a:tc>
                  <a:txBody>
                    <a:bodyPr/>
                    <a:lstStyle/>
                    <a:p>
                      <a:pPr marL="0" marR="0" indent="0" algn="ctr" defTabSz="914235" rtl="0" eaLnBrk="1" fontAlgn="auto" latinLnBrk="0" hangingPunct="1">
                        <a:lnSpc>
                          <a:spcPct val="100000"/>
                        </a:lnSpc>
                        <a:spcBef>
                          <a:spcPts val="0"/>
                        </a:spcBef>
                        <a:spcAft>
                          <a:spcPts val="0"/>
                        </a:spcAft>
                        <a:buClrTx/>
                        <a:buSzTx/>
                        <a:buFontTx/>
                        <a:buNone/>
                        <a:tabLst/>
                        <a:defRPr/>
                      </a:pPr>
                      <a:endParaRPr lang="en-US" sz="1400" b="0" dirty="0">
                        <a:cs typeface="B Homa" pitchFamily="2" charset="-78"/>
                      </a:endParaRPr>
                    </a:p>
                  </a:txBody>
                  <a:tcPr marL="99060" marR="99060" marT="28575" marB="28575" anchor="ctr">
                    <a:solidFill>
                      <a:schemeClr val="accent5">
                        <a:lumMod val="20000"/>
                        <a:lumOff val="80000"/>
                      </a:schemeClr>
                    </a:solidFill>
                  </a:tcPr>
                </a:tc>
              </a:tr>
              <a:tr h="1033197">
                <a:tc>
                  <a:txBody>
                    <a:bodyPr/>
                    <a:lstStyle/>
                    <a:p>
                      <a:pPr algn="ctr"/>
                      <a:endParaRPr lang="en-US" sz="800" b="0" dirty="0">
                        <a:cs typeface="B Homa" pitchFamily="2" charset="-78"/>
                      </a:endParaRPr>
                    </a:p>
                  </a:txBody>
                  <a:tcPr marL="99060" marR="99060" marT="28575" marB="28575"/>
                </a:tc>
                <a:tc>
                  <a:txBody>
                    <a:bodyPr/>
                    <a:lstStyle/>
                    <a:p>
                      <a:pPr algn="ctr"/>
                      <a:endParaRPr lang="en-US" sz="1200" b="0" dirty="0">
                        <a:cs typeface="B Homa" pitchFamily="2" charset="-78"/>
                      </a:endParaRPr>
                    </a:p>
                  </a:txBody>
                  <a:tcPr marL="99060" marR="99060" marT="28575" marB="28575"/>
                </a:tc>
                <a:tc rowSpan="2">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800" b="1" baseline="0" dirty="0">
                          <a:cs typeface="B Mitra" pitchFamily="2" charset="-78"/>
                        </a:rPr>
                        <a:t>عدم جمع اوری و دفع مناسب مناسب زباله و فاضلاب داخل محله به صورت منظم موجب کاهش منزلت اجتماعی مشارکت مردمی می شود.</a:t>
                      </a:r>
                    </a:p>
                    <a:p>
                      <a:pPr algn="ctr">
                        <a:lnSpc>
                          <a:spcPct val="100000"/>
                        </a:lnSpc>
                      </a:pPr>
                      <a:endParaRPr lang="en-US" sz="800" b="1" dirty="0">
                        <a:cs typeface="B Mitra" pitchFamily="2" charset="-78"/>
                      </a:endParaRPr>
                    </a:p>
                    <a:p>
                      <a:pPr algn="ctr">
                        <a:lnSpc>
                          <a:spcPct val="100000"/>
                        </a:lnSpc>
                      </a:pPr>
                      <a:endParaRPr lang="en-US" sz="800" b="1" dirty="0">
                        <a:cs typeface="B Mitra" pitchFamily="2" charset="-78"/>
                      </a:endParaRPr>
                    </a:p>
                  </a:txBody>
                  <a:tcPr marL="99060" marR="99060" marT="28575" marB="28575"/>
                </a:tc>
                <a:tc rowSpan="2">
                  <a:txBody>
                    <a:bodyPr/>
                    <a:lstStyle/>
                    <a:p>
                      <a:pPr marL="0" indent="0" algn="r" rtl="1">
                        <a:buFontTx/>
                        <a:buNone/>
                      </a:pPr>
                      <a:r>
                        <a:rPr lang="fa-IR" sz="800" b="1" dirty="0">
                          <a:cs typeface="B Mitra" pitchFamily="2" charset="-78"/>
                        </a:rPr>
                        <a:t>تلفیق کالبد مصنوع (راه و گره:خیابان و میدان فرحزادی) همراه با کالبد طبیعی(</a:t>
                      </a:r>
                      <a:r>
                        <a:rPr lang="fa-IR" sz="800" b="1" baseline="0" dirty="0">
                          <a:cs typeface="B Mitra" pitchFamily="2" charset="-78"/>
                        </a:rPr>
                        <a:t> رود دره، کوه و باغات اطراف) باعث افزایش تنوع کالبدی و فعالیتی شده و حضورپذیری را موجب می شود.</a:t>
                      </a:r>
                    </a:p>
                    <a:p>
                      <a:pPr marL="0" indent="0" algn="r" rtl="1">
                        <a:buFontTx/>
                        <a:buNone/>
                      </a:pPr>
                      <a:r>
                        <a:rPr lang="fa-IR" sz="800" b="1" baseline="0" dirty="0">
                          <a:cs typeface="B Mitra" pitchFamily="2" charset="-78"/>
                        </a:rPr>
                        <a:t>امکان دسترسی محله از جنوب به شمال آن از طریق خیابان فرحزادی و همچنین از غرب محله به شرق از طریق خیابان امامزاده داوود باعث افزایش حضورپذیری و در نتیجه امنیت اجتماعی می شود.</a:t>
                      </a:r>
                    </a:p>
                  </a:txBody>
                  <a:tcPr marL="99060" marR="99060" marT="28575" marB="28575"/>
                </a:tc>
                <a:tc rowSpan="5">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r>
                        <a:rPr lang="fa-IR" sz="1600" b="1" kern="1200" dirty="0">
                          <a:solidFill>
                            <a:schemeClr val="tx1"/>
                          </a:solidFill>
                          <a:latin typeface="+mn-lt"/>
                          <a:ea typeface="+mn-ea"/>
                          <a:cs typeface="B Homa" pitchFamily="2" charset="-78"/>
                        </a:rPr>
                        <a:t>1-</a:t>
                      </a:r>
                      <a:r>
                        <a:rPr lang="fa-IR" sz="1600" b="1" kern="1200" baseline="0" dirty="0">
                          <a:solidFill>
                            <a:schemeClr val="tx1"/>
                          </a:solidFill>
                          <a:latin typeface="+mn-lt"/>
                          <a:ea typeface="+mn-ea"/>
                          <a:cs typeface="B Homa" pitchFamily="2" charset="-78"/>
                        </a:rPr>
                        <a:t> سرزندگی</a:t>
                      </a:r>
                      <a:endParaRPr lang="fa-IR" sz="1600" b="1" kern="1200" dirty="0">
                        <a:solidFill>
                          <a:schemeClr val="tx1"/>
                        </a:solidFill>
                        <a:latin typeface="+mn-lt"/>
                        <a:ea typeface="+mn-ea"/>
                        <a:cs typeface="B Nazanin"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txBody>
                  <a:tcPr marL="99060" marR="99060" marT="28575" marB="28575" anchor="ctr"/>
                </a:tc>
                <a:tc rowSpan="5">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600" b="1" dirty="0">
                          <a:cs typeface="B Nazanin" pitchFamily="2" charset="-78"/>
                        </a:rPr>
                        <a:t>بعد اجتماعی</a:t>
                      </a:r>
                    </a:p>
                  </a:txBody>
                  <a:tcPr marL="99060" marR="99060" marT="28575" marB="28575" vert="vert270" anchor="ctr"/>
                </a:tc>
              </a:tr>
              <a:tr h="1139141">
                <a:tc>
                  <a:txBody>
                    <a:bodyPr/>
                    <a:lstStyle/>
                    <a:p>
                      <a:pPr algn="ctr"/>
                      <a:endParaRPr lang="en-US" sz="800" b="0" dirty="0">
                        <a:cs typeface="B Hom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b="0" dirty="0">
                        <a:cs typeface="B Homa" pitchFamily="2" charset="-78"/>
                      </a:endParaRPr>
                    </a:p>
                  </a:txBody>
                  <a:tcPr marL="99060" marR="99060" marT="28575" marB="28575"/>
                </a:tc>
                <a:tc vMerge="1">
                  <a:txBody>
                    <a:bodyPr/>
                    <a:lstStyle/>
                    <a:p>
                      <a:pPr algn="ctr">
                        <a:lnSpc>
                          <a:spcPct val="100000"/>
                        </a:lnSpc>
                      </a:pPr>
                      <a:endParaRPr lang="en-US" sz="800" b="0" dirty="0">
                        <a:cs typeface="B Hom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800" b="0" dirty="0">
                        <a:cs typeface="B Hom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r>
              <a:tr h="1139141">
                <a:tc>
                  <a:txBody>
                    <a:bodyPr/>
                    <a:lstStyle/>
                    <a:p>
                      <a:pPr algn="ctr"/>
                      <a:endParaRPr lang="en-US" sz="800" b="0" dirty="0">
                        <a:cs typeface="B Hom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b="0" dirty="0">
                        <a:cs typeface="B Homa" pitchFamily="2" charset="-78"/>
                      </a:endParaRPr>
                    </a:p>
                  </a:txBody>
                  <a:tcPr marL="99060" marR="99060" marT="28575" marB="28575"/>
                </a:tc>
                <a:tc>
                  <a:txBody>
                    <a:bodyPr/>
                    <a:lstStyle/>
                    <a:p>
                      <a:pPr algn="ctr">
                        <a:lnSpc>
                          <a:spcPct val="100000"/>
                        </a:lnSpc>
                      </a:pPr>
                      <a:endParaRPr lang="en-US" sz="800" b="1" dirty="0">
                        <a:cs typeface="B Mitr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800" b="1" baseline="0" dirty="0">
                          <a:cs typeface="B Mitra" pitchFamily="2" charset="-78"/>
                        </a:rPr>
                        <a:t>تمایل اکثریت افراد محله به سکونت دائم در محله  خود باعث افزایش حس تعلق  و حضورپذیری در محله می شود.</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sz="800" b="1" dirty="0">
                        <a:cs typeface="B Mitr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600" b="1" dirty="0">
                        <a:cs typeface="B Nazanin" pitchFamily="2" charset="-78"/>
                      </a:endParaRPr>
                    </a:p>
                  </a:txBody>
                  <a:tcPr marL="99060" marR="99060" marT="28575" marB="28575" vert="vert270"/>
                </a:tc>
              </a:tr>
              <a:tr h="1139141">
                <a:tc>
                  <a:txBody>
                    <a:bodyPr/>
                    <a:lstStyle/>
                    <a:p>
                      <a:pPr algn="ctr"/>
                      <a:endParaRPr lang="en-US" sz="800" b="0" dirty="0">
                        <a:cs typeface="B Hom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b="0" dirty="0">
                        <a:cs typeface="B Homa" pitchFamily="2" charset="-78"/>
                      </a:endParaRPr>
                    </a:p>
                  </a:txBody>
                  <a:tcPr marL="99060" marR="99060" marT="28575" marB="28575"/>
                </a:tc>
                <a:tc>
                  <a:txBody>
                    <a:bodyPr/>
                    <a:lstStyle/>
                    <a:p>
                      <a:pPr algn="ctr">
                        <a:lnSpc>
                          <a:spcPct val="100000"/>
                        </a:lnSpc>
                      </a:pPr>
                      <a:endParaRPr lang="en-US" sz="800" b="1" dirty="0">
                        <a:cs typeface="B Mitra" pitchFamily="2" charset="-78"/>
                      </a:endParaRPr>
                    </a:p>
                  </a:txBody>
                  <a:tcPr marL="99060" marR="99060" marT="28575" marB="28575"/>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800" b="1" baseline="0" dirty="0">
                          <a:cs typeface="B Mitra" pitchFamily="2" charset="-78"/>
                        </a:rPr>
                        <a:t>وجود آب و هوای مطلوب و ییلاق موجب افزایش رغبت جهت  تمرکز بناهای تفریحی و گردشگری در محله می شود که این خود حضور اقشار مختلف را باعث می شود و بر منزلت اجتماعی محله ماثر می باشد.</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sz="800" b="1" dirty="0">
                        <a:cs typeface="B Mitr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600" b="1" dirty="0">
                        <a:cs typeface="B Nazanin" pitchFamily="2" charset="-78"/>
                      </a:endParaRPr>
                    </a:p>
                  </a:txBody>
                  <a:tcPr marL="99060" marR="99060" marT="28575" marB="28575" vert="vert270"/>
                </a:tc>
              </a:tr>
              <a:tr h="1139141">
                <a:tc>
                  <a:txBody>
                    <a:bodyPr/>
                    <a:lstStyle/>
                    <a:p>
                      <a:pPr algn="ctr"/>
                      <a:endParaRPr lang="en-US" sz="800" b="0" dirty="0">
                        <a:cs typeface="B Hom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b="0" dirty="0">
                        <a:cs typeface="B Homa" pitchFamily="2" charset="-78"/>
                      </a:endParaRPr>
                    </a:p>
                  </a:txBody>
                  <a:tcPr marL="99060" marR="99060" marT="28575" marB="28575"/>
                </a:tc>
                <a:tc>
                  <a:txBody>
                    <a:bodyPr/>
                    <a:lstStyle/>
                    <a:p>
                      <a:pPr algn="ctr">
                        <a:lnSpc>
                          <a:spcPct val="100000"/>
                        </a:lnSpc>
                      </a:pPr>
                      <a:endParaRPr lang="en-US" sz="800" b="1" dirty="0">
                        <a:cs typeface="B Mitr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800" b="0" dirty="0">
                        <a:cs typeface="B Homa" pitchFamily="2" charset="-78"/>
                      </a:endParaRPr>
                    </a:p>
                  </a:txBody>
                  <a:tcPr marL="99060" marR="99060" marT="28575" marB="28575" anchor="ctr"/>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600" b="1" dirty="0">
                        <a:cs typeface="B Nazanin" pitchFamily="2" charset="-78"/>
                      </a:endParaRPr>
                    </a:p>
                  </a:txBody>
                  <a:tcPr marL="99060" marR="99060" marT="28575" marB="28575" vert="vert270"/>
                </a:tc>
              </a:tr>
            </a:tbl>
          </a:graphicData>
        </a:graphic>
      </p:graphicFrame>
      <p:sp>
        <p:nvSpPr>
          <p:cNvPr id="7" name="Rectangle 6"/>
          <p:cNvSpPr/>
          <p:nvPr/>
        </p:nvSpPr>
        <p:spPr>
          <a:xfrm>
            <a:off x="5924550" y="101600"/>
            <a:ext cx="3043238" cy="374650"/>
          </a:xfrm>
          <a:prstGeom prst="rect">
            <a:avLst/>
          </a:prstGeom>
        </p:spPr>
        <p:txBody>
          <a:bodyPr lIns="50780" tIns="25390" rIns="50780" bIns="25390">
            <a:spAutoFit/>
          </a:bodyPr>
          <a:lstStyle/>
          <a:p>
            <a:pPr algn="r" rtl="1" eaLnBrk="1" fontAlgn="auto" hangingPunct="1">
              <a:lnSpc>
                <a:spcPct val="150000"/>
              </a:lnSpc>
              <a:spcBef>
                <a:spcPts val="0"/>
              </a:spcBef>
              <a:spcAft>
                <a:spcPts val="0"/>
              </a:spcAft>
              <a:defRPr/>
            </a:pPr>
            <a:r>
              <a:rPr lang="fa-IR" sz="1400" spc="28" dirty="0">
                <a:ln w="11430"/>
                <a:latin typeface="+mn-lt"/>
                <a:cs typeface="2 Homa" pitchFamily="2" charset="-78"/>
              </a:rPr>
              <a:t>سنجش وضعیت </a:t>
            </a:r>
            <a:r>
              <a:rPr lang="en-US" sz="1400" spc="28" dirty="0">
                <a:ln w="11430"/>
                <a:latin typeface="Times New Roman" pitchFamily="18" charset="0"/>
                <a:cs typeface="2 Homa" pitchFamily="2" charset="-78"/>
              </a:rPr>
              <a:t>SWOT</a:t>
            </a:r>
            <a:r>
              <a:rPr lang="fa-IR" sz="1400" spc="28" dirty="0">
                <a:ln w="11430"/>
                <a:latin typeface="+mn-lt"/>
                <a:cs typeface="2 Homa" pitchFamily="2" charset="-78"/>
              </a:rPr>
              <a:t> محله فرحزاد</a:t>
            </a:r>
          </a:p>
        </p:txBody>
      </p:sp>
      <p:pic>
        <p:nvPicPr>
          <p:cNvPr id="5018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75300" y="2074863"/>
            <a:ext cx="803275"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2"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2600" y="5029200"/>
            <a:ext cx="16002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3"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33800" y="1482725"/>
            <a:ext cx="1447800" cy="118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p:cNvSpPr/>
          <p:nvPr/>
        </p:nvSpPr>
        <p:spPr>
          <a:xfrm rot="16200000">
            <a:off x="2005941" y="4306396"/>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2" name="TextBox 11"/>
          <p:cNvSpPr txBox="1"/>
          <p:nvPr/>
        </p:nvSpPr>
        <p:spPr>
          <a:xfrm>
            <a:off x="114300" y="6296025"/>
            <a:ext cx="44196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تحلیل و ارزیابی اطلاعات به روش</a:t>
            </a:r>
            <a:r>
              <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SWOT </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0" y="0"/>
            <a:ext cx="91440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aphicFrame>
        <p:nvGraphicFramePr>
          <p:cNvPr id="6" name="Table 5"/>
          <p:cNvGraphicFramePr>
            <a:graphicFrameLocks noGrp="1"/>
          </p:cNvGraphicFramePr>
          <p:nvPr/>
        </p:nvGraphicFramePr>
        <p:xfrm>
          <a:off x="217685" y="553472"/>
          <a:ext cx="8708633" cy="5577781"/>
        </p:xfrm>
        <a:graphic>
          <a:graphicData uri="http://schemas.openxmlformats.org/drawingml/2006/table">
            <a:tbl>
              <a:tblPr firstRow="1" bandRow="1">
                <a:tableStyleId>{5940675A-B579-460E-94D1-54222C63F5DA}</a:tableStyleId>
              </a:tblPr>
              <a:tblGrid>
                <a:gridCol w="1587511"/>
                <a:gridCol w="1768941"/>
                <a:gridCol w="1905013"/>
                <a:gridCol w="1768941"/>
                <a:gridCol w="1171375"/>
                <a:gridCol w="506852"/>
              </a:tblGrid>
              <a:tr h="2775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200" b="0" dirty="0">
                          <a:cs typeface="B Homa" pitchFamily="2" charset="-78"/>
                        </a:rPr>
                        <a:t>تهدیدها</a:t>
                      </a:r>
                      <a:endParaRPr lang="en-US" sz="1200" b="0" dirty="0">
                        <a:cs typeface="B Homa" pitchFamily="2" charset="-78"/>
                      </a:endParaRPr>
                    </a:p>
                  </a:txBody>
                  <a:tcPr marL="99060" marR="99060" marT="28575" marB="28575">
                    <a:solidFill>
                      <a:schemeClr val="accent5">
                        <a:lumMod val="20000"/>
                        <a:lumOff val="80000"/>
                      </a:schemeClr>
                    </a:solidFill>
                  </a:tcPr>
                </a:tc>
                <a:tc>
                  <a:txBody>
                    <a:bodyPr/>
                    <a:lstStyle/>
                    <a:p>
                      <a:pPr algn="ctr">
                        <a:buFontTx/>
                        <a:buNone/>
                      </a:pPr>
                      <a:r>
                        <a:rPr lang="fa-IR" sz="1200" b="0" dirty="0">
                          <a:cs typeface="B Homa" pitchFamily="2" charset="-78"/>
                        </a:rPr>
                        <a:t>فرصت ها</a:t>
                      </a:r>
                      <a:endParaRPr lang="en-US" sz="1200" b="0" dirty="0">
                        <a:cs typeface="B Homa" pitchFamily="2" charset="-78"/>
                      </a:endParaRPr>
                    </a:p>
                  </a:txBody>
                  <a:tcPr marL="99060" marR="99060" marT="28575" marB="28575">
                    <a:solidFill>
                      <a:schemeClr val="accent5">
                        <a:lumMod val="20000"/>
                        <a:lumOff val="80000"/>
                      </a:schemeClr>
                    </a:solidFill>
                  </a:tcPr>
                </a:tc>
                <a:tc>
                  <a:txBody>
                    <a:bodyPr/>
                    <a:lstStyle/>
                    <a:p>
                      <a:pPr algn="ctr">
                        <a:buFontTx/>
                        <a:buNone/>
                      </a:pPr>
                      <a:r>
                        <a:rPr lang="fa-IR" sz="1200" b="0" dirty="0">
                          <a:cs typeface="B Homa" pitchFamily="2" charset="-78"/>
                        </a:rPr>
                        <a:t>نقاط</a:t>
                      </a:r>
                      <a:r>
                        <a:rPr lang="fa-IR" sz="1200" b="0" baseline="0" dirty="0">
                          <a:cs typeface="B Homa" pitchFamily="2" charset="-78"/>
                        </a:rPr>
                        <a:t> ضعف</a:t>
                      </a:r>
                      <a:endParaRPr lang="en-US" sz="1200" b="0" dirty="0">
                        <a:cs typeface="B Homa" pitchFamily="2" charset="-78"/>
                      </a:endParaRPr>
                    </a:p>
                  </a:txBody>
                  <a:tcPr marL="99060" marR="99060" marT="28575" marB="28575">
                    <a:solidFill>
                      <a:schemeClr val="accent5">
                        <a:lumMod val="20000"/>
                        <a:lumOff val="80000"/>
                      </a:schemeClr>
                    </a:solidFill>
                  </a:tcPr>
                </a:tc>
                <a:tc>
                  <a:txBody>
                    <a:bodyPr/>
                    <a:lstStyle/>
                    <a:p>
                      <a:pPr algn="ctr">
                        <a:buFontTx/>
                        <a:buNone/>
                      </a:pPr>
                      <a:r>
                        <a:rPr lang="fa-IR" sz="1200" b="0" dirty="0">
                          <a:cs typeface="B Homa" pitchFamily="2" charset="-78"/>
                        </a:rPr>
                        <a:t>نقاط</a:t>
                      </a:r>
                      <a:r>
                        <a:rPr lang="fa-IR" sz="1200" b="0" baseline="0" dirty="0">
                          <a:cs typeface="B Homa" pitchFamily="2" charset="-78"/>
                        </a:rPr>
                        <a:t> قوت</a:t>
                      </a:r>
                      <a:endParaRPr lang="en-US" sz="1200" b="0" dirty="0">
                        <a:cs typeface="B Homa" pitchFamily="2" charset="-78"/>
                      </a:endParaRPr>
                    </a:p>
                  </a:txBody>
                  <a:tcPr marL="99060" marR="99060" marT="28575" marB="28575">
                    <a:solidFill>
                      <a:schemeClr val="accent5">
                        <a:lumMod val="20000"/>
                        <a:lumOff val="80000"/>
                      </a:schemeClr>
                    </a:solidFill>
                  </a:tcPr>
                </a:tc>
                <a:tc>
                  <a:txBody>
                    <a:bodyPr/>
                    <a:lstStyle/>
                    <a:p>
                      <a:pPr marL="0" marR="0" indent="0" algn="ctr" defTabSz="914235" rtl="0" eaLnBrk="1" fontAlgn="auto" latinLnBrk="0" hangingPunct="1">
                        <a:lnSpc>
                          <a:spcPct val="100000"/>
                        </a:lnSpc>
                        <a:spcBef>
                          <a:spcPts val="0"/>
                        </a:spcBef>
                        <a:spcAft>
                          <a:spcPts val="0"/>
                        </a:spcAft>
                        <a:buClrTx/>
                        <a:buSzTx/>
                        <a:buFontTx/>
                        <a:buNone/>
                        <a:tabLst/>
                        <a:defRPr/>
                      </a:pPr>
                      <a:r>
                        <a:rPr lang="fa-IR" sz="1200" b="0" dirty="0">
                          <a:cs typeface="B Homa" pitchFamily="2" charset="-78"/>
                        </a:rPr>
                        <a:t>اهداف</a:t>
                      </a:r>
                      <a:endParaRPr lang="en-US" sz="1200" b="0" dirty="0">
                        <a:cs typeface="B Homa" pitchFamily="2" charset="-78"/>
                      </a:endParaRPr>
                    </a:p>
                  </a:txBody>
                  <a:tcPr marL="99060" marR="99060" marT="28575" marB="28575">
                    <a:solidFill>
                      <a:schemeClr val="accent5">
                        <a:lumMod val="20000"/>
                        <a:lumOff val="80000"/>
                      </a:schemeClr>
                    </a:solidFill>
                  </a:tcPr>
                </a:tc>
                <a:tc>
                  <a:txBody>
                    <a:bodyPr/>
                    <a:lstStyle/>
                    <a:p>
                      <a:pPr marL="0" marR="0" indent="0" algn="ctr" defTabSz="914235" rtl="0" eaLnBrk="1" fontAlgn="auto" latinLnBrk="0" hangingPunct="1">
                        <a:lnSpc>
                          <a:spcPct val="100000"/>
                        </a:lnSpc>
                        <a:spcBef>
                          <a:spcPts val="0"/>
                        </a:spcBef>
                        <a:spcAft>
                          <a:spcPts val="0"/>
                        </a:spcAft>
                        <a:buClrTx/>
                        <a:buSzTx/>
                        <a:buFontTx/>
                        <a:buNone/>
                        <a:tabLst/>
                        <a:defRPr/>
                      </a:pPr>
                      <a:endParaRPr lang="en-US" sz="1400" b="0" dirty="0">
                        <a:cs typeface="B Homa" pitchFamily="2" charset="-78"/>
                      </a:endParaRPr>
                    </a:p>
                  </a:txBody>
                  <a:tcPr marL="99060" marR="99060" marT="28575" marB="28575">
                    <a:solidFill>
                      <a:schemeClr val="accent5">
                        <a:lumMod val="20000"/>
                        <a:lumOff val="80000"/>
                      </a:schemeClr>
                    </a:solidFill>
                  </a:tcPr>
                </a:tc>
              </a:tr>
              <a:tr h="1033197">
                <a:tc>
                  <a:txBody>
                    <a:bodyPr/>
                    <a:lstStyle/>
                    <a:p>
                      <a:pPr algn="ctr">
                        <a:buFontTx/>
                        <a:buNone/>
                      </a:pPr>
                      <a:endParaRPr lang="en-US" sz="900" b="1" dirty="0">
                        <a:cs typeface="B Mitra" pitchFamily="2" charset="-78"/>
                      </a:endParaRPr>
                    </a:p>
                  </a:txBody>
                  <a:tcPr marL="99060" marR="99060" marT="28575" marB="28575"/>
                </a:tc>
                <a:tc>
                  <a:txBody>
                    <a:bodyPr/>
                    <a:lstStyle/>
                    <a:p>
                      <a:pPr algn="ctr">
                        <a:buFontTx/>
                        <a:buNone/>
                      </a:pPr>
                      <a:endParaRPr lang="en-US" sz="1400" b="1" dirty="0">
                        <a:cs typeface="B Mitra" pitchFamily="2" charset="-78"/>
                      </a:endParaRPr>
                    </a:p>
                  </a:txBody>
                  <a:tcPr marL="99060" marR="99060" marT="28575" marB="28575"/>
                </a:tc>
                <a:tc>
                  <a:txBody>
                    <a:bodyPr/>
                    <a:lstStyle/>
                    <a:p>
                      <a:pPr marL="0" indent="0" algn="r" rtl="1">
                        <a:buFontTx/>
                        <a:buNone/>
                      </a:pPr>
                      <a:r>
                        <a:rPr lang="fa-IR" sz="900" b="1" dirty="0">
                          <a:cs typeface="B Mitra" pitchFamily="2" charset="-78"/>
                        </a:rPr>
                        <a:t>عدم امکان</a:t>
                      </a:r>
                      <a:r>
                        <a:rPr lang="fa-IR" sz="900" b="1" baseline="0" dirty="0">
                          <a:cs typeface="B Mitra" pitchFamily="2" charset="-78"/>
                        </a:rPr>
                        <a:t> دید به عناصر کالبدی مصنوع هویتی موجود در محله و کاهش خوانایی موجب عدم رغبت برای حضورپذیری می شود.</a:t>
                      </a: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900" b="1" baseline="0" dirty="0">
                          <a:cs typeface="B Mitra" pitchFamily="2" charset="-78"/>
                        </a:rPr>
                        <a:t>وجود افراد بومی فرحزاد در داخل محله حس مشارکت  را افزایش می دهد.</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sz="900" b="1" dirty="0">
                        <a:cs typeface="B Mitr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400" b="1" dirty="0">
                        <a:cs typeface="B Mitr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400" b="1" dirty="0">
                        <a:cs typeface="B Mitr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r>
                        <a:rPr lang="fa-IR" sz="1400" b="1" kern="1200" dirty="0">
                          <a:solidFill>
                            <a:schemeClr val="tx1"/>
                          </a:solidFill>
                          <a:latin typeface="+mn-lt"/>
                          <a:ea typeface="+mn-ea"/>
                          <a:cs typeface="B Mitra" pitchFamily="2" charset="-78"/>
                        </a:rPr>
                        <a:t>1-</a:t>
                      </a:r>
                      <a:r>
                        <a:rPr lang="fa-IR" sz="1400" b="1" kern="1200" baseline="0" dirty="0">
                          <a:solidFill>
                            <a:schemeClr val="tx1"/>
                          </a:solidFill>
                          <a:latin typeface="+mn-lt"/>
                          <a:ea typeface="+mn-ea"/>
                          <a:cs typeface="B Mitra" pitchFamily="2" charset="-78"/>
                        </a:rPr>
                        <a:t> سرزندگی</a:t>
                      </a:r>
                      <a:endParaRPr lang="fa-IR" sz="1400" b="1" kern="1200" dirty="0">
                        <a:solidFill>
                          <a:schemeClr val="tx1"/>
                        </a:solidFill>
                        <a:latin typeface="+mn-lt"/>
                        <a:ea typeface="+mn-ea"/>
                        <a:cs typeface="B Mitr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400" b="1" dirty="0">
                        <a:cs typeface="B Mitra" pitchFamily="2" charset="-78"/>
                      </a:endParaRPr>
                    </a:p>
                  </a:txBody>
                  <a:tcPr marL="99060" marR="99060" marT="28575" marB="28575" anchor="ctr"/>
                </a:tc>
                <a:tc rowSpan="5">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600" b="1" dirty="0">
                          <a:cs typeface="B Nazanin" pitchFamily="2" charset="-78"/>
                        </a:rPr>
                        <a:t>بعد اجتماعی</a:t>
                      </a:r>
                    </a:p>
                  </a:txBody>
                  <a:tcPr marL="99060" marR="99060" marT="28575" marB="28575" vert="vert270"/>
                </a:tc>
              </a:tr>
              <a:tr h="1167493">
                <a:tc>
                  <a:txBody>
                    <a:bodyPr/>
                    <a:lstStyle/>
                    <a:p>
                      <a:pPr marL="0" indent="0" algn="r" rtl="1">
                        <a:buFontTx/>
                        <a:buNone/>
                      </a:pPr>
                      <a:r>
                        <a:rPr lang="fa-IR" sz="900" b="1" dirty="0">
                          <a:cs typeface="B Mitra" pitchFamily="2" charset="-78"/>
                        </a:rPr>
                        <a:t>مهاجرت افراد غیر بومی به داخل محله که عموما نیز از اقشار آسیب پذیر جامعه نیز می باشدف موجب کاهش منزلت اجتماعی و مشارکت می شود.</a:t>
                      </a:r>
                    </a:p>
                    <a:p>
                      <a:pPr algn="ctr">
                        <a:buFontTx/>
                        <a:buNone/>
                      </a:pPr>
                      <a:endParaRPr lang="en-US" sz="900" b="1" dirty="0">
                        <a:cs typeface="B Mitra" pitchFamily="2" charset="-78"/>
                      </a:endParaRPr>
                    </a:p>
                  </a:txBody>
                  <a:tcPr marL="99060" marR="99060" marT="28575" marB="28575"/>
                </a:tc>
                <a:tc rowSpan="2">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900" b="1" kern="1200" baseline="0" dirty="0">
                          <a:solidFill>
                            <a:schemeClr val="tx1"/>
                          </a:solidFill>
                          <a:latin typeface="+mn-lt"/>
                          <a:ea typeface="+mn-ea"/>
                          <a:cs typeface="B Mitra" pitchFamily="2" charset="-78"/>
                        </a:rPr>
                        <a:t>وجود شیب رو به بالا که امکان ساخت و ساز با دید مناسب به پهنه طبیعی را امکانپذیر می سازد و موجب افزایش کیفیت کالبدی و در نتیجه منزلت اجتماعی می شود.</a:t>
                      </a:r>
                    </a:p>
                    <a:p>
                      <a:pPr algn="ctr">
                        <a:buFontTx/>
                        <a:buNone/>
                      </a:pPr>
                      <a:endParaRPr lang="en-US" sz="1400" b="1" dirty="0">
                        <a:cs typeface="B Mitra" pitchFamily="2" charset="-78"/>
                      </a:endParaRPr>
                    </a:p>
                  </a:txBody>
                  <a:tcPr marL="99060" marR="99060" marT="28575" marB="28575"/>
                </a:tc>
                <a:tc>
                  <a:txBody>
                    <a:bodyPr/>
                    <a:lstStyle/>
                    <a:p>
                      <a:pPr marL="0" indent="0" algn="r" rtl="1">
                        <a:buFontTx/>
                        <a:buNone/>
                      </a:pPr>
                      <a:r>
                        <a:rPr lang="fa-IR" sz="900" b="1" baseline="0" dirty="0">
                          <a:cs typeface="B Mitra" pitchFamily="2" charset="-78"/>
                        </a:rPr>
                        <a:t>بی توجهی به عناصر طبیعی (با ساخت و سازهای نامناسب که دید به کوه را می گیرد) و ورود فاضلاب به داخل رود دره از کیفیت کالبدی محیط کاسته و میزان تمایل به مشارکت و حضورپذیری را از بین می برد.</a:t>
                      </a:r>
                      <a:endParaRPr lang="fa-IR" sz="900" b="1" dirty="0">
                        <a:cs typeface="B Mitra" pitchFamily="2" charset="-78"/>
                      </a:endParaRPr>
                    </a:p>
                    <a:p>
                      <a:pPr algn="ctr">
                        <a:lnSpc>
                          <a:spcPct val="100000"/>
                        </a:lnSpc>
                        <a:buFontTx/>
                        <a:buNone/>
                      </a:pPr>
                      <a:endParaRPr lang="en-US" sz="900" b="1" dirty="0">
                        <a:cs typeface="B Mitra" pitchFamily="2" charset="-78"/>
                      </a:endParaRPr>
                    </a:p>
                    <a:p>
                      <a:pPr algn="ctr">
                        <a:lnSpc>
                          <a:spcPct val="100000"/>
                        </a:lnSpc>
                        <a:buFontTx/>
                        <a:buNone/>
                      </a:pPr>
                      <a:endParaRPr lang="en-US" sz="900" b="1" dirty="0">
                        <a:cs typeface="B Mitra" pitchFamily="2" charset="-78"/>
                      </a:endParaRPr>
                    </a:p>
                  </a:txBody>
                  <a:tcPr marL="99060" marR="99060" marT="28575" marB="28575"/>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900" b="1" baseline="0" dirty="0">
                          <a:cs typeface="B Mitra" pitchFamily="2" charset="-78"/>
                        </a:rPr>
                        <a:t>اختلاط پهنه های مسکونی و تجاری و فعالیت  های عمومی  در محله موجب افزایش امنیت در محله در ساعات مختلف</a:t>
                      </a:r>
                    </a:p>
                  </a:txBody>
                  <a:tcPr marL="99060" marR="99060" marT="28575" marB="28575"/>
                </a:tc>
                <a:tc row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400" b="1" dirty="0">
                          <a:cs typeface="B Mitra" pitchFamily="2" charset="-78"/>
                        </a:rPr>
                        <a:t>2-کیفیت محیط کالبدی</a:t>
                      </a:r>
                    </a:p>
                    <a:p>
                      <a:pPr marL="0" marR="0" indent="0" algn="ctr" defTabSz="914400" rtl="0" eaLnBrk="1" fontAlgn="auto" latinLnBrk="0" hangingPunct="1">
                        <a:lnSpc>
                          <a:spcPct val="100000"/>
                        </a:lnSpc>
                        <a:spcBef>
                          <a:spcPts val="0"/>
                        </a:spcBef>
                        <a:spcAft>
                          <a:spcPts val="0"/>
                        </a:spcAft>
                        <a:buClrTx/>
                        <a:buSzTx/>
                        <a:buFontTx/>
                        <a:buNone/>
                        <a:tabLst/>
                        <a:defRPr/>
                      </a:pPr>
                      <a:endParaRPr lang="fa-IR" sz="1400" b="1" dirty="0">
                        <a:cs typeface="B Mitra" pitchFamily="2" charset="-78"/>
                      </a:endParaRPr>
                    </a:p>
                  </a:txBody>
                  <a:tcPr marL="99060" marR="99060" marT="28575" marB="28575" anchor="ctr"/>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600" b="1" dirty="0">
                        <a:cs typeface="B Nazanin" pitchFamily="2" charset="-78"/>
                      </a:endParaRPr>
                    </a:p>
                  </a:txBody>
                  <a:tcPr marL="99060" marR="99060" marT="28575" marB="28575" vert="vert270"/>
                </a:tc>
              </a:tr>
              <a:tr h="1033197">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900" b="1" dirty="0">
                          <a:cs typeface="B Mitra" pitchFamily="2" charset="-78"/>
                        </a:rPr>
                        <a:t>عدم توجه به مسئولان جهت اعطای سند به</a:t>
                      </a:r>
                      <a:r>
                        <a:rPr lang="fa-IR" sz="900" b="1" baseline="0" dirty="0">
                          <a:cs typeface="B Mitra" pitchFamily="2" charset="-78"/>
                        </a:rPr>
                        <a:t> بناهای موجود در بافت، کاهش منزلت اجتماعی و مشارکت را موجب می گردد.</a:t>
                      </a:r>
                      <a:endParaRPr lang="fa-IR" sz="900" b="1" dirty="0">
                        <a:cs typeface="B Mitra" pitchFamily="2" charset="-78"/>
                      </a:endParaRPr>
                    </a:p>
                    <a:p>
                      <a:pPr algn="ctr">
                        <a:buFontTx/>
                        <a:buNone/>
                      </a:pPr>
                      <a:endParaRPr lang="en-US" sz="900" b="1" dirty="0">
                        <a:cs typeface="B Mitra" pitchFamily="2" charset="-78"/>
                      </a:endParaRPr>
                    </a:p>
                  </a:txBody>
                  <a:tcPr marL="99060" marR="99060" marT="28575" marB="28575"/>
                </a:tc>
                <a:tc vMerge="1">
                  <a:txBody>
                    <a:bodyPr/>
                    <a:lstStyle/>
                    <a:p>
                      <a:pPr algn="ctr">
                        <a:buFontTx/>
                        <a:buNone/>
                      </a:pPr>
                      <a:endParaRPr lang="en-US" sz="1200" b="0" dirty="0">
                        <a:cs typeface="B Homa" pitchFamily="2" charset="-78"/>
                      </a:endParaRPr>
                    </a:p>
                  </a:txBody>
                  <a:tcPr marL="99060" marR="99060" marT="28575" marB="28575"/>
                </a:tc>
                <a:tc rowSpan="2">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900" b="1" baseline="0" dirty="0">
                          <a:cs typeface="B Mitra" pitchFamily="2" charset="-78"/>
                        </a:rPr>
                        <a:t>ضعف کیفیت کالبدی جداره ها و مسیرهای موجود در محله کاهش حضورپذیری را موجب می گردد.</a:t>
                      </a:r>
                    </a:p>
                    <a:p>
                      <a:pPr algn="ctr">
                        <a:lnSpc>
                          <a:spcPct val="100000"/>
                        </a:lnSpc>
                        <a:buFontTx/>
                        <a:buNone/>
                      </a:pPr>
                      <a:endParaRPr lang="en-US" sz="900" b="1" dirty="0">
                        <a:cs typeface="B Mitra" pitchFamily="2" charset="-78"/>
                      </a:endParaRPr>
                    </a:p>
                  </a:txBody>
                  <a:tcPr marL="99060" marR="99060" marT="28575" marB="28575"/>
                </a:tc>
                <a:tc>
                  <a:txBody>
                    <a:bodyPr/>
                    <a:lstStyle/>
                    <a:p>
                      <a:pPr marL="0" indent="0" algn="r" rtl="1">
                        <a:buFontTx/>
                        <a:buNone/>
                      </a:pPr>
                      <a:r>
                        <a:rPr lang="fa-IR" sz="900" b="1" baseline="0" dirty="0">
                          <a:cs typeface="B Mitra" pitchFamily="2" charset="-78"/>
                        </a:rPr>
                        <a:t>امکان خوانایی در مسیر توسط عناصر طبیعی ارتقاء کیفیت کالبدی را موجب می گردد مسیر یابی را آسان  و در نتیجه حضورپذیری را افزایش می دهد.  </a:t>
                      </a: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600" b="1" dirty="0">
                        <a:cs typeface="B Nazanin" pitchFamily="2" charset="-78"/>
                      </a:endParaRPr>
                    </a:p>
                  </a:txBody>
                  <a:tcPr marL="99060" marR="99060" marT="28575" marB="28575" vert="vert270"/>
                </a:tc>
              </a:tr>
              <a:tr h="1033197">
                <a:tc>
                  <a:txBody>
                    <a:bodyPr/>
                    <a:lstStyle/>
                    <a:p>
                      <a:pPr algn="ctr">
                        <a:buFontTx/>
                        <a:buNone/>
                      </a:pPr>
                      <a:endParaRPr lang="en-US" sz="900" b="1" dirty="0">
                        <a:cs typeface="B Mitra" pitchFamily="2" charset="-78"/>
                      </a:endParaRPr>
                    </a:p>
                  </a:txBody>
                  <a:tcPr marL="99060" marR="99060" marT="28575" marB="28575"/>
                </a:tc>
                <a:tc>
                  <a:txBody>
                    <a:bodyPr/>
                    <a:lstStyle/>
                    <a:p>
                      <a:pPr algn="ctr">
                        <a:buFontTx/>
                        <a:buNone/>
                      </a:pPr>
                      <a:endParaRPr lang="en-US" sz="1400" b="1" dirty="0">
                        <a:cs typeface="B Mitra" pitchFamily="2" charset="-78"/>
                      </a:endParaRPr>
                    </a:p>
                  </a:txBody>
                  <a:tcPr marL="99060" marR="99060" marT="28575" marB="28575"/>
                </a:tc>
                <a:tc vMerge="1">
                  <a:txBody>
                    <a:bodyPr/>
                    <a:lstStyle/>
                    <a:p>
                      <a:pPr algn="ctr">
                        <a:lnSpc>
                          <a:spcPct val="100000"/>
                        </a:lnSpc>
                        <a:buFontTx/>
                        <a:buNone/>
                      </a:pPr>
                      <a:endParaRPr lang="en-US" sz="800" b="0" dirty="0">
                        <a:cs typeface="B Hom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900" b="1" baseline="0" dirty="0">
                          <a:cs typeface="B Mitra" pitchFamily="2" charset="-78"/>
                        </a:rPr>
                        <a:t>وجود عناصر هویت بخش از جمله کاربری های مذهبی(مسجد، حسینیه و امامزاده، عناصر طبیعی (کوهف رود دره و باغات) تعاملات اجتماعی و نفوذپذیری را افزایش می دهد.</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sz="900" b="1" dirty="0">
                        <a:cs typeface="B Mitr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600" b="1" dirty="0">
                        <a:cs typeface="B Nazanin" pitchFamily="2" charset="-78"/>
                      </a:endParaRPr>
                    </a:p>
                  </a:txBody>
                  <a:tcPr marL="99060" marR="99060" marT="28575" marB="28575" vert="vert270"/>
                </a:tc>
              </a:tr>
              <a:tr h="1033197">
                <a:tc>
                  <a:txBody>
                    <a:bodyPr/>
                    <a:lstStyle/>
                    <a:p>
                      <a:pPr algn="ctr">
                        <a:buFontTx/>
                        <a:buNone/>
                      </a:pPr>
                      <a:endParaRPr lang="en-US" sz="900" b="1" dirty="0">
                        <a:cs typeface="B Mitra" pitchFamily="2" charset="-78"/>
                      </a:endParaRPr>
                    </a:p>
                  </a:txBody>
                  <a:tcPr marL="99060" marR="99060" marT="28575" marB="28575"/>
                </a:tc>
                <a:tc>
                  <a:txBody>
                    <a:bodyPr/>
                    <a:lstStyle/>
                    <a:p>
                      <a:pPr algn="ctr">
                        <a:buFontTx/>
                        <a:buNone/>
                      </a:pPr>
                      <a:endParaRPr lang="en-US" sz="1400" b="1" dirty="0">
                        <a:cs typeface="B Mitra" pitchFamily="2" charset="-78"/>
                      </a:endParaRPr>
                    </a:p>
                  </a:txBody>
                  <a:tcPr marL="99060" marR="99060" marT="28575" marB="28575"/>
                </a:tc>
                <a:tc>
                  <a:txBody>
                    <a:bodyPr/>
                    <a:lstStyle/>
                    <a:p>
                      <a:pPr algn="ctr">
                        <a:lnSpc>
                          <a:spcPct val="100000"/>
                        </a:lnSpc>
                        <a:buFontTx/>
                        <a:buNone/>
                      </a:pPr>
                      <a:endParaRPr lang="en-US" sz="900" b="1" dirty="0">
                        <a:cs typeface="B Mitr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900" b="1" baseline="0" dirty="0">
                          <a:cs typeface="B Mitra" pitchFamily="2" charset="-78"/>
                        </a:rPr>
                        <a:t>امکان نفوذپذیری بصری به نقاط طبیعی محله از جمله کوه و فضای سبز ، جذابیت برای گردشگران را ایجاد می کند.</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sz="900" b="1" dirty="0">
                        <a:cs typeface="B Mitr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600" b="1" dirty="0">
                        <a:cs typeface="B Nazanin" pitchFamily="2" charset="-78"/>
                      </a:endParaRPr>
                    </a:p>
                  </a:txBody>
                  <a:tcPr marL="99060" marR="99060" marT="28575" marB="28575" vert="vert270"/>
                </a:tc>
              </a:tr>
            </a:tbl>
          </a:graphicData>
        </a:graphic>
      </p:graphicFrame>
      <p:sp>
        <p:nvSpPr>
          <p:cNvPr id="7" name="Rectangle 6"/>
          <p:cNvSpPr/>
          <p:nvPr/>
        </p:nvSpPr>
        <p:spPr>
          <a:xfrm>
            <a:off x="5924550" y="101600"/>
            <a:ext cx="3043238" cy="374650"/>
          </a:xfrm>
          <a:prstGeom prst="rect">
            <a:avLst/>
          </a:prstGeom>
        </p:spPr>
        <p:txBody>
          <a:bodyPr lIns="50780" tIns="25390" rIns="50780" bIns="25390">
            <a:spAutoFit/>
          </a:bodyPr>
          <a:lstStyle/>
          <a:p>
            <a:pPr algn="r" rtl="1" eaLnBrk="1" fontAlgn="auto" hangingPunct="1">
              <a:lnSpc>
                <a:spcPct val="150000"/>
              </a:lnSpc>
              <a:spcBef>
                <a:spcPts val="0"/>
              </a:spcBef>
              <a:spcAft>
                <a:spcPts val="0"/>
              </a:spcAft>
              <a:defRPr/>
            </a:pPr>
            <a:r>
              <a:rPr lang="fa-IR" sz="1400" spc="28" dirty="0">
                <a:ln w="11430"/>
                <a:latin typeface="+mn-lt"/>
                <a:cs typeface="2 Homa" pitchFamily="2" charset="-78"/>
              </a:rPr>
              <a:t>سنجش وضعیت </a:t>
            </a:r>
            <a:r>
              <a:rPr lang="en-US" sz="1400" spc="28" dirty="0">
                <a:ln w="11430"/>
                <a:latin typeface="Times New Roman" pitchFamily="18" charset="0"/>
                <a:cs typeface="2 Homa" pitchFamily="2" charset="-78"/>
              </a:rPr>
              <a:t>SWOT</a:t>
            </a:r>
            <a:r>
              <a:rPr lang="fa-IR" sz="1400" spc="28" dirty="0">
                <a:ln w="11430"/>
                <a:latin typeface="+mn-lt"/>
                <a:cs typeface="2 Homa" pitchFamily="2" charset="-78"/>
              </a:rPr>
              <a:t> محله فرحزاد</a:t>
            </a:r>
          </a:p>
        </p:txBody>
      </p:sp>
      <p:pic>
        <p:nvPicPr>
          <p:cNvPr id="51205"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0" y="3581400"/>
            <a:ext cx="152400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6"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2590800"/>
            <a:ext cx="1447800"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rot="16200000">
            <a:off x="2005941" y="4306396"/>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1" name="TextBox 10"/>
          <p:cNvSpPr txBox="1"/>
          <p:nvPr/>
        </p:nvSpPr>
        <p:spPr>
          <a:xfrm>
            <a:off x="114300" y="6296025"/>
            <a:ext cx="44196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تحلیل و ارزیابی اطلاعات به روش</a:t>
            </a:r>
            <a:r>
              <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SWOT </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aphicFrame>
        <p:nvGraphicFramePr>
          <p:cNvPr id="2" name="Table 1"/>
          <p:cNvGraphicFramePr>
            <a:graphicFrameLocks noGrp="1"/>
          </p:cNvGraphicFramePr>
          <p:nvPr/>
        </p:nvGraphicFramePr>
        <p:xfrm>
          <a:off x="217685" y="553471"/>
          <a:ext cx="8708633" cy="6205564"/>
        </p:xfrm>
        <a:graphic>
          <a:graphicData uri="http://schemas.openxmlformats.org/drawingml/2006/table">
            <a:tbl>
              <a:tblPr firstRow="1" bandRow="1">
                <a:tableStyleId>{5940675A-B579-460E-94D1-54222C63F5DA}</a:tableStyleId>
              </a:tblPr>
              <a:tblGrid>
                <a:gridCol w="1587511"/>
                <a:gridCol w="1768941"/>
                <a:gridCol w="1905013"/>
                <a:gridCol w="1768941"/>
                <a:gridCol w="1171375"/>
                <a:gridCol w="506852"/>
              </a:tblGrid>
              <a:tr h="2775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200" b="0" dirty="0">
                          <a:cs typeface="B Homa" pitchFamily="2" charset="-78"/>
                        </a:rPr>
                        <a:t>تهدیدها</a:t>
                      </a:r>
                      <a:endParaRPr lang="en-US" sz="1200" b="0" dirty="0">
                        <a:cs typeface="B Homa" pitchFamily="2" charset="-78"/>
                      </a:endParaRPr>
                    </a:p>
                  </a:txBody>
                  <a:tcPr marL="99060" marR="99060" marT="28575" marB="28575">
                    <a:solidFill>
                      <a:schemeClr val="accent5">
                        <a:lumMod val="20000"/>
                        <a:lumOff val="80000"/>
                      </a:schemeClr>
                    </a:solidFill>
                  </a:tcPr>
                </a:tc>
                <a:tc>
                  <a:txBody>
                    <a:bodyPr/>
                    <a:lstStyle/>
                    <a:p>
                      <a:pPr algn="ctr"/>
                      <a:r>
                        <a:rPr lang="fa-IR" sz="1200" b="0" dirty="0">
                          <a:cs typeface="B Homa" pitchFamily="2" charset="-78"/>
                        </a:rPr>
                        <a:t>فرصت ها</a:t>
                      </a:r>
                      <a:endParaRPr lang="en-US" sz="1200" b="0" dirty="0">
                        <a:cs typeface="B Homa" pitchFamily="2" charset="-78"/>
                      </a:endParaRPr>
                    </a:p>
                  </a:txBody>
                  <a:tcPr marL="99060" marR="99060" marT="28575" marB="28575">
                    <a:solidFill>
                      <a:schemeClr val="accent5">
                        <a:lumMod val="20000"/>
                        <a:lumOff val="80000"/>
                      </a:schemeClr>
                    </a:solidFill>
                  </a:tcPr>
                </a:tc>
                <a:tc>
                  <a:txBody>
                    <a:bodyPr/>
                    <a:lstStyle/>
                    <a:p>
                      <a:pPr algn="ctr"/>
                      <a:r>
                        <a:rPr lang="fa-IR" sz="1200" b="0" dirty="0">
                          <a:cs typeface="B Homa" pitchFamily="2" charset="-78"/>
                        </a:rPr>
                        <a:t>نقاط</a:t>
                      </a:r>
                      <a:r>
                        <a:rPr lang="fa-IR" sz="1200" b="0" baseline="0" dirty="0">
                          <a:cs typeface="B Homa" pitchFamily="2" charset="-78"/>
                        </a:rPr>
                        <a:t> ضعف</a:t>
                      </a:r>
                      <a:endParaRPr lang="en-US" sz="1200" b="0" dirty="0">
                        <a:cs typeface="B Homa" pitchFamily="2" charset="-78"/>
                      </a:endParaRPr>
                    </a:p>
                  </a:txBody>
                  <a:tcPr marL="99060" marR="99060" marT="28575" marB="28575">
                    <a:solidFill>
                      <a:schemeClr val="accent5">
                        <a:lumMod val="20000"/>
                        <a:lumOff val="80000"/>
                      </a:schemeClr>
                    </a:solidFill>
                  </a:tcPr>
                </a:tc>
                <a:tc>
                  <a:txBody>
                    <a:bodyPr/>
                    <a:lstStyle/>
                    <a:p>
                      <a:pPr algn="ctr"/>
                      <a:r>
                        <a:rPr lang="fa-IR" sz="1200" b="0" dirty="0">
                          <a:cs typeface="B Homa" pitchFamily="2" charset="-78"/>
                        </a:rPr>
                        <a:t>نقاط</a:t>
                      </a:r>
                      <a:r>
                        <a:rPr lang="fa-IR" sz="1200" b="0" baseline="0" dirty="0">
                          <a:cs typeface="B Homa" pitchFamily="2" charset="-78"/>
                        </a:rPr>
                        <a:t> قوت</a:t>
                      </a:r>
                      <a:endParaRPr lang="en-US" sz="1200" b="0" dirty="0">
                        <a:cs typeface="B Homa" pitchFamily="2" charset="-78"/>
                      </a:endParaRPr>
                    </a:p>
                  </a:txBody>
                  <a:tcPr marL="99060" marR="99060" marT="28575" marB="28575">
                    <a:solidFill>
                      <a:schemeClr val="accent5">
                        <a:lumMod val="20000"/>
                        <a:lumOff val="80000"/>
                      </a:schemeClr>
                    </a:solidFill>
                  </a:tcPr>
                </a:tc>
                <a:tc>
                  <a:txBody>
                    <a:bodyPr/>
                    <a:lstStyle/>
                    <a:p>
                      <a:pPr marL="0" marR="0" indent="0" algn="ctr" defTabSz="914235" rtl="0" eaLnBrk="1" fontAlgn="auto" latinLnBrk="0" hangingPunct="1">
                        <a:lnSpc>
                          <a:spcPct val="100000"/>
                        </a:lnSpc>
                        <a:spcBef>
                          <a:spcPts val="0"/>
                        </a:spcBef>
                        <a:spcAft>
                          <a:spcPts val="0"/>
                        </a:spcAft>
                        <a:buClrTx/>
                        <a:buSzTx/>
                        <a:buFontTx/>
                        <a:buNone/>
                        <a:tabLst/>
                        <a:defRPr/>
                      </a:pPr>
                      <a:r>
                        <a:rPr lang="fa-IR" sz="1200" b="0" dirty="0">
                          <a:cs typeface="B Homa" pitchFamily="2" charset="-78"/>
                        </a:rPr>
                        <a:t>اهداف</a:t>
                      </a:r>
                      <a:endParaRPr lang="en-US" sz="1200" b="0" dirty="0">
                        <a:cs typeface="B Homa" pitchFamily="2" charset="-78"/>
                      </a:endParaRPr>
                    </a:p>
                  </a:txBody>
                  <a:tcPr marL="99060" marR="99060" marT="28575" marB="28575">
                    <a:solidFill>
                      <a:schemeClr val="accent5">
                        <a:lumMod val="20000"/>
                        <a:lumOff val="80000"/>
                      </a:schemeClr>
                    </a:solidFill>
                  </a:tcPr>
                </a:tc>
                <a:tc>
                  <a:txBody>
                    <a:bodyPr/>
                    <a:lstStyle/>
                    <a:p>
                      <a:pPr marL="0" marR="0" indent="0" algn="ctr" defTabSz="914235" rtl="0" eaLnBrk="1" fontAlgn="auto" latinLnBrk="0" hangingPunct="1">
                        <a:lnSpc>
                          <a:spcPct val="100000"/>
                        </a:lnSpc>
                        <a:spcBef>
                          <a:spcPts val="0"/>
                        </a:spcBef>
                        <a:spcAft>
                          <a:spcPts val="0"/>
                        </a:spcAft>
                        <a:buClrTx/>
                        <a:buSzTx/>
                        <a:buFontTx/>
                        <a:buNone/>
                        <a:tabLst/>
                        <a:defRPr/>
                      </a:pPr>
                      <a:endParaRPr lang="en-US" sz="1400" b="0" dirty="0">
                        <a:cs typeface="B Homa" pitchFamily="2" charset="-78"/>
                      </a:endParaRPr>
                    </a:p>
                  </a:txBody>
                  <a:tcPr marL="99060" marR="99060" marT="28575" marB="28575">
                    <a:solidFill>
                      <a:schemeClr val="accent5">
                        <a:lumMod val="20000"/>
                        <a:lumOff val="80000"/>
                      </a:schemeClr>
                    </a:solidFill>
                  </a:tcPr>
                </a:tc>
              </a:tr>
              <a:tr h="1033197">
                <a:tc>
                  <a:txBody>
                    <a:bodyPr/>
                    <a:lstStyle/>
                    <a:p>
                      <a:pPr algn="ctr"/>
                      <a:endParaRPr lang="en-US" sz="900" b="1" dirty="0">
                        <a:cs typeface="B Mitra" pitchFamily="2" charset="-78"/>
                      </a:endParaRPr>
                    </a:p>
                  </a:txBody>
                  <a:tcPr marL="99060" marR="99060" marT="28575" marB="28575"/>
                </a:tc>
                <a:tc>
                  <a:txBody>
                    <a:bodyPr/>
                    <a:lstStyle/>
                    <a:p>
                      <a:pPr algn="ctr"/>
                      <a:endParaRPr lang="en-US" sz="1400" b="1" dirty="0">
                        <a:cs typeface="B Mitra" pitchFamily="2" charset="-78"/>
                      </a:endParaRPr>
                    </a:p>
                  </a:txBody>
                  <a:tcPr marL="99060" marR="99060" marT="28575" marB="28575"/>
                </a:tc>
                <a:tc>
                  <a:txBody>
                    <a:bodyPr/>
                    <a:lstStyle/>
                    <a:p>
                      <a:pPr algn="ctr">
                        <a:lnSpc>
                          <a:spcPct val="100000"/>
                        </a:lnSpc>
                      </a:pPr>
                      <a:endParaRPr lang="en-US" sz="900" b="1" dirty="0">
                        <a:cs typeface="B Mitra" pitchFamily="2" charset="-78"/>
                      </a:endParaRPr>
                    </a:p>
                  </a:txBody>
                  <a:tcPr marL="99060" marR="99060" marT="28575" marB="28575"/>
                </a:tc>
                <a:tc rowSpan="2">
                  <a:txBody>
                    <a:bodyPr/>
                    <a:lstStyle/>
                    <a:p>
                      <a:pPr marL="0" marR="0" indent="0" algn="r" defTabSz="914400" rtl="1" eaLnBrk="1" fontAlgn="auto" latinLnBrk="0" hangingPunct="1">
                        <a:lnSpc>
                          <a:spcPct val="100000"/>
                        </a:lnSpc>
                        <a:spcBef>
                          <a:spcPts val="0"/>
                        </a:spcBef>
                        <a:spcAft>
                          <a:spcPts val="0"/>
                        </a:spcAft>
                        <a:buClrTx/>
                        <a:buSzTx/>
                        <a:buFont typeface="Arial" pitchFamily="34" charset="0"/>
                        <a:buNone/>
                        <a:tabLst/>
                        <a:defRPr/>
                      </a:pPr>
                      <a:r>
                        <a:rPr lang="fa-IR" sz="900" b="1" baseline="0" dirty="0">
                          <a:cs typeface="B Mitra" pitchFamily="2" charset="-78"/>
                        </a:rPr>
                        <a:t>امکان نفوذپذیری کالبدی و وجود پیوستگی به نقاط مختلف محله دسترسی عموم را افزایش می دهد.</a:t>
                      </a:r>
                    </a:p>
                    <a:p>
                      <a:pPr marL="0" indent="0" algn="r" rtl="1">
                        <a:buFont typeface="Arial" pitchFamily="34" charset="0"/>
                        <a:buNone/>
                      </a:pPr>
                      <a:endParaRPr lang="fa-IR" sz="900" b="1" baseline="0" dirty="0">
                        <a:cs typeface="B Mitra" pitchFamily="2" charset="-78"/>
                      </a:endParaRPr>
                    </a:p>
                  </a:txBody>
                  <a:tcPr marL="99060" marR="99060" marT="28575" marB="28575"/>
                </a:tc>
                <a:tc row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400" b="1" dirty="0">
                          <a:cs typeface="B Mitra" pitchFamily="2" charset="-78"/>
                        </a:rPr>
                        <a:t>2-کیفیت محیط کالبدی</a:t>
                      </a:r>
                    </a:p>
                    <a:p>
                      <a:pPr marL="0" marR="0" indent="0" algn="ctr" defTabSz="914400" rtl="0" eaLnBrk="1" fontAlgn="auto" latinLnBrk="0" hangingPunct="1">
                        <a:lnSpc>
                          <a:spcPct val="100000"/>
                        </a:lnSpc>
                        <a:spcBef>
                          <a:spcPts val="0"/>
                        </a:spcBef>
                        <a:spcAft>
                          <a:spcPts val="0"/>
                        </a:spcAft>
                        <a:buClrTx/>
                        <a:buSzTx/>
                        <a:buFontTx/>
                        <a:buNone/>
                        <a:tabLst/>
                        <a:defRPr/>
                      </a:pPr>
                      <a:endParaRPr lang="fa-IR" sz="1400" b="1" dirty="0">
                        <a:cs typeface="B Mitra" pitchFamily="2" charset="-78"/>
                      </a:endParaRPr>
                    </a:p>
                  </a:txBody>
                  <a:tcPr marL="99060" marR="99060" marT="28575" marB="28575" anchor="ctr"/>
                </a:tc>
                <a:tc rowSpan="5">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600" b="1" dirty="0">
                          <a:cs typeface="B Nazanin" pitchFamily="2" charset="-78"/>
                        </a:rPr>
                        <a:t>بعد اجتماعی</a:t>
                      </a:r>
                    </a:p>
                  </a:txBody>
                  <a:tcPr marL="99060" marR="99060" marT="28575" marB="28575" vert="vert270"/>
                </a:tc>
              </a:tr>
              <a:tr h="1033197">
                <a:tc>
                  <a:txBody>
                    <a:bodyPr/>
                    <a:lstStyle/>
                    <a:p>
                      <a:pPr algn="ctr"/>
                      <a:endParaRPr lang="en-US" sz="900" b="1" dirty="0">
                        <a:cs typeface="B Mitra" pitchFamily="2" charset="-78"/>
                      </a:endParaRPr>
                    </a:p>
                  </a:txBody>
                  <a:tcPr marL="99060" marR="99060" marT="28575" marB="28575"/>
                </a:tc>
                <a:tc>
                  <a:txBody>
                    <a:bodyPr/>
                    <a:lstStyle/>
                    <a:p>
                      <a:pPr algn="ctr"/>
                      <a:endParaRPr lang="en-US" sz="1400" b="1" dirty="0">
                        <a:cs typeface="B Mitra" pitchFamily="2" charset="-78"/>
                      </a:endParaRPr>
                    </a:p>
                  </a:txBody>
                  <a:tcPr marL="99060" marR="99060" marT="28575" marB="28575"/>
                </a:tc>
                <a:tc>
                  <a:txBody>
                    <a:bodyPr/>
                    <a:lstStyle/>
                    <a:p>
                      <a:pPr algn="ctr">
                        <a:lnSpc>
                          <a:spcPct val="100000"/>
                        </a:lnSpc>
                      </a:pPr>
                      <a:endParaRPr lang="en-US" sz="900" b="1" dirty="0">
                        <a:cs typeface="B Mitr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800" b="0" dirty="0">
                        <a:cs typeface="B Hom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600" b="1" dirty="0">
                        <a:cs typeface="B Nazanin" pitchFamily="2" charset="-78"/>
                      </a:endParaRPr>
                    </a:p>
                  </a:txBody>
                  <a:tcPr marL="99060" marR="99060" marT="28575" marB="28575" vert="vert270"/>
                </a:tc>
              </a:tr>
              <a:tr h="1537608">
                <a:tc>
                  <a:txBody>
                    <a:bodyPr/>
                    <a:lstStyle/>
                    <a:p>
                      <a:pPr algn="ctr"/>
                      <a:endParaRPr lang="en-US" sz="900" b="1" dirty="0">
                        <a:cs typeface="B Mitra" pitchFamily="2" charset="-78"/>
                      </a:endParaRPr>
                    </a:p>
                  </a:txBody>
                  <a:tcPr marL="99060" marR="99060" marT="28575" marB="28575"/>
                </a:tc>
                <a:tc>
                  <a:txBody>
                    <a:bodyPr/>
                    <a:lstStyle/>
                    <a:p>
                      <a:pPr algn="ctr"/>
                      <a:endParaRPr lang="en-US" sz="900" b="1" kern="1200" baseline="0" dirty="0">
                        <a:solidFill>
                          <a:schemeClr val="tx1"/>
                        </a:solidFill>
                        <a:latin typeface="+mn-lt"/>
                        <a:ea typeface="+mn-ea"/>
                        <a:cs typeface="B Mitra" pitchFamily="2" charset="-78"/>
                      </a:endParaRPr>
                    </a:p>
                  </a:txBody>
                  <a:tcPr marL="99060" marR="99060" marT="28575" marB="28575"/>
                </a:tc>
                <a:tc>
                  <a:txBody>
                    <a:bodyPr/>
                    <a:lstStyle/>
                    <a:p>
                      <a:pPr algn="ctr">
                        <a:lnSpc>
                          <a:spcPct val="100000"/>
                        </a:lnSpc>
                      </a:pPr>
                      <a:endParaRPr lang="en-US" sz="900" b="1" dirty="0">
                        <a:cs typeface="B Mitr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900" b="1" baseline="0" dirty="0">
                          <a:cs typeface="B Mitra" pitchFamily="2" charset="-78"/>
                        </a:rPr>
                        <a:t>وجود مقیاس انسانی به دلیل استقرار مسیرهای پیاده، عناصر طبیعی، مسیرهای کم عرض، امکان دید البته نه چندان زیاد به آسمان و پشت زمینه طبیعی اطراف محله خود نقطه قوتی برای کیفیت محیط کالبدی محله می باشد و حضورپذیری افراد محله از جمله کوه و فضای سبز، جذابیت برای گردشگران را ایجاد می کند</a:t>
                      </a:r>
                      <a:endParaRPr lang="en-US" sz="900" b="1" dirty="0">
                        <a:cs typeface="B Mitr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900" b="1" dirty="0">
                        <a:cs typeface="B Mitr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txBody>
                  <a:tcPr marL="99060" marR="99060" marT="28575" marB="28575" anchor="ctr"/>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600" b="1" dirty="0">
                        <a:cs typeface="B Nazanin" pitchFamily="2" charset="-78"/>
                      </a:endParaRPr>
                    </a:p>
                  </a:txBody>
                  <a:tcPr marL="99060" marR="99060" marT="28575" marB="28575" vert="vert270"/>
                </a:tc>
              </a:tr>
              <a:tr h="1290865">
                <a:tc>
                  <a:txBody>
                    <a:bodyPr/>
                    <a:lstStyle/>
                    <a:p>
                      <a:pPr marL="0" indent="0" algn="r" rtl="1">
                        <a:buFontTx/>
                        <a:buNone/>
                      </a:pPr>
                      <a:r>
                        <a:rPr lang="fa-IR" sz="900" b="1" dirty="0">
                          <a:cs typeface="B Mitra" pitchFamily="2" charset="-78"/>
                        </a:rPr>
                        <a:t>مهاجرت افراد غیر بومی به داخل محله که عموما نیز از اقشار آسیب پذیر جامعه نیز می باشدف موجب کاهش منزلت اجتماعی و مشارکت می شود.</a:t>
                      </a:r>
                    </a:p>
                    <a:p>
                      <a:pPr algn="ctr"/>
                      <a:endParaRPr lang="en-US" sz="900" b="1" dirty="0">
                        <a:cs typeface="B Mitra" pitchFamily="2" charset="-78"/>
                      </a:endParaRPr>
                    </a:p>
                  </a:txBody>
                  <a:tcPr marL="99060" marR="99060" marT="28575" marB="28575"/>
                </a:tc>
                <a:tc>
                  <a:txBody>
                    <a:bodyPr/>
                    <a:lstStyle/>
                    <a:p>
                      <a:pPr marL="0" indent="0" algn="r" rtl="1">
                        <a:buFontTx/>
                        <a:buNone/>
                      </a:pPr>
                      <a:r>
                        <a:rPr lang="fa-IR" sz="900" b="1" kern="1200" baseline="0" dirty="0">
                          <a:solidFill>
                            <a:schemeClr val="tx1"/>
                          </a:solidFill>
                          <a:latin typeface="+mn-lt"/>
                          <a:ea typeface="+mn-ea"/>
                          <a:cs typeface="B Mitra" pitchFamily="2" charset="-78"/>
                        </a:rPr>
                        <a:t>تقویت کیفیت کالبدی عناصر هویتی موجود در بافت اعم از عناصر مصنوع(مساجد، امامزاده ها و حسینیه ها) و عناصر طبیعی (رود دره و باغات) موجب افزایش حس تعلق به محله شده که این خود میزان مشارکت ودر نتیجه منزلت اجتماعی را ارتقا می بخشد.</a:t>
                      </a:r>
                    </a:p>
                    <a:p>
                      <a:pPr algn="ctr"/>
                      <a:endParaRPr lang="en-US" sz="900" b="1" kern="1200" baseline="0" dirty="0">
                        <a:solidFill>
                          <a:schemeClr val="tx1"/>
                        </a:solidFill>
                        <a:latin typeface="+mn-lt"/>
                        <a:ea typeface="+mn-ea"/>
                        <a:cs typeface="B Mitra" pitchFamily="2" charset="-78"/>
                      </a:endParaRPr>
                    </a:p>
                  </a:txBody>
                  <a:tcPr marL="99060" marR="99060" marT="28575" marB="28575"/>
                </a:tc>
                <a:tc>
                  <a:txBody>
                    <a:bodyPr/>
                    <a:lstStyle/>
                    <a:p>
                      <a:pPr marL="0" indent="0" algn="r" rtl="1">
                        <a:buFontTx/>
                        <a:buNone/>
                      </a:pPr>
                      <a:r>
                        <a:rPr lang="fa-IR" sz="900" b="1" dirty="0">
                          <a:cs typeface="B Mitra" pitchFamily="2" charset="-78"/>
                        </a:rPr>
                        <a:t>وجود گروه های مختلف اجتماعی</a:t>
                      </a:r>
                      <a:r>
                        <a:rPr lang="fa-IR" sz="900" b="1" baseline="0" dirty="0">
                          <a:cs typeface="B Mitra" pitchFamily="2" charset="-78"/>
                        </a:rPr>
                        <a:t> از جمله </a:t>
                      </a:r>
                      <a:r>
                        <a:rPr lang="fa-IR" sz="900" b="1" dirty="0">
                          <a:cs typeface="B Mitra" pitchFamily="2" charset="-78"/>
                        </a:rPr>
                        <a:t>فرحزادی ها،الموتی ها و نرک ها، قوچانی ها،آبشار و افغانی ها  با فرهنگ ها و عقاید متفاوت در محله</a:t>
                      </a:r>
                      <a:r>
                        <a:rPr lang="fa-IR" sz="900" b="1" baseline="0" dirty="0">
                          <a:cs typeface="B Mitra" pitchFamily="2" charset="-78"/>
                        </a:rPr>
                        <a:t>، کاهش تعاملات اجتماعی و مشارکت را موجب می گردد.</a:t>
                      </a:r>
                    </a:p>
                  </a:txBody>
                  <a:tcPr marL="99060" marR="99060" marT="28575" marB="28575"/>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900" b="1" baseline="0" dirty="0">
                          <a:cs typeface="B Mitra" pitchFamily="2" charset="-78"/>
                        </a:rPr>
                        <a:t>وجود آب و هوای مطلوب و ییلاق موجب افزایش رغبت جهت  تمرکز بناهای تفریحی و گردشگری در محله می شود که این خود حضور اقشار مختلف را باعث می شود و بر منزلت اجتماعی محله ماثر می باشد.</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sz="900" b="1" dirty="0">
                        <a:cs typeface="B Mitra" pitchFamily="2" charset="-78"/>
                      </a:endParaRPr>
                    </a:p>
                  </a:txBody>
                  <a:tcPr marL="99060" marR="99060" marT="28575" marB="28575"/>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400" b="1" kern="1200" dirty="0">
                          <a:solidFill>
                            <a:schemeClr val="tx1"/>
                          </a:solidFill>
                          <a:latin typeface="+mn-lt"/>
                          <a:ea typeface="+mn-ea"/>
                          <a:cs typeface="B Mitra" pitchFamily="2" charset="-78"/>
                        </a:rPr>
                        <a:t>3-منزلت اجتماعی</a:t>
                      </a:r>
                    </a:p>
                  </a:txBody>
                  <a:tcPr marL="99060" marR="99060" marT="28575" marB="28575" anchor="ctr"/>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600" b="1" dirty="0">
                        <a:cs typeface="B Nazanin" pitchFamily="2" charset="-78"/>
                      </a:endParaRPr>
                    </a:p>
                  </a:txBody>
                  <a:tcPr marL="99060" marR="99060" marT="28575" marB="28575" vert="vert270"/>
                </a:tc>
              </a:tr>
              <a:tr h="1033197">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900" b="1" dirty="0">
                          <a:cs typeface="B Mitra" pitchFamily="2" charset="-78"/>
                        </a:rPr>
                        <a:t>عدم توجه به مسئولان جهت اعطای سند به</a:t>
                      </a:r>
                      <a:r>
                        <a:rPr lang="fa-IR" sz="900" b="1" baseline="0" dirty="0">
                          <a:cs typeface="B Mitra" pitchFamily="2" charset="-78"/>
                        </a:rPr>
                        <a:t> بناهای موجود در بافت، کاهش منزلت اجتماعی و مشارکت را موجب می گردد.</a:t>
                      </a:r>
                      <a:endParaRPr lang="fa-IR" sz="900" b="1" dirty="0">
                        <a:cs typeface="B Mitra" pitchFamily="2" charset="-78"/>
                      </a:endParaRPr>
                    </a:p>
                    <a:p>
                      <a:pPr algn="ctr"/>
                      <a:endParaRPr lang="en-US" sz="900" b="1" dirty="0">
                        <a:cs typeface="B Mitra" pitchFamily="2" charset="-78"/>
                      </a:endParaRPr>
                    </a:p>
                  </a:txBody>
                  <a:tcPr marL="99060" marR="99060" marT="28575" marB="28575"/>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900" b="1" kern="1200" baseline="0" dirty="0">
                          <a:solidFill>
                            <a:schemeClr val="tx1"/>
                          </a:solidFill>
                          <a:latin typeface="+mn-lt"/>
                          <a:ea typeface="+mn-ea"/>
                          <a:cs typeface="B Mitra" pitchFamily="2" charset="-78"/>
                        </a:rPr>
                        <a:t>اعطای وام و تسهیلات منایب جهت بازسازی و مرمت بافت موجود در محله، افزایش منزلت اجتماعی را موجب می گردد.</a:t>
                      </a:r>
                    </a:p>
                    <a:p>
                      <a:pPr algn="ctr"/>
                      <a:endParaRPr lang="en-US" sz="900" b="1" kern="1200" baseline="0" dirty="0">
                        <a:solidFill>
                          <a:schemeClr val="tx1"/>
                        </a:solidFill>
                        <a:latin typeface="+mn-lt"/>
                        <a:ea typeface="+mn-ea"/>
                        <a:cs typeface="B Mitra" pitchFamily="2" charset="-78"/>
                      </a:endParaRPr>
                    </a:p>
                  </a:txBody>
                  <a:tcPr marL="99060" marR="99060" marT="28575" marB="28575"/>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900" b="1" baseline="0" dirty="0">
                          <a:cs typeface="B Mitra" pitchFamily="2" charset="-78"/>
                        </a:rPr>
                        <a:t>حضور افراد معتاد و بزهکار در مجاورت رود دره باعث عدم امنیت و امکان حضورپذیری در ان بخش از محله شده است.</a:t>
                      </a:r>
                    </a:p>
                    <a:p>
                      <a:pPr algn="ctr">
                        <a:lnSpc>
                          <a:spcPct val="100000"/>
                        </a:lnSpc>
                      </a:pPr>
                      <a:endParaRPr lang="en-US" sz="900" b="1" dirty="0">
                        <a:cs typeface="B Mitra" pitchFamily="2" charset="-78"/>
                      </a:endParaRPr>
                    </a:p>
                    <a:p>
                      <a:pPr algn="ctr">
                        <a:lnSpc>
                          <a:spcPct val="100000"/>
                        </a:lnSpc>
                      </a:pPr>
                      <a:endParaRPr lang="en-US" sz="900" b="1" dirty="0">
                        <a:cs typeface="B Mitr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900" b="1" dirty="0">
                          <a:cs typeface="B Mitra" pitchFamily="2" charset="-78"/>
                        </a:rPr>
                        <a:t>استقرار</a:t>
                      </a:r>
                      <a:r>
                        <a:rPr lang="fa-IR" sz="900" b="1" baseline="0" dirty="0">
                          <a:cs typeface="B Mitra" pitchFamily="2" charset="-78"/>
                        </a:rPr>
                        <a:t> این محله در بخش شمالی تهران موجب افزایش منزلت اجتماعی آن می شود.</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sz="900" b="1" dirty="0">
                        <a:cs typeface="B Mitr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txBody>
                  <a:tcPr marL="99060" marR="99060" marT="28575" marB="28575" anchor="ctr"/>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600" b="1" dirty="0">
                        <a:cs typeface="B Nazanin" pitchFamily="2" charset="-78"/>
                      </a:endParaRPr>
                    </a:p>
                  </a:txBody>
                  <a:tcPr marL="99060" marR="99060" marT="28575" marB="28575" vert="vert270"/>
                </a:tc>
              </a:tr>
            </a:tbl>
          </a:graphicData>
        </a:graphic>
      </p:graphicFrame>
      <p:sp>
        <p:nvSpPr>
          <p:cNvPr id="3" name="Rectangle 2"/>
          <p:cNvSpPr/>
          <p:nvPr/>
        </p:nvSpPr>
        <p:spPr>
          <a:xfrm>
            <a:off x="5924550" y="101600"/>
            <a:ext cx="3043238" cy="374650"/>
          </a:xfrm>
          <a:prstGeom prst="rect">
            <a:avLst/>
          </a:prstGeom>
        </p:spPr>
        <p:txBody>
          <a:bodyPr lIns="50780" tIns="25390" rIns="50780" bIns="25390">
            <a:spAutoFit/>
          </a:bodyPr>
          <a:lstStyle/>
          <a:p>
            <a:pPr algn="r" rtl="1" eaLnBrk="1" fontAlgn="auto" hangingPunct="1">
              <a:lnSpc>
                <a:spcPct val="150000"/>
              </a:lnSpc>
              <a:spcBef>
                <a:spcPts val="0"/>
              </a:spcBef>
              <a:spcAft>
                <a:spcPts val="0"/>
              </a:spcAft>
              <a:defRPr/>
            </a:pPr>
            <a:r>
              <a:rPr lang="fa-IR" sz="1400" spc="28" dirty="0">
                <a:ln w="11430"/>
                <a:latin typeface="+mn-lt"/>
                <a:cs typeface="2 Homa" pitchFamily="2" charset="-78"/>
              </a:rPr>
              <a:t>سنجش وضعیت </a:t>
            </a:r>
            <a:r>
              <a:rPr lang="en-US" sz="1400" spc="28" dirty="0">
                <a:ln w="11430"/>
                <a:latin typeface="Times New Roman" pitchFamily="18" charset="0"/>
                <a:cs typeface="2 Homa" pitchFamily="2" charset="-78"/>
              </a:rPr>
              <a:t>SWOT</a:t>
            </a:r>
            <a:r>
              <a:rPr lang="fa-IR" sz="1400" spc="28" dirty="0">
                <a:ln w="11430"/>
                <a:latin typeface="+mn-lt"/>
                <a:cs typeface="2 Homa" pitchFamily="2" charset="-78"/>
              </a:rPr>
              <a:t> محله فرحزاد</a:t>
            </a:r>
          </a:p>
        </p:txBody>
      </p:sp>
      <p:pic>
        <p:nvPicPr>
          <p:cNvPr id="5222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22950" y="1295400"/>
            <a:ext cx="1020763"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rot="16200000">
            <a:off x="2005941" y="4306396"/>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TextBox 5"/>
          <p:cNvSpPr txBox="1"/>
          <p:nvPr/>
        </p:nvSpPr>
        <p:spPr>
          <a:xfrm>
            <a:off x="114300" y="6296025"/>
            <a:ext cx="44196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تحلیل و ارزیابی اطلاعات به روش</a:t>
            </a:r>
            <a:r>
              <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SWOT </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aphicFrame>
        <p:nvGraphicFramePr>
          <p:cNvPr id="2" name="Table 1"/>
          <p:cNvGraphicFramePr>
            <a:graphicFrameLocks noGrp="1"/>
          </p:cNvGraphicFramePr>
          <p:nvPr/>
        </p:nvGraphicFramePr>
        <p:xfrm>
          <a:off x="217685" y="553471"/>
          <a:ext cx="8708633" cy="5748611"/>
        </p:xfrm>
        <a:graphic>
          <a:graphicData uri="http://schemas.openxmlformats.org/drawingml/2006/table">
            <a:tbl>
              <a:tblPr firstRow="1" bandRow="1">
                <a:tableStyleId>{5940675A-B579-460E-94D1-54222C63F5DA}</a:tableStyleId>
              </a:tblPr>
              <a:tblGrid>
                <a:gridCol w="1587511"/>
                <a:gridCol w="1768941"/>
                <a:gridCol w="1905013"/>
                <a:gridCol w="1768941"/>
                <a:gridCol w="1171375"/>
                <a:gridCol w="506852"/>
              </a:tblGrid>
              <a:tr h="2775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200" b="0" dirty="0">
                          <a:cs typeface="B Homa" pitchFamily="2" charset="-78"/>
                        </a:rPr>
                        <a:t>تهدیدها</a:t>
                      </a:r>
                      <a:endParaRPr lang="en-US" sz="1200" b="0" dirty="0">
                        <a:cs typeface="B Homa" pitchFamily="2" charset="-78"/>
                      </a:endParaRPr>
                    </a:p>
                  </a:txBody>
                  <a:tcPr marL="99060" marR="99060" marT="28575" marB="28575">
                    <a:solidFill>
                      <a:schemeClr val="accent5">
                        <a:lumMod val="20000"/>
                        <a:lumOff val="80000"/>
                      </a:schemeClr>
                    </a:solidFill>
                  </a:tcPr>
                </a:tc>
                <a:tc>
                  <a:txBody>
                    <a:bodyPr/>
                    <a:lstStyle/>
                    <a:p>
                      <a:pPr algn="ctr"/>
                      <a:r>
                        <a:rPr lang="fa-IR" sz="1200" b="0" dirty="0">
                          <a:cs typeface="B Homa" pitchFamily="2" charset="-78"/>
                        </a:rPr>
                        <a:t>فرصت ها</a:t>
                      </a:r>
                      <a:endParaRPr lang="en-US" sz="1200" b="0" dirty="0">
                        <a:cs typeface="B Homa" pitchFamily="2" charset="-78"/>
                      </a:endParaRPr>
                    </a:p>
                  </a:txBody>
                  <a:tcPr marL="99060" marR="99060" marT="28575" marB="28575">
                    <a:solidFill>
                      <a:schemeClr val="accent5">
                        <a:lumMod val="20000"/>
                        <a:lumOff val="80000"/>
                      </a:schemeClr>
                    </a:solidFill>
                  </a:tcPr>
                </a:tc>
                <a:tc>
                  <a:txBody>
                    <a:bodyPr/>
                    <a:lstStyle/>
                    <a:p>
                      <a:pPr algn="ctr"/>
                      <a:r>
                        <a:rPr lang="fa-IR" sz="1200" b="0" dirty="0">
                          <a:cs typeface="B Homa" pitchFamily="2" charset="-78"/>
                        </a:rPr>
                        <a:t>نقاط</a:t>
                      </a:r>
                      <a:r>
                        <a:rPr lang="fa-IR" sz="1200" b="0" baseline="0" dirty="0">
                          <a:cs typeface="B Homa" pitchFamily="2" charset="-78"/>
                        </a:rPr>
                        <a:t> ضعف</a:t>
                      </a:r>
                      <a:endParaRPr lang="en-US" sz="1200" b="0" dirty="0">
                        <a:cs typeface="B Homa" pitchFamily="2" charset="-78"/>
                      </a:endParaRPr>
                    </a:p>
                  </a:txBody>
                  <a:tcPr marL="99060" marR="99060" marT="28575" marB="28575">
                    <a:solidFill>
                      <a:schemeClr val="accent5">
                        <a:lumMod val="20000"/>
                        <a:lumOff val="80000"/>
                      </a:schemeClr>
                    </a:solidFill>
                  </a:tcPr>
                </a:tc>
                <a:tc>
                  <a:txBody>
                    <a:bodyPr/>
                    <a:lstStyle/>
                    <a:p>
                      <a:pPr algn="ctr"/>
                      <a:r>
                        <a:rPr lang="fa-IR" sz="1200" b="0" dirty="0">
                          <a:cs typeface="B Homa" pitchFamily="2" charset="-78"/>
                        </a:rPr>
                        <a:t>نقاط</a:t>
                      </a:r>
                      <a:r>
                        <a:rPr lang="fa-IR" sz="1200" b="0" baseline="0" dirty="0">
                          <a:cs typeface="B Homa" pitchFamily="2" charset="-78"/>
                        </a:rPr>
                        <a:t> قوت</a:t>
                      </a:r>
                      <a:endParaRPr lang="en-US" sz="1200" b="0" dirty="0">
                        <a:cs typeface="B Homa" pitchFamily="2" charset="-78"/>
                      </a:endParaRPr>
                    </a:p>
                  </a:txBody>
                  <a:tcPr marL="99060" marR="99060" marT="28575" marB="28575">
                    <a:solidFill>
                      <a:schemeClr val="accent5">
                        <a:lumMod val="20000"/>
                        <a:lumOff val="80000"/>
                      </a:schemeClr>
                    </a:solidFill>
                  </a:tcPr>
                </a:tc>
                <a:tc>
                  <a:txBody>
                    <a:bodyPr/>
                    <a:lstStyle/>
                    <a:p>
                      <a:pPr marL="0" marR="0" indent="0" algn="ctr" defTabSz="914235" rtl="0" eaLnBrk="1" fontAlgn="auto" latinLnBrk="0" hangingPunct="1">
                        <a:lnSpc>
                          <a:spcPct val="100000"/>
                        </a:lnSpc>
                        <a:spcBef>
                          <a:spcPts val="0"/>
                        </a:spcBef>
                        <a:spcAft>
                          <a:spcPts val="0"/>
                        </a:spcAft>
                        <a:buClrTx/>
                        <a:buSzTx/>
                        <a:buFontTx/>
                        <a:buNone/>
                        <a:tabLst/>
                        <a:defRPr/>
                      </a:pPr>
                      <a:r>
                        <a:rPr lang="fa-IR" sz="1200" b="0" dirty="0">
                          <a:cs typeface="B Homa" pitchFamily="2" charset="-78"/>
                        </a:rPr>
                        <a:t>اهداف</a:t>
                      </a:r>
                      <a:endParaRPr lang="en-US" sz="1200" b="0" dirty="0">
                        <a:cs typeface="B Homa" pitchFamily="2" charset="-78"/>
                      </a:endParaRPr>
                    </a:p>
                  </a:txBody>
                  <a:tcPr marL="99060" marR="99060" marT="28575" marB="28575">
                    <a:solidFill>
                      <a:schemeClr val="accent5">
                        <a:lumMod val="20000"/>
                        <a:lumOff val="80000"/>
                      </a:schemeClr>
                    </a:solidFill>
                  </a:tcPr>
                </a:tc>
                <a:tc>
                  <a:txBody>
                    <a:bodyPr/>
                    <a:lstStyle/>
                    <a:p>
                      <a:pPr marL="0" marR="0" indent="0" algn="ctr" defTabSz="914235" rtl="0" eaLnBrk="1" fontAlgn="auto" latinLnBrk="0" hangingPunct="1">
                        <a:lnSpc>
                          <a:spcPct val="100000"/>
                        </a:lnSpc>
                        <a:spcBef>
                          <a:spcPts val="0"/>
                        </a:spcBef>
                        <a:spcAft>
                          <a:spcPts val="0"/>
                        </a:spcAft>
                        <a:buClrTx/>
                        <a:buSzTx/>
                        <a:buFontTx/>
                        <a:buNone/>
                        <a:tabLst/>
                        <a:defRPr/>
                      </a:pPr>
                      <a:endParaRPr lang="en-US" sz="1400" b="0" dirty="0">
                        <a:cs typeface="B Homa" pitchFamily="2" charset="-78"/>
                      </a:endParaRPr>
                    </a:p>
                  </a:txBody>
                  <a:tcPr marL="99060" marR="99060" marT="28575" marB="28575">
                    <a:solidFill>
                      <a:schemeClr val="accent5">
                        <a:lumMod val="20000"/>
                        <a:lumOff val="80000"/>
                      </a:schemeClr>
                    </a:solidFill>
                  </a:tcPr>
                </a:tc>
              </a:tr>
              <a:tr h="1044122">
                <a:tc>
                  <a:txBody>
                    <a:bodyPr/>
                    <a:lstStyle/>
                    <a:p>
                      <a:pPr algn="ctr"/>
                      <a:endParaRPr lang="en-US" sz="800" b="0" dirty="0">
                        <a:cs typeface="B Homa" pitchFamily="2" charset="-78"/>
                      </a:endParaRPr>
                    </a:p>
                  </a:txBody>
                  <a:tcPr marL="99060" marR="99060" marT="28575" marB="28575"/>
                </a:tc>
                <a:tc>
                  <a:txBody>
                    <a:bodyPr/>
                    <a:lstStyle/>
                    <a:p>
                      <a:pPr algn="ctr"/>
                      <a:endParaRPr lang="en-US" sz="1200" b="0" dirty="0">
                        <a:cs typeface="B Homa" pitchFamily="2" charset="-78"/>
                      </a:endParaRPr>
                    </a:p>
                  </a:txBody>
                  <a:tcPr marL="99060" marR="99060" marT="28575" marB="28575"/>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050" b="1" baseline="0" dirty="0">
                          <a:cs typeface="B Mitra" pitchFamily="2" charset="-78"/>
                        </a:rPr>
                        <a:t>عدم وجود سند مالکیتی برای بناهای موجود در محله به ویژه پلاک های مسکونی موجب کاهش منزلت اجتماعی و در نتیجه مشارکت مردمی می شود و سرزندگی را کاهش می یابد.</a:t>
                      </a:r>
                    </a:p>
                    <a:p>
                      <a:pPr algn="ctr">
                        <a:lnSpc>
                          <a:spcPct val="100000"/>
                        </a:lnSpc>
                      </a:pPr>
                      <a:endParaRPr lang="en-US" sz="1050" b="1" dirty="0">
                        <a:cs typeface="B Mitra" pitchFamily="2" charset="-78"/>
                      </a:endParaRPr>
                    </a:p>
                  </a:txBody>
                  <a:tcPr marL="99060" marR="99060" marT="28575" marB="28575"/>
                </a:tc>
                <a:tc>
                  <a:txBody>
                    <a:bodyPr/>
                    <a:lstStyle/>
                    <a:p>
                      <a:pPr marL="0" indent="0" algn="r" rtl="1">
                        <a:buFontTx/>
                        <a:buNone/>
                      </a:pPr>
                      <a:r>
                        <a:rPr lang="fa-IR" sz="1050" b="1" baseline="0" dirty="0">
                          <a:cs typeface="B Mitra" pitchFamily="2" charset="-78"/>
                        </a:rPr>
                        <a:t>وجود اماکن مذهبی در محله و نزدیکی به امامزاده داوود که با حوزه نفوذ فرا محله ای از جمله عناصر هویت بخش در محله می باشند که  بر افزایش مشارکت مردمی  منزلت اجتماعی محله تاثیرگذار می باشند.</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sz="1050" b="1" dirty="0">
                        <a:cs typeface="B Mitra" pitchFamily="2" charset="-78"/>
                      </a:endParaRPr>
                    </a:p>
                  </a:txBody>
                  <a:tcPr marL="99060" marR="99060" marT="28575" marB="28575"/>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400" b="1" kern="1200" dirty="0">
                        <a:solidFill>
                          <a:schemeClr val="tx1"/>
                        </a:solidFill>
                        <a:latin typeface="+mn-lt"/>
                        <a:ea typeface="+mn-ea"/>
                        <a:cs typeface="B Mitr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400" b="1" kern="1200" dirty="0">
                        <a:solidFill>
                          <a:schemeClr val="tx1"/>
                        </a:solidFill>
                        <a:latin typeface="+mn-lt"/>
                        <a:ea typeface="+mn-ea"/>
                        <a:cs typeface="B Mitr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r>
                        <a:rPr lang="fa-IR" sz="1400" b="1" kern="1200" dirty="0">
                          <a:solidFill>
                            <a:schemeClr val="tx1"/>
                          </a:solidFill>
                          <a:latin typeface="+mn-lt"/>
                          <a:ea typeface="+mn-ea"/>
                          <a:cs typeface="B Mitra" pitchFamily="2" charset="-78"/>
                        </a:rPr>
                        <a:t>3-منزلت اجتماعی</a:t>
                      </a:r>
                    </a:p>
                  </a:txBody>
                  <a:tcPr marL="99060" marR="99060" marT="28575" marB="28575" anchor="ctr"/>
                </a:tc>
                <a:tc row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600" b="1" dirty="0">
                          <a:cs typeface="B Nazanin" pitchFamily="2" charset="-78"/>
                        </a:rPr>
                        <a:t>بعد اجتماعی</a:t>
                      </a:r>
                    </a:p>
                  </a:txBody>
                  <a:tcPr marL="99060" marR="99060" marT="28575" marB="28575" vert="vert270"/>
                </a:tc>
              </a:tr>
              <a:tr h="1139141">
                <a:tc>
                  <a:txBody>
                    <a:bodyPr/>
                    <a:lstStyle/>
                    <a:p>
                      <a:pPr algn="ctr"/>
                      <a:endParaRPr lang="en-US" sz="800" b="0" dirty="0">
                        <a:cs typeface="B Hom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b="0" dirty="0">
                        <a:cs typeface="B Homa" pitchFamily="2" charset="-78"/>
                      </a:endParaRPr>
                    </a:p>
                  </a:txBody>
                  <a:tcPr marL="99060" marR="99060" marT="28575" marB="28575"/>
                </a:tc>
                <a:tc>
                  <a:txBody>
                    <a:bodyPr/>
                    <a:lstStyle/>
                    <a:p>
                      <a:pPr algn="ctr">
                        <a:lnSpc>
                          <a:spcPct val="100000"/>
                        </a:lnSpc>
                      </a:pPr>
                      <a:endParaRPr lang="en-US" sz="1050" b="1" dirty="0">
                        <a:cs typeface="B Mitr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050" b="1" baseline="0" dirty="0">
                          <a:cs typeface="B Mitra" pitchFamily="2" charset="-78"/>
                        </a:rPr>
                        <a:t>پراکنش و توزیع خدمات تجاری، مذهبی، گردشگری در محله امکان حضورپذیری اقشار مختلف و غیر محلی در نتیجه پایداری را امکان پذیر می سازد.</a:t>
                      </a:r>
                      <a:endParaRPr lang="fa-IR" sz="1050" b="1" dirty="0">
                        <a:cs typeface="B Mitr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1050" b="1" dirty="0">
                        <a:cs typeface="B Mitr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r>
              <a:tr h="1290865">
                <a:tc>
                  <a:txBody>
                    <a:bodyPr/>
                    <a:lstStyle/>
                    <a:p>
                      <a:pPr algn="ctr"/>
                      <a:endParaRPr lang="en-US" sz="800" b="0" dirty="0">
                        <a:cs typeface="B Hom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b="0" dirty="0">
                        <a:cs typeface="B Homa" pitchFamily="2" charset="-78"/>
                      </a:endParaRPr>
                    </a:p>
                  </a:txBody>
                  <a:tcPr marL="99060" marR="99060" marT="28575" marB="28575"/>
                </a:tc>
                <a:tc>
                  <a:txBody>
                    <a:bodyPr/>
                    <a:lstStyle/>
                    <a:p>
                      <a:pPr marL="228600" indent="-228600" algn="r" rtl="1">
                        <a:buFont typeface="+mj-lt"/>
                        <a:buAutoNum type="arabicPeriod"/>
                      </a:pPr>
                      <a:r>
                        <a:rPr lang="fa-IR" sz="1050" b="1" dirty="0">
                          <a:cs typeface="B Mitra" pitchFamily="2" charset="-78"/>
                        </a:rPr>
                        <a:t>تنوع گروه</a:t>
                      </a:r>
                      <a:r>
                        <a:rPr lang="fa-IR" sz="1050" b="1" baseline="0" dirty="0">
                          <a:cs typeface="B Mitra" pitchFamily="2" charset="-78"/>
                        </a:rPr>
                        <a:t> </a:t>
                      </a:r>
                      <a:r>
                        <a:rPr lang="fa-IR" sz="1050" b="1" dirty="0">
                          <a:cs typeface="B Mitra" pitchFamily="2" charset="-78"/>
                        </a:rPr>
                        <a:t>های اجتماعی</a:t>
                      </a:r>
                      <a:r>
                        <a:rPr lang="fa-IR" sz="1050" b="1" baseline="0" dirty="0">
                          <a:cs typeface="B Mitra" pitchFamily="2" charset="-78"/>
                        </a:rPr>
                        <a:t> موجود در محله موجب کاهش حس تعلق و هویت بخشی در محله می شود که کاهش مشارکت و تعاملات اجتماعی را موجب می گردد.</a:t>
                      </a:r>
                    </a:p>
                    <a:p>
                      <a:pPr algn="ctr">
                        <a:lnSpc>
                          <a:spcPct val="100000"/>
                        </a:lnSpc>
                      </a:pPr>
                      <a:endParaRPr lang="en-US" sz="1050" b="1" dirty="0">
                        <a:cs typeface="B Mitra" pitchFamily="2" charset="-78"/>
                      </a:endParaRPr>
                    </a:p>
                  </a:txBody>
                  <a:tcPr marL="99060" marR="99060" marT="28575" marB="28575"/>
                </a:tc>
                <a:tc>
                  <a:txBody>
                    <a:bodyPr/>
                    <a:lstStyle/>
                    <a:p>
                      <a:pPr marL="228600" indent="-228600" algn="r" rtl="1">
                        <a:buFont typeface="+mj-lt"/>
                        <a:buAutoNum type="arabicPeriod"/>
                      </a:pPr>
                      <a:r>
                        <a:rPr lang="fa-IR" sz="1050" b="1" dirty="0">
                          <a:cs typeface="B Mitra" pitchFamily="2" charset="-78"/>
                        </a:rPr>
                        <a:t>وجود اماکن مذهبی از جمله مساجد و امامزاده ها(امامزاده ابوطالب و امامزاده صالح) و حسینیه ها و نزدیکی با امامزاده داوود موجب افزایش هویت بخشی به محله می شود که این خود حضورپذیری  و مشارکت مردمی افراد محلی را افزایش می دهد.</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sz="1050" b="1" dirty="0">
                        <a:cs typeface="B Mitra" pitchFamily="2" charset="-78"/>
                      </a:endParaRPr>
                    </a:p>
                  </a:txBody>
                  <a:tcPr marL="99060" marR="99060" marT="28575" marB="28575"/>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400" b="1" kern="1200" dirty="0">
                          <a:solidFill>
                            <a:schemeClr val="tx1"/>
                          </a:solidFill>
                          <a:latin typeface="+mn-lt"/>
                          <a:ea typeface="+mn-ea"/>
                          <a:cs typeface="B Mitra" pitchFamily="2" charset="-78"/>
                        </a:rPr>
                        <a:t>4- بازیابی هویت</a:t>
                      </a:r>
                    </a:p>
                  </a:txBody>
                  <a:tcPr marL="99060" marR="99060" marT="28575" marB="28575" anchor="ctr"/>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600" b="1" dirty="0">
                        <a:cs typeface="B Nazanin" pitchFamily="2" charset="-78"/>
                      </a:endParaRPr>
                    </a:p>
                  </a:txBody>
                  <a:tcPr marL="99060" marR="99060" marT="28575" marB="28575" vert="vert270"/>
                </a:tc>
              </a:tr>
              <a:tr h="1139141">
                <a:tc>
                  <a:txBody>
                    <a:bodyPr/>
                    <a:lstStyle/>
                    <a:p>
                      <a:pPr algn="ctr"/>
                      <a:endParaRPr lang="en-US" sz="800" b="0" dirty="0">
                        <a:cs typeface="B Hom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b="0" dirty="0">
                        <a:cs typeface="B Homa" pitchFamily="2" charset="-78"/>
                      </a:endParaRPr>
                    </a:p>
                  </a:txBody>
                  <a:tcPr marL="99060" marR="99060" marT="28575" marB="28575"/>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050" b="1" dirty="0">
                          <a:cs typeface="B Mitra" pitchFamily="2" charset="-78"/>
                        </a:rPr>
                        <a:t>عدم وجود استقرار یک کالبد مصنوع هماهنگ</a:t>
                      </a:r>
                      <a:r>
                        <a:rPr lang="fa-IR" sz="1050" b="1" baseline="0" dirty="0">
                          <a:cs typeface="B Mitra" pitchFamily="2" charset="-78"/>
                        </a:rPr>
                        <a:t>  در محله، از نقاط ضعف هویتی آن می باشد که کاهش  مشارکت را موجب می گردد.</a:t>
                      </a:r>
                      <a:endParaRPr lang="fa-IR" sz="1050" b="1" dirty="0">
                        <a:cs typeface="B Mitra" pitchFamily="2" charset="-78"/>
                      </a:endParaRPr>
                    </a:p>
                    <a:p>
                      <a:pPr algn="ctr">
                        <a:lnSpc>
                          <a:spcPct val="100000"/>
                        </a:lnSpc>
                      </a:pPr>
                      <a:endParaRPr lang="en-US" sz="1050" b="1" dirty="0">
                        <a:cs typeface="B Mitr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050" b="1" baseline="0" dirty="0">
                          <a:cs typeface="B Mitra" pitchFamily="2" charset="-78"/>
                        </a:rPr>
                        <a:t>وجود لبه مشخص :بزرگراه یادگار امام در جنوب، رود دره در غرب و کوه ها در شمال و شمال شرقی محله، امکان تشخیص فرحزاد به عنوان یک محله مستقل را امکان پذیر  می سازد که افزایش مشارکت مردمی را باعث می شود.</a:t>
                      </a:r>
                      <a:endParaRPr lang="fa-IR" sz="1050" b="1" dirty="0">
                        <a:cs typeface="B Mitr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1050" b="1" dirty="0">
                        <a:cs typeface="B Mitr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000" kern="1200" dirty="0">
                        <a:solidFill>
                          <a:schemeClr val="tx1"/>
                        </a:solidFill>
                        <a:latin typeface="+mn-lt"/>
                        <a:ea typeface="+mn-ea"/>
                        <a:cs typeface="+mn-cs"/>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600" b="1" dirty="0">
                        <a:cs typeface="B Nazanin" pitchFamily="2" charset="-78"/>
                      </a:endParaRPr>
                    </a:p>
                  </a:txBody>
                  <a:tcPr marL="99060" marR="99060" marT="28575" marB="28575" vert="vert270"/>
                </a:tc>
              </a:tr>
            </a:tbl>
          </a:graphicData>
        </a:graphic>
      </p:graphicFrame>
      <p:sp>
        <p:nvSpPr>
          <p:cNvPr id="3" name="Rectangle 2"/>
          <p:cNvSpPr/>
          <p:nvPr/>
        </p:nvSpPr>
        <p:spPr>
          <a:xfrm>
            <a:off x="5924550" y="101600"/>
            <a:ext cx="3043238" cy="374650"/>
          </a:xfrm>
          <a:prstGeom prst="rect">
            <a:avLst/>
          </a:prstGeom>
        </p:spPr>
        <p:txBody>
          <a:bodyPr lIns="50780" tIns="25390" rIns="50780" bIns="25390">
            <a:spAutoFit/>
          </a:bodyPr>
          <a:lstStyle/>
          <a:p>
            <a:pPr algn="r" rtl="1" eaLnBrk="1" fontAlgn="auto" hangingPunct="1">
              <a:lnSpc>
                <a:spcPct val="150000"/>
              </a:lnSpc>
              <a:spcBef>
                <a:spcPts val="0"/>
              </a:spcBef>
              <a:spcAft>
                <a:spcPts val="0"/>
              </a:spcAft>
              <a:defRPr/>
            </a:pPr>
            <a:r>
              <a:rPr lang="fa-IR" sz="1400" spc="28" dirty="0">
                <a:ln w="11430"/>
                <a:latin typeface="+mn-lt"/>
                <a:cs typeface="2 Homa" pitchFamily="2" charset="-78"/>
              </a:rPr>
              <a:t>سنجش وضعیت </a:t>
            </a:r>
            <a:r>
              <a:rPr lang="en-US" sz="1400" spc="28" dirty="0">
                <a:ln w="11430"/>
                <a:latin typeface="Times New Roman" pitchFamily="18" charset="0"/>
                <a:cs typeface="2 Homa" pitchFamily="2" charset="-78"/>
              </a:rPr>
              <a:t>SWOT</a:t>
            </a:r>
            <a:r>
              <a:rPr lang="fa-IR" sz="1400" spc="28" dirty="0">
                <a:ln w="11430"/>
                <a:latin typeface="+mn-lt"/>
                <a:cs typeface="2 Homa" pitchFamily="2" charset="-78"/>
              </a:rPr>
              <a:t> محله فرحزاد</a:t>
            </a:r>
          </a:p>
        </p:txBody>
      </p:sp>
      <p:sp>
        <p:nvSpPr>
          <p:cNvPr id="4" name="Rectangle 3"/>
          <p:cNvSpPr/>
          <p:nvPr/>
        </p:nvSpPr>
        <p:spPr>
          <a:xfrm rot="16200000">
            <a:off x="2005941" y="4306396"/>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TextBox 4"/>
          <p:cNvSpPr txBox="1"/>
          <p:nvPr/>
        </p:nvSpPr>
        <p:spPr>
          <a:xfrm>
            <a:off x="114300" y="6296025"/>
            <a:ext cx="44196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تحلیل و ارزیابی اطلاعات به روش</a:t>
            </a:r>
            <a:r>
              <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SWOT </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aphicFrame>
        <p:nvGraphicFramePr>
          <p:cNvPr id="2" name="Table 1"/>
          <p:cNvGraphicFramePr>
            <a:graphicFrameLocks noGrp="1"/>
          </p:cNvGraphicFramePr>
          <p:nvPr/>
        </p:nvGraphicFramePr>
        <p:xfrm>
          <a:off x="217685" y="553471"/>
          <a:ext cx="8708633" cy="5947817"/>
        </p:xfrm>
        <a:graphic>
          <a:graphicData uri="http://schemas.openxmlformats.org/drawingml/2006/table">
            <a:tbl>
              <a:tblPr firstRow="1" bandRow="1">
                <a:tableStyleId>{5940675A-B579-460E-94D1-54222C63F5DA}</a:tableStyleId>
              </a:tblPr>
              <a:tblGrid>
                <a:gridCol w="1587511"/>
                <a:gridCol w="1768941"/>
                <a:gridCol w="1905013"/>
                <a:gridCol w="1768941"/>
                <a:gridCol w="1171375"/>
                <a:gridCol w="506852"/>
              </a:tblGrid>
              <a:tr h="27131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200" b="0" dirty="0">
                          <a:cs typeface="B Homa" pitchFamily="2" charset="-78"/>
                        </a:rPr>
                        <a:t>تهدیدها</a:t>
                      </a:r>
                      <a:endParaRPr lang="en-US" sz="1200" b="0" dirty="0">
                        <a:cs typeface="B Homa" pitchFamily="2" charset="-78"/>
                      </a:endParaRPr>
                    </a:p>
                  </a:txBody>
                  <a:tcPr marL="99060" marR="99060" marT="28575" marB="28575">
                    <a:solidFill>
                      <a:schemeClr val="accent5">
                        <a:lumMod val="20000"/>
                        <a:lumOff val="80000"/>
                      </a:schemeClr>
                    </a:solidFill>
                  </a:tcPr>
                </a:tc>
                <a:tc>
                  <a:txBody>
                    <a:bodyPr/>
                    <a:lstStyle/>
                    <a:p>
                      <a:pPr algn="ctr"/>
                      <a:r>
                        <a:rPr lang="fa-IR" sz="1200" b="0" dirty="0">
                          <a:cs typeface="B Homa" pitchFamily="2" charset="-78"/>
                        </a:rPr>
                        <a:t>فرصت ها</a:t>
                      </a:r>
                      <a:endParaRPr lang="en-US" sz="1200" b="0" dirty="0">
                        <a:cs typeface="B Homa" pitchFamily="2" charset="-78"/>
                      </a:endParaRPr>
                    </a:p>
                  </a:txBody>
                  <a:tcPr marL="99060" marR="99060" marT="28575" marB="28575">
                    <a:solidFill>
                      <a:schemeClr val="accent5">
                        <a:lumMod val="20000"/>
                        <a:lumOff val="80000"/>
                      </a:schemeClr>
                    </a:solidFill>
                  </a:tcPr>
                </a:tc>
                <a:tc>
                  <a:txBody>
                    <a:bodyPr/>
                    <a:lstStyle/>
                    <a:p>
                      <a:pPr algn="ctr"/>
                      <a:r>
                        <a:rPr lang="fa-IR" sz="1200" b="0" dirty="0">
                          <a:cs typeface="B Homa" pitchFamily="2" charset="-78"/>
                        </a:rPr>
                        <a:t>نقاط</a:t>
                      </a:r>
                      <a:r>
                        <a:rPr lang="fa-IR" sz="1200" b="0" baseline="0" dirty="0">
                          <a:cs typeface="B Homa" pitchFamily="2" charset="-78"/>
                        </a:rPr>
                        <a:t> ضعف</a:t>
                      </a:r>
                      <a:endParaRPr lang="en-US" sz="1200" b="0" dirty="0">
                        <a:cs typeface="B Homa" pitchFamily="2" charset="-78"/>
                      </a:endParaRPr>
                    </a:p>
                  </a:txBody>
                  <a:tcPr marL="99060" marR="99060" marT="28575" marB="28575">
                    <a:solidFill>
                      <a:schemeClr val="accent5">
                        <a:lumMod val="20000"/>
                        <a:lumOff val="80000"/>
                      </a:schemeClr>
                    </a:solidFill>
                  </a:tcPr>
                </a:tc>
                <a:tc>
                  <a:txBody>
                    <a:bodyPr/>
                    <a:lstStyle/>
                    <a:p>
                      <a:pPr algn="ctr"/>
                      <a:r>
                        <a:rPr lang="fa-IR" sz="1200" b="0" dirty="0">
                          <a:cs typeface="B Homa" pitchFamily="2" charset="-78"/>
                        </a:rPr>
                        <a:t>نقاط</a:t>
                      </a:r>
                      <a:r>
                        <a:rPr lang="fa-IR" sz="1200" b="0" baseline="0" dirty="0">
                          <a:cs typeface="B Homa" pitchFamily="2" charset="-78"/>
                        </a:rPr>
                        <a:t> قوت</a:t>
                      </a:r>
                      <a:endParaRPr lang="en-US" sz="1200" b="0" dirty="0">
                        <a:cs typeface="B Homa" pitchFamily="2" charset="-78"/>
                      </a:endParaRPr>
                    </a:p>
                  </a:txBody>
                  <a:tcPr marL="99060" marR="99060" marT="28575" marB="28575">
                    <a:solidFill>
                      <a:schemeClr val="accent5">
                        <a:lumMod val="20000"/>
                        <a:lumOff val="80000"/>
                      </a:schemeClr>
                    </a:solidFill>
                  </a:tcPr>
                </a:tc>
                <a:tc>
                  <a:txBody>
                    <a:bodyPr/>
                    <a:lstStyle/>
                    <a:p>
                      <a:pPr marL="0" marR="0" indent="0" algn="ctr" defTabSz="914235" rtl="0" eaLnBrk="1" fontAlgn="auto" latinLnBrk="0" hangingPunct="1">
                        <a:lnSpc>
                          <a:spcPct val="100000"/>
                        </a:lnSpc>
                        <a:spcBef>
                          <a:spcPts val="0"/>
                        </a:spcBef>
                        <a:spcAft>
                          <a:spcPts val="0"/>
                        </a:spcAft>
                        <a:buClrTx/>
                        <a:buSzTx/>
                        <a:buFontTx/>
                        <a:buNone/>
                        <a:tabLst/>
                        <a:defRPr/>
                      </a:pPr>
                      <a:r>
                        <a:rPr lang="fa-IR" sz="1200" b="0" dirty="0">
                          <a:cs typeface="B Homa" pitchFamily="2" charset="-78"/>
                        </a:rPr>
                        <a:t>اهداف</a:t>
                      </a:r>
                      <a:endParaRPr lang="en-US" sz="1200" b="0" dirty="0">
                        <a:cs typeface="B Homa" pitchFamily="2" charset="-78"/>
                      </a:endParaRPr>
                    </a:p>
                  </a:txBody>
                  <a:tcPr marL="99060" marR="99060" marT="28575" marB="28575">
                    <a:solidFill>
                      <a:schemeClr val="accent5">
                        <a:lumMod val="20000"/>
                        <a:lumOff val="80000"/>
                      </a:schemeClr>
                    </a:solidFill>
                  </a:tcPr>
                </a:tc>
                <a:tc>
                  <a:txBody>
                    <a:bodyPr/>
                    <a:lstStyle/>
                    <a:p>
                      <a:pPr marL="0" marR="0" indent="0" algn="ctr" defTabSz="914235" rtl="0" eaLnBrk="1" fontAlgn="auto" latinLnBrk="0" hangingPunct="1">
                        <a:lnSpc>
                          <a:spcPct val="100000"/>
                        </a:lnSpc>
                        <a:spcBef>
                          <a:spcPts val="0"/>
                        </a:spcBef>
                        <a:spcAft>
                          <a:spcPts val="0"/>
                        </a:spcAft>
                        <a:buClrTx/>
                        <a:buSzTx/>
                        <a:buFontTx/>
                        <a:buNone/>
                        <a:tabLst/>
                        <a:defRPr/>
                      </a:pPr>
                      <a:endParaRPr lang="en-US" sz="1400" b="0" dirty="0">
                        <a:cs typeface="B Homa" pitchFamily="2" charset="-78"/>
                      </a:endParaRPr>
                    </a:p>
                  </a:txBody>
                  <a:tcPr marL="99060" marR="99060" marT="28575" marB="28575">
                    <a:solidFill>
                      <a:schemeClr val="accent5">
                        <a:lumMod val="20000"/>
                        <a:lumOff val="80000"/>
                      </a:schemeClr>
                    </a:solidFill>
                  </a:tcPr>
                </a:tc>
              </a:tr>
              <a:tr h="1010182">
                <a:tc>
                  <a:txBody>
                    <a:bodyPr/>
                    <a:lstStyle/>
                    <a:p>
                      <a:pPr algn="ctr"/>
                      <a:endParaRPr lang="en-US" sz="900" b="1" dirty="0">
                        <a:cs typeface="B Mitra" pitchFamily="2" charset="-78"/>
                      </a:endParaRPr>
                    </a:p>
                  </a:txBody>
                  <a:tcPr marL="99060" marR="99060" marT="28575" marB="28575"/>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900" b="1" kern="1200" baseline="0" dirty="0">
                          <a:solidFill>
                            <a:schemeClr val="tx1"/>
                          </a:solidFill>
                          <a:latin typeface="+mn-lt"/>
                          <a:ea typeface="+mn-ea"/>
                          <a:cs typeface="B Mitra" pitchFamily="2" charset="-78"/>
                        </a:rPr>
                        <a:t>وجود شیب رو به بالا که امکان ساخت و ساز با دید مناسب به پهنه طبیعی را امکانپذیر می سازد و موجب افزایش کیفیت کالبدی و در نتیجه منزلت اجتماعی می شود.</a:t>
                      </a:r>
                    </a:p>
                    <a:p>
                      <a:pPr algn="ctr"/>
                      <a:endParaRPr lang="en-US" sz="1400" b="1" dirty="0">
                        <a:cs typeface="B Mitra" pitchFamily="2" charset="-78"/>
                      </a:endParaRPr>
                    </a:p>
                  </a:txBody>
                  <a:tcPr marL="99060" marR="99060" marT="28575" marB="28575"/>
                </a:tc>
                <a:tc rowSpan="2">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900" b="1" baseline="0" dirty="0">
                          <a:cs typeface="B Mitra" pitchFamily="2" charset="-78"/>
                        </a:rPr>
                        <a:t>بی توجهی به عناصر طبیعی (با ساخت و سازهای نامناسب که دید به کوه را می گیرد) و ورود فاضلاب به داخل رود دره از کیفیت کالبدی محیط کاسته و میزان تمایل به مشارکت و حضورپذیری را از بین می برد.</a:t>
                      </a:r>
                      <a:endParaRPr lang="fa-IR" sz="900" b="1" dirty="0">
                        <a:cs typeface="B Mitra" pitchFamily="2" charset="-78"/>
                      </a:endParaRPr>
                    </a:p>
                    <a:p>
                      <a:pPr algn="ctr">
                        <a:lnSpc>
                          <a:spcPct val="100000"/>
                        </a:lnSpc>
                      </a:pPr>
                      <a:endParaRPr lang="en-US" sz="900" b="1" dirty="0">
                        <a:cs typeface="B Mitra" pitchFamily="2" charset="-78"/>
                      </a:endParaRPr>
                    </a:p>
                  </a:txBody>
                  <a:tcPr marL="99060" marR="99060" marT="28575" marB="28575"/>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900" b="1" dirty="0">
                          <a:cs typeface="B Mitra" pitchFamily="2" charset="-78"/>
                        </a:rPr>
                        <a:t>وجود طبیعت سررزنده و بکر از جمله کوه،</a:t>
                      </a:r>
                      <a:r>
                        <a:rPr lang="fa-IR" sz="900" b="1" baseline="0" dirty="0">
                          <a:cs typeface="B Mitra" pitchFamily="2" charset="-78"/>
                        </a:rPr>
                        <a:t> </a:t>
                      </a:r>
                      <a:r>
                        <a:rPr lang="fa-IR" sz="900" b="1" dirty="0">
                          <a:cs typeface="B Mitra" pitchFamily="2" charset="-78"/>
                        </a:rPr>
                        <a:t>دامنه </a:t>
                      </a:r>
                      <a:r>
                        <a:rPr lang="fa-IR" sz="900" b="1" baseline="0" dirty="0">
                          <a:cs typeface="B Mitra" pitchFamily="2" charset="-78"/>
                        </a:rPr>
                        <a:t> ، رود دره فرحزاد و باغات و امکان نفوذپذیری بصری  و کالبدی به آن باعث جذب گردشگر می شود که افزایش تعاملات  را موجب می شود.</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sz="900" b="1" dirty="0">
                        <a:cs typeface="B Mitra" pitchFamily="2" charset="-78"/>
                      </a:endParaRPr>
                    </a:p>
                  </a:txBody>
                  <a:tcPr marL="99060" marR="99060" marT="28575" marB="28575"/>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0"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r>
                        <a:rPr lang="fa-IR" sz="1000" b="0" kern="1200" dirty="0">
                          <a:solidFill>
                            <a:schemeClr val="tx1"/>
                          </a:solidFill>
                          <a:latin typeface="+mn-lt"/>
                          <a:ea typeface="+mn-ea"/>
                          <a:cs typeface="B Homa" pitchFamily="2" charset="-78"/>
                        </a:rPr>
                        <a:t>1-</a:t>
                      </a:r>
                      <a:r>
                        <a:rPr lang="fa-IR" sz="1000" b="0" kern="1200" baseline="0" dirty="0">
                          <a:solidFill>
                            <a:schemeClr val="tx1"/>
                          </a:solidFill>
                          <a:latin typeface="+mn-lt"/>
                          <a:ea typeface="+mn-ea"/>
                          <a:cs typeface="B Homa" pitchFamily="2" charset="-78"/>
                        </a:rPr>
                        <a:t> بازیابی هویت</a:t>
                      </a:r>
                      <a:endParaRPr lang="fa-IR" sz="1000" b="1" kern="1200" dirty="0">
                        <a:solidFill>
                          <a:schemeClr val="tx1"/>
                        </a:solidFill>
                        <a:latin typeface="+mn-lt"/>
                        <a:ea typeface="+mn-ea"/>
                        <a:cs typeface="B Nazanin"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txBody>
                  <a:tcPr marL="99060" marR="99060" marT="28575" marB="28575"/>
                </a:tc>
                <a:tc rowSpan="5">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600" b="1" dirty="0">
                          <a:cs typeface="B Nazanin" pitchFamily="2" charset="-78"/>
                        </a:rPr>
                        <a:t>بعد اجتماعی</a:t>
                      </a:r>
                    </a:p>
                  </a:txBody>
                  <a:tcPr marL="99060" marR="99060" marT="28575" marB="28575" vert="vert270"/>
                </a:tc>
              </a:tr>
              <a:tr h="1348922">
                <a:tc>
                  <a:txBody>
                    <a:bodyPr/>
                    <a:lstStyle/>
                    <a:p>
                      <a:pPr algn="ctr"/>
                      <a:endParaRPr lang="en-US" sz="900" b="1" dirty="0">
                        <a:cs typeface="B Mitr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900" b="1" kern="1200" baseline="0" dirty="0">
                          <a:solidFill>
                            <a:schemeClr val="tx1"/>
                          </a:solidFill>
                          <a:latin typeface="+mn-lt"/>
                          <a:ea typeface="+mn-ea"/>
                          <a:cs typeface="B Mitra" pitchFamily="2" charset="-78"/>
                        </a:rPr>
                        <a:t>تقویت کیفیت کالبدی عناصر هویتی موجود در بافت اعم از عناصر مصنوع(مساجد، امامزاده ها و حسینیه ها) و عناصر طبیعی (رود دره و باغات) موجب افزایش حس تعلق به محله شده که این خود میزان مشارکت ودر نتیجه منزلت اجتماعی را ارتقا می بخشد.</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sz="1400" b="1" dirty="0">
                        <a:cs typeface="B Mitra" pitchFamily="2" charset="-78"/>
                      </a:endParaRPr>
                    </a:p>
                  </a:txBody>
                  <a:tcPr marL="99060" marR="99060" marT="28575" marB="28575"/>
                </a:tc>
                <a:tc vMerge="1">
                  <a:txBody>
                    <a:bodyPr/>
                    <a:lstStyle/>
                    <a:p>
                      <a:pPr algn="ctr">
                        <a:lnSpc>
                          <a:spcPct val="100000"/>
                        </a:lnSpc>
                      </a:pPr>
                      <a:endParaRPr lang="en-US" sz="800" b="0" dirty="0">
                        <a:cs typeface="B Hom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800" b="0" dirty="0">
                        <a:cs typeface="B Hom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r>
              <a:tr h="1089862">
                <a:tc rowSpan="2">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900" b="1" dirty="0">
                          <a:cs typeface="B Mitra" pitchFamily="2" charset="-78"/>
                        </a:rPr>
                        <a:t>استقرار دکل های برق  فشار قوی موجب کاهش امنیت در محله می شود.</a:t>
                      </a:r>
                    </a:p>
                    <a:p>
                      <a:pPr algn="ctr"/>
                      <a:endParaRPr lang="en-US" sz="900" b="1" dirty="0">
                        <a:cs typeface="B Mitra" pitchFamily="2" charset="-78"/>
                      </a:endParaRPr>
                    </a:p>
                  </a:txBody>
                  <a:tcPr marL="99060" marR="99060" marT="28575" marB="28575"/>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900" b="1" kern="1200" baseline="0" dirty="0">
                          <a:solidFill>
                            <a:schemeClr val="tx1"/>
                          </a:solidFill>
                          <a:latin typeface="+mn-lt"/>
                          <a:ea typeface="+mn-ea"/>
                          <a:cs typeface="B Mitra" pitchFamily="2" charset="-78"/>
                        </a:rPr>
                        <a:t>تقویت بازسازی رود دره فرحزاد و تامین امنیت در مجاورت آن افزایش حضورپذیری و تعاملات اجتماعی را موجب می گردد.</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sz="1400" b="1" dirty="0">
                        <a:cs typeface="B Mitra" pitchFamily="2" charset="-78"/>
                      </a:endParaRPr>
                    </a:p>
                  </a:txBody>
                  <a:tcPr marL="99060" marR="99060" marT="28575" marB="28575"/>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900" b="1" dirty="0">
                          <a:cs typeface="B Mitra" pitchFamily="2" charset="-78"/>
                        </a:rPr>
                        <a:t>تنوع گروه</a:t>
                      </a:r>
                      <a:r>
                        <a:rPr lang="fa-IR" sz="900" b="1" baseline="0" dirty="0">
                          <a:cs typeface="B Mitra" pitchFamily="2" charset="-78"/>
                        </a:rPr>
                        <a:t> </a:t>
                      </a:r>
                      <a:r>
                        <a:rPr lang="fa-IR" sz="900" b="1" dirty="0">
                          <a:cs typeface="B Mitra" pitchFamily="2" charset="-78"/>
                        </a:rPr>
                        <a:t>های اجتماعی</a:t>
                      </a:r>
                      <a:r>
                        <a:rPr lang="fa-IR" sz="900" b="1" baseline="0" dirty="0">
                          <a:cs typeface="B Mitra" pitchFamily="2" charset="-78"/>
                        </a:rPr>
                        <a:t> موجود در محله موجب کاهش حس تعلق و هویت بخشی در محله می شود که کاهش مشارکت و تعاملات اجتماعی را موجب می گردد.</a:t>
                      </a:r>
                    </a:p>
                    <a:p>
                      <a:pPr algn="ctr">
                        <a:lnSpc>
                          <a:spcPct val="100000"/>
                        </a:lnSpc>
                      </a:pPr>
                      <a:endParaRPr lang="en-US" sz="900" b="1" dirty="0">
                        <a:cs typeface="B Mitra" pitchFamily="2" charset="-78"/>
                      </a:endParaRPr>
                    </a:p>
                  </a:txBody>
                  <a:tcPr marL="99060" marR="99060" marT="28575" marB="28575"/>
                </a:tc>
                <a:tc>
                  <a:txBody>
                    <a:bodyPr/>
                    <a:lstStyle/>
                    <a:p>
                      <a:pPr marL="0" indent="0" algn="r" rtl="1">
                        <a:buFont typeface="+mj-lt"/>
                        <a:buNone/>
                      </a:pPr>
                      <a:r>
                        <a:rPr lang="fa-IR" sz="900" b="1" dirty="0">
                          <a:cs typeface="B Mitra" pitchFamily="2" charset="-78"/>
                        </a:rPr>
                        <a:t>استقرار کاربری های گردشگری از جمله رستوران ها و باغچه های خانوادگی موجب تقویت اقتصاد محلی و در نتیجه ارتقاء منزلت اجتماعی می شود.</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sz="900" b="1" dirty="0">
                        <a:cs typeface="B Mitra" pitchFamily="2" charset="-78"/>
                      </a:endParaRPr>
                    </a:p>
                  </a:txBody>
                  <a:tcPr marL="99060" marR="99060" marT="28575" marB="28575"/>
                </a:tc>
                <a:tc row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000" b="0" kern="1200" baseline="0" dirty="0">
                          <a:solidFill>
                            <a:schemeClr val="tx1"/>
                          </a:solidFill>
                          <a:latin typeface="+mn-lt"/>
                          <a:ea typeface="+mn-ea"/>
                          <a:cs typeface="B Homa" pitchFamily="2" charset="-78"/>
                        </a:rPr>
                        <a:t>5-پایداری</a:t>
                      </a:r>
                    </a:p>
                  </a:txBody>
                  <a:tcPr marL="99060" marR="99060" marT="28575" marB="28575" anchor="ctr"/>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600" b="1" dirty="0">
                        <a:cs typeface="B Nazanin" pitchFamily="2" charset="-78"/>
                      </a:endParaRPr>
                    </a:p>
                  </a:txBody>
                  <a:tcPr marL="99060" marR="99060" marT="28575" marB="28575" vert="vert270"/>
                </a:tc>
              </a:tr>
              <a:tr h="1113766">
                <a:tc vMerge="1">
                  <a:txBody>
                    <a:bodyPr/>
                    <a:lstStyle/>
                    <a:p>
                      <a:pPr algn="ctr"/>
                      <a:endParaRPr lang="en-US" sz="800" b="0" dirty="0">
                        <a:cs typeface="B Hom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900" b="1" kern="1200" baseline="0" dirty="0">
                          <a:solidFill>
                            <a:schemeClr val="tx1"/>
                          </a:solidFill>
                          <a:latin typeface="+mn-lt"/>
                          <a:ea typeface="+mn-ea"/>
                          <a:cs typeface="B Mitra" pitchFamily="2" charset="-78"/>
                        </a:rPr>
                        <a:t>تقویت کاربری های متنوع از جمله  رستوران ها موجب جذب گردشگران از خارج از محله به به داخل آن شده و افزایش تعاملات اجتماعی را موجب می گردد و رونق اقتصادی را باعث می شود.</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sz="1400" b="1" dirty="0">
                        <a:cs typeface="B Mitra" pitchFamily="2" charset="-78"/>
                      </a:endParaRPr>
                    </a:p>
                  </a:txBody>
                  <a:tcPr marL="99060" marR="99060" marT="28575" marB="28575"/>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900" b="1" baseline="0" dirty="0">
                          <a:cs typeface="B Mitra" pitchFamily="2" charset="-78"/>
                        </a:rPr>
                        <a:t>تخریب باغات و از بین رفتن اقتصاد محلی، کاهش استقلال اقتصادی و تنزل منزلت اجتماعی را موجب می گردد. </a:t>
                      </a:r>
                      <a:endParaRPr lang="fa-IR" sz="900" b="1" dirty="0">
                        <a:cs typeface="B Mitra" pitchFamily="2" charset="-78"/>
                      </a:endParaRPr>
                    </a:p>
                    <a:p>
                      <a:pPr algn="ctr">
                        <a:lnSpc>
                          <a:spcPct val="100000"/>
                        </a:lnSpc>
                      </a:pPr>
                      <a:endParaRPr lang="en-US" sz="900" b="1" dirty="0">
                        <a:cs typeface="B Mitr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900" b="1" baseline="0" dirty="0">
                          <a:cs typeface="B Mitra" pitchFamily="2" charset="-78"/>
                        </a:rPr>
                        <a:t>پراکنش و توزیع خدمات تجاری، مذهبی، گردشگری در محله امکان حضورپذیری اقشار مختلف و غیر محلی در نتیجه پایداری را امکان پذیر می سازد.</a:t>
                      </a:r>
                      <a:endParaRPr lang="fa-IR" sz="900" b="1" dirty="0">
                        <a:cs typeface="B Mitr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900" b="1" dirty="0">
                        <a:cs typeface="B Mitr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600" b="1" dirty="0">
                        <a:cs typeface="B Nazanin" pitchFamily="2" charset="-78"/>
                      </a:endParaRPr>
                    </a:p>
                  </a:txBody>
                  <a:tcPr marL="99060" marR="99060" marT="28575" marB="28575" vert="vert270"/>
                </a:tc>
              </a:tr>
              <a:tr h="1113766">
                <a:tc>
                  <a:txBody>
                    <a:bodyPr/>
                    <a:lstStyle/>
                    <a:p>
                      <a:pPr algn="ctr"/>
                      <a:endParaRPr lang="en-US" sz="900" b="1" dirty="0">
                        <a:cs typeface="B Mitr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400" b="1" dirty="0">
                        <a:cs typeface="B Mitra" pitchFamily="2" charset="-78"/>
                      </a:endParaRPr>
                    </a:p>
                  </a:txBody>
                  <a:tcPr marL="99060" marR="99060" marT="28575" marB="28575"/>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900" b="1" baseline="0" dirty="0">
                          <a:cs typeface="B Mitra" pitchFamily="2" charset="-78"/>
                        </a:rPr>
                        <a:t>بی توجهی به عناصر طبیعی (با ساخت و سازهای نامناسب که دید به کوه را می گیرد) و ورود فاضلاب به داخل رود دره از کیفیت کالبدی محیط کاسته و میزان تمایل به مشارکت و حضورپذیری را از بین می برد.</a:t>
                      </a:r>
                    </a:p>
                    <a:p>
                      <a:pPr algn="ctr">
                        <a:lnSpc>
                          <a:spcPct val="100000"/>
                        </a:lnSpc>
                      </a:pPr>
                      <a:endParaRPr lang="en-US" sz="900" b="1" dirty="0">
                        <a:cs typeface="B Mitr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900" b="1" baseline="0" dirty="0">
                          <a:cs typeface="B Mitra" pitchFamily="2" charset="-78"/>
                        </a:rPr>
                        <a:t>امکان حضور پیاده و سواره در در مسیرهای اصلی خیابان فرحزاد و خیایان امامزاده داوود افزایش حضورپذیری  تعاملات اجتماعی را موجب می گردد.</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sz="900" b="1" dirty="0">
                        <a:cs typeface="B Mitr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000" b="1" dirty="0">
                        <a:cs typeface="B Hom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600" b="1" dirty="0">
                        <a:cs typeface="B Nazanin" pitchFamily="2" charset="-78"/>
                      </a:endParaRPr>
                    </a:p>
                  </a:txBody>
                  <a:tcPr marL="99060" marR="99060" marT="28575" marB="28575" vert="vert270"/>
                </a:tc>
              </a:tr>
            </a:tbl>
          </a:graphicData>
        </a:graphic>
      </p:graphicFrame>
      <p:sp>
        <p:nvSpPr>
          <p:cNvPr id="3" name="Rectangle 2"/>
          <p:cNvSpPr/>
          <p:nvPr/>
        </p:nvSpPr>
        <p:spPr>
          <a:xfrm>
            <a:off x="5924550" y="101600"/>
            <a:ext cx="3043238" cy="374650"/>
          </a:xfrm>
          <a:prstGeom prst="rect">
            <a:avLst/>
          </a:prstGeom>
        </p:spPr>
        <p:txBody>
          <a:bodyPr lIns="50780" tIns="25390" rIns="50780" bIns="25390">
            <a:spAutoFit/>
          </a:bodyPr>
          <a:lstStyle/>
          <a:p>
            <a:pPr algn="r" rtl="1" eaLnBrk="1" fontAlgn="auto" hangingPunct="1">
              <a:lnSpc>
                <a:spcPct val="150000"/>
              </a:lnSpc>
              <a:spcBef>
                <a:spcPts val="0"/>
              </a:spcBef>
              <a:spcAft>
                <a:spcPts val="0"/>
              </a:spcAft>
              <a:defRPr/>
            </a:pPr>
            <a:r>
              <a:rPr lang="fa-IR" sz="1400" spc="28" dirty="0">
                <a:ln w="11430"/>
                <a:latin typeface="+mn-lt"/>
                <a:cs typeface="2 Homa" pitchFamily="2" charset="-78"/>
              </a:rPr>
              <a:t>سنجش وضعیت </a:t>
            </a:r>
            <a:r>
              <a:rPr lang="en-US" sz="1400" spc="28" dirty="0">
                <a:ln w="11430"/>
                <a:latin typeface="Times New Roman" pitchFamily="18" charset="0"/>
                <a:cs typeface="2 Homa" pitchFamily="2" charset="-78"/>
              </a:rPr>
              <a:t>SWOT</a:t>
            </a:r>
            <a:r>
              <a:rPr lang="fa-IR" sz="1400" spc="28" dirty="0">
                <a:ln w="11430"/>
                <a:latin typeface="+mn-lt"/>
                <a:cs typeface="2 Homa" pitchFamily="2" charset="-78"/>
              </a:rPr>
              <a:t> محله فرحزاد</a:t>
            </a:r>
          </a:p>
        </p:txBody>
      </p:sp>
      <p:pic>
        <p:nvPicPr>
          <p:cNvPr id="5427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41963" y="1600200"/>
            <a:ext cx="1620837" cy="108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3800" y="1600200"/>
            <a:ext cx="1562100"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3733800"/>
            <a:ext cx="1447800"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a:xfrm rot="16200000">
            <a:off x="2005941" y="4306396"/>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8" name="TextBox 7"/>
          <p:cNvSpPr txBox="1"/>
          <p:nvPr/>
        </p:nvSpPr>
        <p:spPr>
          <a:xfrm>
            <a:off x="114300" y="6296025"/>
            <a:ext cx="44196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تحلیل و ارزیابی اطلاعات به روش</a:t>
            </a:r>
            <a:r>
              <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SWOT </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aphicFrame>
        <p:nvGraphicFramePr>
          <p:cNvPr id="2" name="Table 1"/>
          <p:cNvGraphicFramePr>
            <a:graphicFrameLocks noGrp="1"/>
          </p:cNvGraphicFramePr>
          <p:nvPr/>
        </p:nvGraphicFramePr>
        <p:xfrm>
          <a:off x="217685" y="553470"/>
          <a:ext cx="8708633" cy="3485129"/>
        </p:xfrm>
        <a:graphic>
          <a:graphicData uri="http://schemas.openxmlformats.org/drawingml/2006/table">
            <a:tbl>
              <a:tblPr firstRow="1" bandRow="1">
                <a:tableStyleId>{5940675A-B579-460E-94D1-54222C63F5DA}</a:tableStyleId>
              </a:tblPr>
              <a:tblGrid>
                <a:gridCol w="1587511"/>
                <a:gridCol w="1768941"/>
                <a:gridCol w="1905013"/>
                <a:gridCol w="1768941"/>
                <a:gridCol w="1171375"/>
                <a:gridCol w="506852"/>
              </a:tblGrid>
              <a:tr h="39477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200" b="0" dirty="0">
                          <a:cs typeface="B Homa" pitchFamily="2" charset="-78"/>
                        </a:rPr>
                        <a:t>تهدیدها</a:t>
                      </a:r>
                      <a:endParaRPr lang="en-US" sz="1200" b="0" dirty="0">
                        <a:cs typeface="B Homa" pitchFamily="2" charset="-78"/>
                      </a:endParaRPr>
                    </a:p>
                  </a:txBody>
                  <a:tcPr marL="99060" marR="99060" marT="28575" marB="28575">
                    <a:solidFill>
                      <a:schemeClr val="accent5">
                        <a:lumMod val="20000"/>
                        <a:lumOff val="80000"/>
                      </a:schemeClr>
                    </a:solidFill>
                  </a:tcPr>
                </a:tc>
                <a:tc>
                  <a:txBody>
                    <a:bodyPr/>
                    <a:lstStyle/>
                    <a:p>
                      <a:pPr algn="ctr"/>
                      <a:r>
                        <a:rPr lang="fa-IR" sz="1200" b="0" dirty="0">
                          <a:cs typeface="B Homa" pitchFamily="2" charset="-78"/>
                        </a:rPr>
                        <a:t>فرصت ها</a:t>
                      </a:r>
                      <a:endParaRPr lang="en-US" sz="1200" b="0" dirty="0">
                        <a:cs typeface="B Homa" pitchFamily="2" charset="-78"/>
                      </a:endParaRPr>
                    </a:p>
                  </a:txBody>
                  <a:tcPr marL="99060" marR="99060" marT="28575" marB="28575">
                    <a:solidFill>
                      <a:schemeClr val="accent5">
                        <a:lumMod val="20000"/>
                        <a:lumOff val="80000"/>
                      </a:schemeClr>
                    </a:solidFill>
                  </a:tcPr>
                </a:tc>
                <a:tc>
                  <a:txBody>
                    <a:bodyPr/>
                    <a:lstStyle/>
                    <a:p>
                      <a:pPr algn="ctr"/>
                      <a:r>
                        <a:rPr lang="fa-IR" sz="1200" b="0" dirty="0">
                          <a:cs typeface="B Homa" pitchFamily="2" charset="-78"/>
                        </a:rPr>
                        <a:t>نقاط</a:t>
                      </a:r>
                      <a:r>
                        <a:rPr lang="fa-IR" sz="1200" b="0" baseline="0" dirty="0">
                          <a:cs typeface="B Homa" pitchFamily="2" charset="-78"/>
                        </a:rPr>
                        <a:t> ضعف</a:t>
                      </a:r>
                      <a:endParaRPr lang="en-US" sz="1200" b="0" dirty="0">
                        <a:cs typeface="B Homa" pitchFamily="2" charset="-78"/>
                      </a:endParaRPr>
                    </a:p>
                  </a:txBody>
                  <a:tcPr marL="99060" marR="99060" marT="28575" marB="28575">
                    <a:solidFill>
                      <a:schemeClr val="accent5">
                        <a:lumMod val="20000"/>
                        <a:lumOff val="80000"/>
                      </a:schemeClr>
                    </a:solidFill>
                  </a:tcPr>
                </a:tc>
                <a:tc>
                  <a:txBody>
                    <a:bodyPr/>
                    <a:lstStyle/>
                    <a:p>
                      <a:pPr algn="ctr"/>
                      <a:r>
                        <a:rPr lang="fa-IR" sz="1200" b="0" dirty="0">
                          <a:cs typeface="B Homa" pitchFamily="2" charset="-78"/>
                        </a:rPr>
                        <a:t>نقاط</a:t>
                      </a:r>
                      <a:r>
                        <a:rPr lang="fa-IR" sz="1200" b="0" baseline="0" dirty="0">
                          <a:cs typeface="B Homa" pitchFamily="2" charset="-78"/>
                        </a:rPr>
                        <a:t> قوت</a:t>
                      </a:r>
                      <a:endParaRPr lang="en-US" sz="1200" b="0" dirty="0">
                        <a:cs typeface="B Homa" pitchFamily="2" charset="-78"/>
                      </a:endParaRPr>
                    </a:p>
                  </a:txBody>
                  <a:tcPr marL="99060" marR="99060" marT="28575" marB="28575">
                    <a:solidFill>
                      <a:schemeClr val="accent5">
                        <a:lumMod val="20000"/>
                        <a:lumOff val="80000"/>
                      </a:schemeClr>
                    </a:solidFill>
                  </a:tcPr>
                </a:tc>
                <a:tc>
                  <a:txBody>
                    <a:bodyPr/>
                    <a:lstStyle/>
                    <a:p>
                      <a:pPr marL="0" marR="0" indent="0" algn="ctr" defTabSz="914235" rtl="0" eaLnBrk="1" fontAlgn="auto" latinLnBrk="0" hangingPunct="1">
                        <a:lnSpc>
                          <a:spcPct val="100000"/>
                        </a:lnSpc>
                        <a:spcBef>
                          <a:spcPts val="0"/>
                        </a:spcBef>
                        <a:spcAft>
                          <a:spcPts val="0"/>
                        </a:spcAft>
                        <a:buClrTx/>
                        <a:buSzTx/>
                        <a:buFontTx/>
                        <a:buNone/>
                        <a:tabLst/>
                        <a:defRPr/>
                      </a:pPr>
                      <a:r>
                        <a:rPr lang="fa-IR" sz="1200" b="0" dirty="0">
                          <a:cs typeface="B Homa" pitchFamily="2" charset="-78"/>
                        </a:rPr>
                        <a:t>اهداف</a:t>
                      </a:r>
                      <a:endParaRPr lang="en-US" sz="1200" b="0" dirty="0">
                        <a:cs typeface="B Homa" pitchFamily="2" charset="-78"/>
                      </a:endParaRPr>
                    </a:p>
                  </a:txBody>
                  <a:tcPr marL="99060" marR="99060" marT="28575" marB="28575">
                    <a:solidFill>
                      <a:schemeClr val="accent5">
                        <a:lumMod val="20000"/>
                        <a:lumOff val="80000"/>
                      </a:schemeClr>
                    </a:solidFill>
                  </a:tcPr>
                </a:tc>
                <a:tc>
                  <a:txBody>
                    <a:bodyPr/>
                    <a:lstStyle/>
                    <a:p>
                      <a:pPr marL="0" marR="0" indent="0" algn="ctr" defTabSz="914235" rtl="0" eaLnBrk="1" fontAlgn="auto" latinLnBrk="0" hangingPunct="1">
                        <a:lnSpc>
                          <a:spcPct val="100000"/>
                        </a:lnSpc>
                        <a:spcBef>
                          <a:spcPts val="0"/>
                        </a:spcBef>
                        <a:spcAft>
                          <a:spcPts val="0"/>
                        </a:spcAft>
                        <a:buClrTx/>
                        <a:buSzTx/>
                        <a:buFontTx/>
                        <a:buNone/>
                        <a:tabLst/>
                        <a:defRPr/>
                      </a:pPr>
                      <a:endParaRPr lang="en-US" sz="1400" b="0" dirty="0">
                        <a:cs typeface="B Homa" pitchFamily="2" charset="-78"/>
                      </a:endParaRPr>
                    </a:p>
                  </a:txBody>
                  <a:tcPr marL="99060" marR="99060" marT="28575" marB="28575">
                    <a:solidFill>
                      <a:schemeClr val="accent5">
                        <a:lumMod val="20000"/>
                        <a:lumOff val="80000"/>
                      </a:schemeClr>
                    </a:solidFill>
                  </a:tcPr>
                </a:tc>
              </a:tr>
              <a:tr h="1469822">
                <a:tc>
                  <a:txBody>
                    <a:bodyPr/>
                    <a:lstStyle/>
                    <a:p>
                      <a:pPr algn="ctr"/>
                      <a:endParaRPr lang="en-US" sz="1050" b="1" dirty="0">
                        <a:cs typeface="B Homa" pitchFamily="2" charset="-78"/>
                      </a:endParaRPr>
                    </a:p>
                  </a:txBody>
                  <a:tcPr marL="99060" marR="99060" marT="28575" marB="28575"/>
                </a:tc>
                <a:tc>
                  <a:txBody>
                    <a:bodyPr/>
                    <a:lstStyle/>
                    <a:p>
                      <a:pPr algn="ctr"/>
                      <a:endParaRPr lang="en-US" sz="1800" b="1" dirty="0">
                        <a:cs typeface="B Homa" pitchFamily="2" charset="-78"/>
                      </a:endParaRPr>
                    </a:p>
                  </a:txBody>
                  <a:tcPr marL="99060" marR="99060" marT="28575" marB="28575"/>
                </a:tc>
                <a:tc>
                  <a:txBody>
                    <a:bodyPr/>
                    <a:lstStyle/>
                    <a:p>
                      <a:pPr algn="ctr">
                        <a:lnSpc>
                          <a:spcPct val="100000"/>
                        </a:lnSpc>
                      </a:pPr>
                      <a:endParaRPr lang="en-US" sz="1050" b="1" dirty="0">
                        <a:cs typeface="B Homa" pitchFamily="2" charset="-78"/>
                      </a:endParaRPr>
                    </a:p>
                  </a:txBody>
                  <a:tcPr marL="99060" marR="99060" marT="28575" marB="28575"/>
                </a:tc>
                <a:tc rowSpan="2">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1200" b="1" dirty="0">
                          <a:cs typeface="B Mitra" pitchFamily="2" charset="-78"/>
                        </a:rPr>
                        <a:t>وجود عناصر طبیعی</a:t>
                      </a:r>
                      <a:r>
                        <a:rPr lang="fa-IR" sz="1200" b="1" baseline="0" dirty="0">
                          <a:cs typeface="B Mitra" pitchFamily="2" charset="-78"/>
                        </a:rPr>
                        <a:t> از جمله کوه، فرحزاد و باغات و همچنین  آب و هوای مطلوب و ییلاقی که از خصوصیات ماثر زیست محیطی این محله می باشد، باعث جذب گردشگر می شود که  حضورپذیری را در محله را افزایش می دهد.</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sz="800" b="1" dirty="0">
                        <a:cs typeface="B Mitra" pitchFamily="2" charset="-78"/>
                      </a:endParaRPr>
                    </a:p>
                  </a:txBody>
                  <a:tcPr marL="99060" marR="99060" marT="28575" marB="28575"/>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2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2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2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2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2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fa-IR" sz="1200" b="1" dirty="0">
                        <a:cs typeface="B Homa"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r>
                        <a:rPr lang="fa-IR" sz="1200" b="1" kern="1200" baseline="0" dirty="0">
                          <a:solidFill>
                            <a:schemeClr val="tx1"/>
                          </a:solidFill>
                          <a:latin typeface="+mn-lt"/>
                          <a:ea typeface="+mn-ea"/>
                          <a:cs typeface="B Homa" pitchFamily="2" charset="-78"/>
                        </a:rPr>
                        <a:t>5- پایداری</a:t>
                      </a:r>
                    </a:p>
                    <a:p>
                      <a:pPr marL="0" marR="0" indent="0" algn="ctr" defTabSz="914400" rtl="0" eaLnBrk="1" fontAlgn="auto" latinLnBrk="0" hangingPunct="1">
                        <a:lnSpc>
                          <a:spcPct val="100000"/>
                        </a:lnSpc>
                        <a:spcBef>
                          <a:spcPts val="0"/>
                        </a:spcBef>
                        <a:spcAft>
                          <a:spcPts val="0"/>
                        </a:spcAft>
                        <a:buClrTx/>
                        <a:buSzTx/>
                        <a:buFontTx/>
                        <a:buNone/>
                        <a:tabLst/>
                        <a:defRPr/>
                      </a:pPr>
                      <a:endParaRPr lang="fa-IR" sz="1200" b="1" dirty="0">
                        <a:cs typeface="B Homa" pitchFamily="2" charset="-78"/>
                      </a:endParaRPr>
                    </a:p>
                  </a:txBody>
                  <a:tcPr marL="99060" marR="99060" marT="28575" marB="28575"/>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600" b="1" dirty="0">
                          <a:cs typeface="B Nazanin" pitchFamily="2" charset="-78"/>
                        </a:rPr>
                        <a:t>بعد اجتماعی</a:t>
                      </a:r>
                    </a:p>
                  </a:txBody>
                  <a:tcPr marL="99060" marR="99060" marT="28575" marB="28575" vert="vert270"/>
                </a:tc>
              </a:tr>
              <a:tr h="1620537">
                <a:tc>
                  <a:txBody>
                    <a:bodyPr/>
                    <a:lstStyle/>
                    <a:p>
                      <a:pPr algn="ctr"/>
                      <a:endParaRPr lang="en-US" sz="1050" b="1" dirty="0">
                        <a:cs typeface="B Homa" pitchFamily="2" charset="-78"/>
                      </a:endParaRPr>
                    </a:p>
                  </a:txBody>
                  <a:tcPr marL="99060" marR="99060" marT="28575" marB="2857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800" b="1" dirty="0">
                        <a:cs typeface="B Homa" pitchFamily="2" charset="-78"/>
                      </a:endParaRPr>
                    </a:p>
                  </a:txBody>
                  <a:tcPr marL="99060" marR="99060" marT="28575" marB="28575"/>
                </a:tc>
                <a:tc>
                  <a:txBody>
                    <a:bodyPr/>
                    <a:lstStyle/>
                    <a:p>
                      <a:pPr algn="ctr">
                        <a:lnSpc>
                          <a:spcPct val="100000"/>
                        </a:lnSpc>
                      </a:pPr>
                      <a:endParaRPr lang="en-US" sz="1050" b="1" dirty="0">
                        <a:cs typeface="B Hom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800" b="0" dirty="0">
                        <a:cs typeface="B Hom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r>
            </a:tbl>
          </a:graphicData>
        </a:graphic>
      </p:graphicFrame>
      <p:sp>
        <p:nvSpPr>
          <p:cNvPr id="3" name="Rectangle 2"/>
          <p:cNvSpPr/>
          <p:nvPr/>
        </p:nvSpPr>
        <p:spPr>
          <a:xfrm>
            <a:off x="5924550" y="101600"/>
            <a:ext cx="3043238" cy="374650"/>
          </a:xfrm>
          <a:prstGeom prst="rect">
            <a:avLst/>
          </a:prstGeom>
        </p:spPr>
        <p:txBody>
          <a:bodyPr lIns="50780" tIns="25390" rIns="50780" bIns="25390">
            <a:spAutoFit/>
          </a:bodyPr>
          <a:lstStyle/>
          <a:p>
            <a:pPr algn="r" rtl="1" eaLnBrk="1" fontAlgn="auto" hangingPunct="1">
              <a:lnSpc>
                <a:spcPct val="150000"/>
              </a:lnSpc>
              <a:spcBef>
                <a:spcPts val="0"/>
              </a:spcBef>
              <a:spcAft>
                <a:spcPts val="0"/>
              </a:spcAft>
              <a:defRPr/>
            </a:pPr>
            <a:r>
              <a:rPr lang="fa-IR" sz="1400" spc="28" dirty="0">
                <a:ln w="11430"/>
                <a:latin typeface="+mn-lt"/>
                <a:cs typeface="2 Homa" pitchFamily="2" charset="-78"/>
              </a:rPr>
              <a:t>سنجش وضعیت </a:t>
            </a:r>
            <a:r>
              <a:rPr lang="en-US" sz="1400" spc="28" dirty="0">
                <a:ln w="11430"/>
                <a:latin typeface="Times New Roman" pitchFamily="18" charset="0"/>
                <a:cs typeface="2 Homa" pitchFamily="2" charset="-78"/>
              </a:rPr>
              <a:t>SWOT</a:t>
            </a:r>
            <a:r>
              <a:rPr lang="fa-IR" sz="1400" spc="28" dirty="0">
                <a:ln w="11430"/>
                <a:latin typeface="+mn-lt"/>
                <a:cs typeface="2 Homa" pitchFamily="2" charset="-78"/>
              </a:rPr>
              <a:t> محله فرحزاد</a:t>
            </a:r>
          </a:p>
        </p:txBody>
      </p:sp>
      <p:pic>
        <p:nvPicPr>
          <p:cNvPr id="5530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62600" y="2774950"/>
            <a:ext cx="1604963" cy="117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rot="16200000">
            <a:off x="2005941" y="4306396"/>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TextBox 5"/>
          <p:cNvSpPr txBox="1"/>
          <p:nvPr/>
        </p:nvSpPr>
        <p:spPr>
          <a:xfrm>
            <a:off x="114300" y="6296025"/>
            <a:ext cx="44196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تحلیل و ارزیابی اطلاعات به روش</a:t>
            </a:r>
            <a:r>
              <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SWOT </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rot="16200000">
            <a:off x="1967947" y="4204107"/>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Rectangle 5"/>
          <p:cNvSpPr/>
          <p:nvPr/>
        </p:nvSpPr>
        <p:spPr>
          <a:xfrm>
            <a:off x="457200" y="0"/>
            <a:ext cx="86868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7" name="TextBox 6"/>
          <p:cNvSpPr txBox="1"/>
          <p:nvPr/>
        </p:nvSpPr>
        <p:spPr>
          <a:xfrm rot="16200000">
            <a:off x="-2176462" y="3167062"/>
            <a:ext cx="4876800" cy="523875"/>
          </a:xfrm>
          <a:prstGeom prst="rect">
            <a:avLst/>
          </a:prstGeom>
          <a:noFill/>
        </p:spPr>
        <p:txBody>
          <a:bodyPr>
            <a:spAutoFit/>
          </a:bodyPr>
          <a:lstStyle/>
          <a:p>
            <a:pPr algn="r" rtl="1" eaLnBrk="1" fontAlgn="auto" hangingPunct="1">
              <a:spcBef>
                <a:spcPts val="0"/>
              </a:spcBef>
              <a:spcAft>
                <a:spcPts val="0"/>
              </a:spcAft>
              <a:defRPr/>
            </a:pPr>
            <a:r>
              <a:rPr lang="fa-IR"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rPr>
              <a:t>کارگاه  محله  :   دهکده فرحزاد</a:t>
            </a:r>
            <a:endParaRPr lang="en-US"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endParaRPr>
          </a:p>
        </p:txBody>
      </p:sp>
      <p:graphicFrame>
        <p:nvGraphicFramePr>
          <p:cNvPr id="2" name="Table 1"/>
          <p:cNvGraphicFramePr>
            <a:graphicFrameLocks noGrp="1"/>
          </p:cNvGraphicFramePr>
          <p:nvPr/>
        </p:nvGraphicFramePr>
        <p:xfrm>
          <a:off x="1524000" y="228600"/>
          <a:ext cx="5608638" cy="6070600"/>
        </p:xfrm>
        <a:graphic>
          <a:graphicData uri="http://schemas.openxmlformats.org/drawingml/2006/table">
            <a:tbl>
              <a:tblPr/>
              <a:tblGrid>
                <a:gridCol w="4103568"/>
                <a:gridCol w="1505070"/>
              </a:tblGrid>
              <a:tr h="273899">
                <a:tc>
                  <a:txBody>
                    <a:bodyPr/>
                    <a:lstStyle/>
                    <a:p>
                      <a:pPr marL="0" marR="0" algn="ctr">
                        <a:lnSpc>
                          <a:spcPct val="150000"/>
                        </a:lnSpc>
                        <a:spcBef>
                          <a:spcPts val="0"/>
                        </a:spcBef>
                        <a:spcAft>
                          <a:spcPts val="1000"/>
                        </a:spcAft>
                      </a:pPr>
                      <a:r>
                        <a:rPr lang="ar-SA" sz="1200" dirty="0">
                          <a:latin typeface="Calibri"/>
                          <a:ea typeface="Times New Roman"/>
                          <a:cs typeface="B Homa"/>
                        </a:rPr>
                        <a:t>بهسازی پهنه های مسئله دار</a:t>
                      </a:r>
                      <a:endParaRPr lang="en-US" sz="800" dirty="0">
                        <a:latin typeface="Calibri"/>
                        <a:ea typeface="Times New Roman"/>
                        <a:cs typeface="Arial"/>
                      </a:endParaRPr>
                    </a:p>
                  </a:txBody>
                  <a:tcPr marL="52863" marR="52863"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marL="0" marR="0" algn="ctr">
                        <a:lnSpc>
                          <a:spcPct val="150000"/>
                        </a:lnSpc>
                        <a:spcBef>
                          <a:spcPts val="0"/>
                        </a:spcBef>
                        <a:spcAft>
                          <a:spcPts val="1000"/>
                        </a:spcAft>
                      </a:pPr>
                      <a:r>
                        <a:rPr lang="ar-SA" sz="1200" dirty="0">
                          <a:latin typeface="Calibri"/>
                          <a:ea typeface="Times New Roman"/>
                          <a:cs typeface="B Homa"/>
                        </a:rPr>
                        <a:t>راهبرد </a:t>
                      </a:r>
                      <a:endParaRPr lang="en-US" sz="800" dirty="0">
                        <a:latin typeface="Calibri"/>
                        <a:ea typeface="Times New Roman"/>
                        <a:cs typeface="Arial"/>
                      </a:endParaRPr>
                    </a:p>
                  </a:txBody>
                  <a:tcPr marL="52863" marR="52863"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r>
              <a:tr h="3048646">
                <a:tc>
                  <a:txBody>
                    <a:bodyPr/>
                    <a:lstStyle/>
                    <a:p>
                      <a:pPr marL="0" marR="0" algn="r" rtl="1">
                        <a:lnSpc>
                          <a:spcPct val="115000"/>
                        </a:lnSpc>
                        <a:spcBef>
                          <a:spcPts val="0"/>
                        </a:spcBef>
                        <a:spcAft>
                          <a:spcPts val="1000"/>
                        </a:spcAft>
                      </a:pPr>
                      <a:r>
                        <a:rPr lang="ar-SA" sz="1100" dirty="0">
                          <a:latin typeface="Calibri"/>
                          <a:ea typeface="Times New Roman"/>
                          <a:cs typeface="B Homa"/>
                        </a:rPr>
                        <a:t>- </a:t>
                      </a:r>
                      <a:r>
                        <a:rPr lang="ar-SA" sz="1200" kern="1200" dirty="0">
                          <a:solidFill>
                            <a:srgbClr val="000000"/>
                          </a:solidFill>
                          <a:latin typeface="Calibri"/>
                          <a:ea typeface="Calibri"/>
                          <a:cs typeface="B Nazanin"/>
                        </a:rPr>
                        <a:t> </a:t>
                      </a:r>
                      <a:r>
                        <a:rPr lang="fa-IR" sz="1100" dirty="0">
                          <a:latin typeface="Calibri"/>
                          <a:ea typeface="Times New Roman"/>
                          <a:cs typeface="B Homa"/>
                        </a:rPr>
                        <a:t>عدالت درتوزيع متناسب خدمات در سطح محله</a:t>
                      </a:r>
                      <a:endParaRPr lang="en-US" sz="800" dirty="0">
                        <a:latin typeface="Calibri"/>
                        <a:ea typeface="Times New Roman"/>
                        <a:cs typeface="Arial"/>
                      </a:endParaRPr>
                    </a:p>
                    <a:p>
                      <a:pPr marL="0" marR="0" algn="r" rtl="1">
                        <a:lnSpc>
                          <a:spcPct val="115000"/>
                        </a:lnSpc>
                        <a:spcBef>
                          <a:spcPts val="0"/>
                        </a:spcBef>
                        <a:spcAft>
                          <a:spcPts val="1000"/>
                        </a:spcAft>
                      </a:pPr>
                      <a:r>
                        <a:rPr lang="fa-IR" sz="1100" dirty="0">
                          <a:latin typeface="Calibri"/>
                          <a:ea typeface="Times New Roman"/>
                          <a:cs typeface="B Homa"/>
                        </a:rPr>
                        <a:t>-</a:t>
                      </a:r>
                      <a:r>
                        <a:rPr lang="fa-IR" sz="1200" kern="1200" dirty="0">
                          <a:solidFill>
                            <a:srgbClr val="000000"/>
                          </a:solidFill>
                          <a:latin typeface="Calibri"/>
                          <a:ea typeface="Calibri"/>
                          <a:cs typeface="B Nazanin"/>
                        </a:rPr>
                        <a:t> </a:t>
                      </a:r>
                      <a:r>
                        <a:rPr lang="fa-IR" sz="1100" dirty="0">
                          <a:latin typeface="Calibri"/>
                          <a:ea typeface="Times New Roman"/>
                          <a:cs typeface="B Homa"/>
                        </a:rPr>
                        <a:t>افزايش حضور سبزينگي و فضاي سبز و باز عمومي در نقاط مختلف و ايجاد سرزندگي</a:t>
                      </a:r>
                      <a:endParaRPr lang="en-US" sz="800" dirty="0">
                        <a:latin typeface="Calibri"/>
                        <a:ea typeface="Times New Roman"/>
                        <a:cs typeface="Arial"/>
                      </a:endParaRPr>
                    </a:p>
                    <a:p>
                      <a:pPr marL="0" marR="0" algn="r" rtl="1">
                        <a:lnSpc>
                          <a:spcPct val="115000"/>
                        </a:lnSpc>
                        <a:spcBef>
                          <a:spcPts val="0"/>
                        </a:spcBef>
                        <a:spcAft>
                          <a:spcPts val="1000"/>
                        </a:spcAft>
                      </a:pPr>
                      <a:r>
                        <a:rPr lang="fa-IR" sz="1100" dirty="0">
                          <a:latin typeface="Calibri"/>
                          <a:ea typeface="Times New Roman"/>
                          <a:cs typeface="B Homa"/>
                        </a:rPr>
                        <a:t>-افزایش کاربری های فرهنگی در محله</a:t>
                      </a:r>
                    </a:p>
                    <a:p>
                      <a:pPr marL="0" marR="0" algn="r" rtl="1">
                        <a:lnSpc>
                          <a:spcPct val="115000"/>
                        </a:lnSpc>
                        <a:spcBef>
                          <a:spcPts val="0"/>
                        </a:spcBef>
                        <a:spcAft>
                          <a:spcPts val="1000"/>
                        </a:spcAft>
                        <a:buFontTx/>
                        <a:buChar char="-"/>
                      </a:pPr>
                      <a:r>
                        <a:rPr lang="ar-SA" sz="1100" dirty="0">
                          <a:latin typeface="Calibri"/>
                          <a:ea typeface="Times New Roman"/>
                          <a:cs typeface="B Homa"/>
                        </a:rPr>
                        <a:t>پاکسازی </a:t>
                      </a:r>
                      <a:r>
                        <a:rPr lang="fa-IR" sz="1100" dirty="0">
                          <a:latin typeface="Calibri"/>
                          <a:ea typeface="Times New Roman"/>
                          <a:cs typeface="B Homa"/>
                        </a:rPr>
                        <a:t>محله از</a:t>
                      </a:r>
                      <a:r>
                        <a:rPr lang="ar-SA" sz="1100" dirty="0">
                          <a:latin typeface="Calibri"/>
                          <a:ea typeface="Times New Roman"/>
                          <a:cs typeface="B Homa"/>
                        </a:rPr>
                        <a:t> کاربری های ناسازگار و جایگزین نمودن آن با کاربری های سرزنده</a:t>
                      </a:r>
                      <a:endParaRPr lang="fa-IR" sz="1100" dirty="0">
                        <a:latin typeface="Calibri"/>
                        <a:ea typeface="Times New Roman"/>
                        <a:cs typeface="B Homa"/>
                      </a:endParaRPr>
                    </a:p>
                    <a:p>
                      <a:pPr marL="0" marR="0" algn="r" rtl="1">
                        <a:lnSpc>
                          <a:spcPct val="115000"/>
                        </a:lnSpc>
                        <a:spcBef>
                          <a:spcPts val="0"/>
                        </a:spcBef>
                        <a:spcAft>
                          <a:spcPts val="1000"/>
                        </a:spcAft>
                      </a:pPr>
                      <a:r>
                        <a:rPr lang="fa-IR" sz="1100" dirty="0">
                          <a:latin typeface="Calibri"/>
                          <a:ea typeface="Times New Roman"/>
                          <a:cs typeface="B Homa"/>
                        </a:rPr>
                        <a:t>-ارائه ضوابط کنترل تراکم</a:t>
                      </a:r>
                      <a:endParaRPr lang="en-US" sz="1100" dirty="0">
                        <a:latin typeface="Calibri"/>
                        <a:ea typeface="Times New Roman"/>
                        <a:cs typeface="Arial"/>
                      </a:endParaRPr>
                    </a:p>
                    <a:p>
                      <a:pPr marL="0" marR="0" algn="r">
                        <a:lnSpc>
                          <a:spcPct val="115000"/>
                        </a:lnSpc>
                        <a:spcBef>
                          <a:spcPts val="0"/>
                        </a:spcBef>
                        <a:spcAft>
                          <a:spcPts val="1000"/>
                        </a:spcAft>
                      </a:pPr>
                      <a:r>
                        <a:rPr lang="fa-IR" sz="1100" dirty="0">
                          <a:latin typeface="Calibri"/>
                          <a:ea typeface="Times New Roman"/>
                          <a:cs typeface="B Homa"/>
                        </a:rPr>
                        <a:t>- ارائه الگوی ساخت ابنیه</a:t>
                      </a:r>
                      <a:endParaRPr lang="en-US" sz="1100" dirty="0">
                        <a:latin typeface="Calibri"/>
                        <a:ea typeface="Times New Roman"/>
                        <a:cs typeface="Arial"/>
                      </a:endParaRPr>
                    </a:p>
                    <a:p>
                      <a:pPr marL="0" marR="0" algn="r">
                        <a:lnSpc>
                          <a:spcPct val="115000"/>
                        </a:lnSpc>
                        <a:spcBef>
                          <a:spcPts val="0"/>
                        </a:spcBef>
                        <a:spcAft>
                          <a:spcPts val="1000"/>
                        </a:spcAft>
                      </a:pPr>
                      <a:r>
                        <a:rPr lang="fa-IR" sz="1100" dirty="0">
                          <a:latin typeface="Calibri"/>
                          <a:ea typeface="Times New Roman"/>
                          <a:cs typeface="B Homa"/>
                        </a:rPr>
                        <a:t>- طراحی متناسب با توپوگرافی</a:t>
                      </a:r>
                      <a:endParaRPr lang="en-US" sz="1100" dirty="0">
                        <a:latin typeface="Calibri"/>
                        <a:ea typeface="Times New Roman"/>
                        <a:cs typeface="Arial"/>
                      </a:endParaRPr>
                    </a:p>
                    <a:p>
                      <a:pPr marL="0" marR="0" algn="r">
                        <a:lnSpc>
                          <a:spcPct val="115000"/>
                        </a:lnSpc>
                        <a:spcBef>
                          <a:spcPts val="0"/>
                        </a:spcBef>
                        <a:spcAft>
                          <a:spcPts val="1000"/>
                        </a:spcAft>
                      </a:pPr>
                      <a:r>
                        <a:rPr lang="fa-IR" sz="1100" dirty="0">
                          <a:latin typeface="Calibri"/>
                          <a:ea typeface="Times New Roman"/>
                          <a:cs typeface="B Homa"/>
                        </a:rPr>
                        <a:t>-طراحی مبلمان شهری مناسب</a:t>
                      </a:r>
                    </a:p>
                    <a:p>
                      <a:pPr marL="0" marR="0" indent="0" algn="r" defTabSz="914400" rtl="0" eaLnBrk="1" fontAlgn="auto" latinLnBrk="0" hangingPunct="1">
                        <a:lnSpc>
                          <a:spcPct val="115000"/>
                        </a:lnSpc>
                        <a:spcBef>
                          <a:spcPts val="0"/>
                        </a:spcBef>
                        <a:spcAft>
                          <a:spcPts val="1000"/>
                        </a:spcAft>
                        <a:buClrTx/>
                        <a:buSzTx/>
                        <a:buFontTx/>
                        <a:buNone/>
                        <a:tabLst/>
                        <a:defRPr/>
                      </a:pPr>
                      <a:r>
                        <a:rPr lang="fa-IR" sz="1100" dirty="0">
                          <a:latin typeface="Calibri"/>
                          <a:ea typeface="Times New Roman"/>
                          <a:cs typeface="B Homa"/>
                        </a:rPr>
                        <a:t>-طراحی فضاهای باز به عنوان مراکز زیرمحلات</a:t>
                      </a:r>
                      <a:endParaRPr lang="en-US" sz="1100" dirty="0">
                        <a:latin typeface="Calibri"/>
                        <a:ea typeface="Times New Roman"/>
                        <a:cs typeface="Arial"/>
                      </a:endParaRPr>
                    </a:p>
                    <a:p>
                      <a:pPr marL="0" marR="0" algn="r" rtl="1">
                        <a:lnSpc>
                          <a:spcPct val="115000"/>
                        </a:lnSpc>
                        <a:spcBef>
                          <a:spcPts val="0"/>
                        </a:spcBef>
                        <a:spcAft>
                          <a:spcPts val="1000"/>
                        </a:spcAft>
                      </a:pPr>
                      <a:endParaRPr lang="en-US" sz="800" dirty="0">
                        <a:latin typeface="Calibri"/>
                        <a:ea typeface="Times New Roman"/>
                        <a:cs typeface="Arial"/>
                      </a:endParaRPr>
                    </a:p>
                  </a:txBody>
                  <a:tcPr marL="52863" marR="52863"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ar-SA" sz="1100" dirty="0">
                          <a:latin typeface="Calibri"/>
                          <a:ea typeface="Times New Roman"/>
                          <a:cs typeface="B Homa"/>
                        </a:rPr>
                        <a:t>سیاست های موضوعی</a:t>
                      </a:r>
                      <a:endParaRPr lang="en-US" sz="800" dirty="0">
                        <a:latin typeface="Calibri"/>
                        <a:ea typeface="Times New Roman"/>
                        <a:cs typeface="Arial"/>
                      </a:endParaRPr>
                    </a:p>
                  </a:txBody>
                  <a:tcPr marL="52863" marR="52863"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1788965">
                <a:tc>
                  <a:txBody>
                    <a:bodyPr/>
                    <a:lstStyle/>
                    <a:p>
                      <a:pPr marL="0" marR="0" algn="r" rtl="1">
                        <a:lnSpc>
                          <a:spcPct val="115000"/>
                        </a:lnSpc>
                        <a:spcBef>
                          <a:spcPts val="0"/>
                        </a:spcBef>
                        <a:spcAft>
                          <a:spcPts val="1000"/>
                        </a:spcAft>
                      </a:pPr>
                      <a:r>
                        <a:rPr lang="fa-IR" sz="1100" dirty="0">
                          <a:latin typeface="Calibri"/>
                          <a:ea typeface="Times New Roman"/>
                          <a:cs typeface="B Homa"/>
                        </a:rPr>
                        <a:t>-</a:t>
                      </a:r>
                      <a:r>
                        <a:rPr lang="ar-SA" sz="1100" dirty="0">
                          <a:latin typeface="Calibri"/>
                          <a:ea typeface="Times New Roman"/>
                          <a:cs typeface="B Homa"/>
                        </a:rPr>
                        <a:t>طراحی لبه یادگار</a:t>
                      </a:r>
                      <a:endParaRPr lang="en-US" sz="1100" dirty="0">
                        <a:latin typeface="Calibri"/>
                        <a:ea typeface="Times New Roman"/>
                        <a:cs typeface="Arial"/>
                      </a:endParaRPr>
                    </a:p>
                    <a:p>
                      <a:pPr marL="0" marR="0" algn="r" rtl="1">
                        <a:lnSpc>
                          <a:spcPct val="115000"/>
                        </a:lnSpc>
                        <a:spcBef>
                          <a:spcPts val="0"/>
                        </a:spcBef>
                        <a:spcAft>
                          <a:spcPts val="1000"/>
                        </a:spcAft>
                      </a:pPr>
                      <a:r>
                        <a:rPr lang="ar-SA" sz="1100" dirty="0">
                          <a:latin typeface="Calibri"/>
                          <a:ea typeface="Times New Roman"/>
                          <a:cs typeface="B Homa"/>
                        </a:rPr>
                        <a:t>-طراحی و بهسازی ابنیه بافت مساله دار در بخشهای شمالی</a:t>
                      </a:r>
                      <a:endParaRPr lang="en-US" sz="1100" dirty="0">
                        <a:latin typeface="Calibri"/>
                        <a:ea typeface="Times New Roman"/>
                        <a:cs typeface="Arial"/>
                      </a:endParaRPr>
                    </a:p>
                    <a:p>
                      <a:pPr marL="0" marR="0" algn="r" rtl="1">
                        <a:lnSpc>
                          <a:spcPct val="115000"/>
                        </a:lnSpc>
                        <a:spcBef>
                          <a:spcPts val="0"/>
                        </a:spcBef>
                        <a:spcAft>
                          <a:spcPts val="1000"/>
                        </a:spcAft>
                      </a:pPr>
                      <a:r>
                        <a:rPr lang="ar-SA" sz="1100" dirty="0">
                          <a:latin typeface="Calibri"/>
                          <a:ea typeface="Times New Roman"/>
                          <a:cs typeface="B Homa"/>
                        </a:rPr>
                        <a:t>-طراحی و بهسازی لبه رود دره </a:t>
                      </a:r>
                      <a:endParaRPr lang="en-US" sz="1100" dirty="0">
                        <a:latin typeface="Calibri"/>
                        <a:ea typeface="Times New Roman"/>
                        <a:cs typeface="Arial"/>
                      </a:endParaRPr>
                    </a:p>
                    <a:p>
                      <a:pPr marL="0" marR="0" algn="r" rtl="1">
                        <a:lnSpc>
                          <a:spcPct val="115000"/>
                        </a:lnSpc>
                        <a:spcBef>
                          <a:spcPts val="0"/>
                        </a:spcBef>
                        <a:spcAft>
                          <a:spcPts val="1000"/>
                        </a:spcAft>
                      </a:pPr>
                      <a:r>
                        <a:rPr lang="ar-SA" sz="1100" dirty="0">
                          <a:latin typeface="Calibri"/>
                          <a:ea typeface="Times New Roman"/>
                          <a:cs typeface="B Homa"/>
                        </a:rPr>
                        <a:t>-طراحی و بهسازی لبه شرقی و شمالی</a:t>
                      </a:r>
                      <a:endParaRPr lang="fa-IR" sz="1100" dirty="0">
                        <a:latin typeface="Calibri"/>
                        <a:ea typeface="Times New Roman"/>
                        <a:cs typeface="B Homa"/>
                      </a:endParaRPr>
                    </a:p>
                    <a:p>
                      <a:pPr marL="0" marR="0" algn="r" rtl="1">
                        <a:lnSpc>
                          <a:spcPct val="115000"/>
                        </a:lnSpc>
                        <a:spcBef>
                          <a:spcPts val="0"/>
                        </a:spcBef>
                        <a:spcAft>
                          <a:spcPts val="1000"/>
                        </a:spcAft>
                        <a:buFontTx/>
                        <a:buNone/>
                      </a:pPr>
                      <a:r>
                        <a:rPr lang="fa-IR" sz="1100" baseline="0" dirty="0">
                          <a:latin typeface="Calibri"/>
                          <a:ea typeface="Times New Roman"/>
                          <a:cs typeface="B Homa"/>
                        </a:rPr>
                        <a:t>-بهسازی </a:t>
                      </a:r>
                      <a:r>
                        <a:rPr lang="fa-IR" sz="1100" dirty="0">
                          <a:latin typeface="Calibri"/>
                          <a:ea typeface="Times New Roman"/>
                          <a:cs typeface="B Homa"/>
                        </a:rPr>
                        <a:t> </a:t>
                      </a:r>
                      <a:r>
                        <a:rPr lang="fa-IR" sz="1100" baseline="0" dirty="0">
                          <a:latin typeface="Calibri"/>
                          <a:ea typeface="Times New Roman"/>
                          <a:cs typeface="B Homa"/>
                        </a:rPr>
                        <a:t>و </a:t>
                      </a:r>
                      <a:r>
                        <a:rPr lang="fa-IR" sz="1100" dirty="0">
                          <a:latin typeface="Calibri"/>
                          <a:ea typeface="Times New Roman"/>
                          <a:cs typeface="B Homa"/>
                        </a:rPr>
                        <a:t>طراحی</a:t>
                      </a:r>
                      <a:r>
                        <a:rPr lang="fa-IR" sz="1100" baseline="0" dirty="0">
                          <a:latin typeface="Calibri"/>
                          <a:ea typeface="Times New Roman"/>
                          <a:cs typeface="B Homa"/>
                        </a:rPr>
                        <a:t> مناسب خیابان فرحزادی</a:t>
                      </a:r>
                    </a:p>
                    <a:p>
                      <a:pPr marL="0" marR="0" algn="r" rtl="1">
                        <a:lnSpc>
                          <a:spcPct val="115000"/>
                        </a:lnSpc>
                        <a:spcBef>
                          <a:spcPts val="0"/>
                        </a:spcBef>
                        <a:spcAft>
                          <a:spcPts val="1000"/>
                        </a:spcAft>
                        <a:buFontTx/>
                        <a:buNone/>
                      </a:pPr>
                      <a:endParaRPr lang="en-US" sz="1100" dirty="0">
                        <a:latin typeface="Calibri"/>
                        <a:ea typeface="Times New Roman"/>
                        <a:cs typeface="Arial"/>
                      </a:endParaRPr>
                    </a:p>
                  </a:txBody>
                  <a:tcPr marL="52863" marR="52863"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ar-SA" sz="1100">
                          <a:latin typeface="Calibri"/>
                          <a:ea typeface="Times New Roman"/>
                          <a:cs typeface="B Homa"/>
                        </a:rPr>
                        <a:t>سیاست های موضعی</a:t>
                      </a:r>
                      <a:endParaRPr lang="en-US" sz="800">
                        <a:latin typeface="Calibri"/>
                        <a:ea typeface="Times New Roman"/>
                        <a:cs typeface="Arial"/>
                      </a:endParaRPr>
                    </a:p>
                  </a:txBody>
                  <a:tcPr marL="52863" marR="52863"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959089">
                <a:tc>
                  <a:txBody>
                    <a:bodyPr/>
                    <a:lstStyle/>
                    <a:p>
                      <a:pPr marL="0" marR="0" algn="r" rtl="1">
                        <a:lnSpc>
                          <a:spcPct val="115000"/>
                        </a:lnSpc>
                        <a:spcBef>
                          <a:spcPts val="0"/>
                        </a:spcBef>
                        <a:spcAft>
                          <a:spcPts val="1000"/>
                        </a:spcAft>
                        <a:buFontTx/>
                        <a:buChar char="-"/>
                      </a:pPr>
                      <a:r>
                        <a:rPr lang="ar-SA" sz="1100" dirty="0">
                          <a:latin typeface="Calibri"/>
                          <a:ea typeface="Times New Roman"/>
                          <a:cs typeface="B Homa"/>
                        </a:rPr>
                        <a:t>طراحی فضاهای باز عمومی و فضای سبز  </a:t>
                      </a:r>
                      <a:r>
                        <a:rPr lang="fa-IR" sz="1100" dirty="0">
                          <a:latin typeface="Calibri"/>
                          <a:ea typeface="Times New Roman"/>
                          <a:cs typeface="B Homa"/>
                        </a:rPr>
                        <a:t>در زمین های بایر </a:t>
                      </a:r>
                      <a:r>
                        <a:rPr lang="ar-SA" sz="1100" dirty="0">
                          <a:latin typeface="Calibri"/>
                          <a:ea typeface="Times New Roman"/>
                          <a:cs typeface="B Homa"/>
                        </a:rPr>
                        <a:t>خصوصا در مناطق شمالی</a:t>
                      </a:r>
                      <a:endParaRPr lang="en-US" sz="1100" dirty="0">
                        <a:latin typeface="Calibri"/>
                        <a:ea typeface="Times New Roman"/>
                        <a:cs typeface="Arial"/>
                      </a:endParaRPr>
                    </a:p>
                    <a:p>
                      <a:pPr marL="0" marR="0" algn="r" rtl="1">
                        <a:lnSpc>
                          <a:spcPct val="115000"/>
                        </a:lnSpc>
                        <a:spcBef>
                          <a:spcPts val="0"/>
                        </a:spcBef>
                        <a:spcAft>
                          <a:spcPts val="1000"/>
                        </a:spcAft>
                        <a:buFontTx/>
                        <a:buChar char="-"/>
                      </a:pPr>
                      <a:r>
                        <a:rPr lang="ar-SA" sz="1100" dirty="0">
                          <a:latin typeface="Calibri"/>
                          <a:ea typeface="Times New Roman"/>
                          <a:cs typeface="B Homa"/>
                        </a:rPr>
                        <a:t>- طراحی مناسب برای ورودی و پاکسازی </a:t>
                      </a:r>
                      <a:r>
                        <a:rPr lang="fa-IR" sz="1100" dirty="0">
                          <a:latin typeface="Calibri"/>
                          <a:ea typeface="Times New Roman"/>
                          <a:cs typeface="B Homa"/>
                        </a:rPr>
                        <a:t>آن از</a:t>
                      </a:r>
                      <a:r>
                        <a:rPr lang="ar-SA" sz="1100" dirty="0">
                          <a:latin typeface="Calibri"/>
                          <a:ea typeface="Times New Roman"/>
                          <a:cs typeface="B Homa"/>
                        </a:rPr>
                        <a:t> کاربری های ناسازگار </a:t>
                      </a:r>
                      <a:endParaRPr lang="fa-IR" sz="1100" baseline="0" dirty="0">
                        <a:latin typeface="Calibri"/>
                        <a:ea typeface="Times New Roman"/>
                        <a:cs typeface="B Homa"/>
                      </a:endParaRPr>
                    </a:p>
                    <a:p>
                      <a:pPr marL="0" marR="0" indent="0" algn="r" defTabSz="914400" rtl="1" eaLnBrk="1" fontAlgn="auto" latinLnBrk="0" hangingPunct="1">
                        <a:lnSpc>
                          <a:spcPct val="100000"/>
                        </a:lnSpc>
                        <a:spcBef>
                          <a:spcPts val="0"/>
                        </a:spcBef>
                        <a:spcAft>
                          <a:spcPts val="1000"/>
                        </a:spcAft>
                        <a:buClrTx/>
                        <a:buSzTx/>
                        <a:buFontTx/>
                        <a:buNone/>
                        <a:tabLst/>
                        <a:defRPr/>
                      </a:pPr>
                      <a:r>
                        <a:rPr lang="fa-IR" sz="1100" baseline="0" dirty="0">
                          <a:latin typeface="Calibri"/>
                          <a:ea typeface="Times New Roman"/>
                          <a:cs typeface="B Homa"/>
                        </a:rPr>
                        <a:t>-</a:t>
                      </a:r>
                      <a:r>
                        <a:rPr lang="fa-IR" sz="1100" dirty="0">
                          <a:latin typeface="Calibri"/>
                          <a:ea typeface="Times New Roman"/>
                          <a:cs typeface="B Homa"/>
                        </a:rPr>
                        <a:t> </a:t>
                      </a:r>
                      <a:r>
                        <a:rPr lang="fa-IR" sz="1100" baseline="0" dirty="0">
                          <a:latin typeface="Calibri"/>
                          <a:ea typeface="Times New Roman"/>
                          <a:cs typeface="B Homa"/>
                        </a:rPr>
                        <a:t>بهسازی </a:t>
                      </a:r>
                      <a:r>
                        <a:rPr lang="fa-IR" sz="1100" dirty="0">
                          <a:latin typeface="Calibri"/>
                          <a:ea typeface="Times New Roman"/>
                          <a:cs typeface="B Homa"/>
                        </a:rPr>
                        <a:t> </a:t>
                      </a:r>
                      <a:r>
                        <a:rPr lang="fa-IR" sz="1100" baseline="0" dirty="0">
                          <a:latin typeface="Calibri"/>
                          <a:ea typeface="Times New Roman"/>
                          <a:cs typeface="B Homa"/>
                        </a:rPr>
                        <a:t>و </a:t>
                      </a:r>
                      <a:r>
                        <a:rPr lang="fa-IR" sz="1100" dirty="0">
                          <a:latin typeface="Calibri"/>
                          <a:ea typeface="Times New Roman"/>
                          <a:cs typeface="B Homa"/>
                        </a:rPr>
                        <a:t>طراحی</a:t>
                      </a:r>
                      <a:r>
                        <a:rPr lang="fa-IR" sz="1100" baseline="0" dirty="0">
                          <a:latin typeface="Calibri"/>
                          <a:ea typeface="Times New Roman"/>
                          <a:cs typeface="B Homa"/>
                        </a:rPr>
                        <a:t> مناسب میدان فرحزاد و </a:t>
                      </a:r>
                      <a:r>
                        <a:rPr lang="fa-IR" sz="1100" dirty="0">
                          <a:latin typeface="Calibri"/>
                          <a:ea typeface="Calibri"/>
                          <a:cs typeface="B Homa"/>
                        </a:rPr>
                        <a:t>تعبیه کاربری های جاذب آن</a:t>
                      </a:r>
                      <a:endParaRPr lang="en-US" sz="1100" dirty="0">
                        <a:latin typeface="Calibri"/>
                        <a:ea typeface="Times New Roman"/>
                        <a:cs typeface="Arial"/>
                      </a:endParaRPr>
                    </a:p>
                  </a:txBody>
                  <a:tcPr marL="52863" marR="52863"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ar-SA" sz="1100" dirty="0">
                          <a:latin typeface="Calibri"/>
                          <a:ea typeface="Times New Roman"/>
                          <a:cs typeface="B Homa"/>
                        </a:rPr>
                        <a:t>سیاست های حوزه ای</a:t>
                      </a:r>
                      <a:endParaRPr lang="en-US" sz="800" dirty="0">
                        <a:latin typeface="Calibri"/>
                        <a:ea typeface="Times New Roman"/>
                        <a:cs typeface="Arial"/>
                      </a:endParaRPr>
                    </a:p>
                  </a:txBody>
                  <a:tcPr marL="52863" marR="52863"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DBE5F1"/>
                    </a:solidFill>
                  </a:tcPr>
                </a:tc>
              </a:tr>
            </a:tbl>
          </a:graphicData>
        </a:graphic>
      </p:graphicFrame>
      <p:sp>
        <p:nvSpPr>
          <p:cNvPr id="5" name="TextBox 4"/>
          <p:cNvSpPr txBox="1"/>
          <p:nvPr/>
        </p:nvSpPr>
        <p:spPr>
          <a:xfrm>
            <a:off x="261938" y="6276975"/>
            <a:ext cx="35814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معرفی راهبردها و سیاست ها</a:t>
            </a:r>
            <a:endPar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rot="16200000">
            <a:off x="1967947" y="4204107"/>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Rectangle 4"/>
          <p:cNvSpPr/>
          <p:nvPr/>
        </p:nvSpPr>
        <p:spPr>
          <a:xfrm>
            <a:off x="457200" y="0"/>
            <a:ext cx="86868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TextBox 5"/>
          <p:cNvSpPr txBox="1"/>
          <p:nvPr/>
        </p:nvSpPr>
        <p:spPr>
          <a:xfrm rot="16200000">
            <a:off x="-2176462" y="3167062"/>
            <a:ext cx="4876800" cy="523875"/>
          </a:xfrm>
          <a:prstGeom prst="rect">
            <a:avLst/>
          </a:prstGeom>
          <a:noFill/>
        </p:spPr>
        <p:txBody>
          <a:bodyPr>
            <a:spAutoFit/>
          </a:bodyPr>
          <a:lstStyle/>
          <a:p>
            <a:pPr algn="r" rtl="1" eaLnBrk="1" fontAlgn="auto" hangingPunct="1">
              <a:spcBef>
                <a:spcPts val="0"/>
              </a:spcBef>
              <a:spcAft>
                <a:spcPts val="0"/>
              </a:spcAft>
              <a:defRPr/>
            </a:pPr>
            <a:r>
              <a:rPr lang="fa-IR"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rPr>
              <a:t>کارگاه  محله  :   دهکده فرحزاد</a:t>
            </a:r>
            <a:endParaRPr lang="en-US"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endParaRPr>
          </a:p>
        </p:txBody>
      </p:sp>
      <p:sp>
        <p:nvSpPr>
          <p:cNvPr id="7" name="TextBox 6"/>
          <p:cNvSpPr txBox="1"/>
          <p:nvPr/>
        </p:nvSpPr>
        <p:spPr>
          <a:xfrm>
            <a:off x="261938" y="6276975"/>
            <a:ext cx="35814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معرفی راهبردها و سیاست ها</a:t>
            </a:r>
            <a:endPar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endParaRPr>
          </a:p>
        </p:txBody>
      </p:sp>
      <p:graphicFrame>
        <p:nvGraphicFramePr>
          <p:cNvPr id="2" name="Table 1"/>
          <p:cNvGraphicFramePr>
            <a:graphicFrameLocks noGrp="1"/>
          </p:cNvGraphicFramePr>
          <p:nvPr/>
        </p:nvGraphicFramePr>
        <p:xfrm>
          <a:off x="1219200" y="1295400"/>
          <a:ext cx="6400800" cy="4267200"/>
        </p:xfrm>
        <a:graphic>
          <a:graphicData uri="http://schemas.openxmlformats.org/drawingml/2006/table">
            <a:tbl>
              <a:tblPr/>
              <a:tblGrid>
                <a:gridCol w="4683154"/>
                <a:gridCol w="1717646"/>
              </a:tblGrid>
              <a:tr h="575742">
                <a:tc>
                  <a:txBody>
                    <a:bodyPr/>
                    <a:lstStyle/>
                    <a:p>
                      <a:pPr marL="0" marR="0" algn="ctr">
                        <a:lnSpc>
                          <a:spcPct val="150000"/>
                        </a:lnSpc>
                        <a:spcBef>
                          <a:spcPts val="0"/>
                        </a:spcBef>
                        <a:spcAft>
                          <a:spcPts val="1000"/>
                        </a:spcAft>
                      </a:pPr>
                      <a:r>
                        <a:rPr lang="ar-SA" sz="1500" dirty="0">
                          <a:latin typeface="Calibri"/>
                          <a:ea typeface="Times New Roman"/>
                          <a:cs typeface="B Homa"/>
                        </a:rPr>
                        <a:t>حفاظت ، بهسازی و توسعه ظرفیت پهنه های طبیعی محله</a:t>
                      </a:r>
                      <a:endParaRPr lang="en-US" sz="1000" dirty="0">
                        <a:latin typeface="Calibri"/>
                        <a:ea typeface="Times New Roman"/>
                        <a:cs typeface="Arial"/>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marL="0" marR="0" algn="ctr">
                        <a:lnSpc>
                          <a:spcPct val="150000"/>
                        </a:lnSpc>
                        <a:spcBef>
                          <a:spcPts val="0"/>
                        </a:spcBef>
                        <a:spcAft>
                          <a:spcPts val="1000"/>
                        </a:spcAft>
                      </a:pPr>
                      <a:r>
                        <a:rPr lang="ar-SA" sz="1500" dirty="0">
                          <a:latin typeface="Calibri"/>
                          <a:ea typeface="Times New Roman"/>
                          <a:cs typeface="B Homa"/>
                        </a:rPr>
                        <a:t>راهبرد 2</a:t>
                      </a:r>
                      <a:endParaRPr lang="en-US" sz="1000" dirty="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r>
              <a:tr h="1011438">
                <a:tc>
                  <a:txBody>
                    <a:bodyPr/>
                    <a:lstStyle/>
                    <a:p>
                      <a:pPr marL="0" marR="0" algn="r" rtl="1">
                        <a:lnSpc>
                          <a:spcPct val="115000"/>
                        </a:lnSpc>
                        <a:spcBef>
                          <a:spcPts val="0"/>
                        </a:spcBef>
                        <a:spcAft>
                          <a:spcPts val="1000"/>
                        </a:spcAft>
                      </a:pPr>
                      <a:r>
                        <a:rPr lang="ar-SA" sz="1300">
                          <a:latin typeface="Calibri"/>
                          <a:ea typeface="Times New Roman"/>
                          <a:cs typeface="B Homa"/>
                        </a:rPr>
                        <a:t>- حفاظت از پوشش گیاهی موجود </a:t>
                      </a:r>
                      <a:endParaRPr lang="en-US" sz="1000">
                        <a:latin typeface="Calibri"/>
                        <a:ea typeface="Times New Roman"/>
                        <a:cs typeface="Arial"/>
                      </a:endParaRPr>
                    </a:p>
                    <a:p>
                      <a:pPr marL="0" marR="0" algn="r" rtl="1">
                        <a:lnSpc>
                          <a:spcPct val="115000"/>
                        </a:lnSpc>
                        <a:spcBef>
                          <a:spcPts val="0"/>
                        </a:spcBef>
                        <a:spcAft>
                          <a:spcPts val="1000"/>
                        </a:spcAft>
                      </a:pPr>
                      <a:r>
                        <a:rPr lang="ar-SA" sz="1300">
                          <a:latin typeface="Calibri"/>
                          <a:ea typeface="Times New Roman"/>
                          <a:cs typeface="B Homa"/>
                        </a:rPr>
                        <a:t>- افزایش پوشش گیاهی </a:t>
                      </a:r>
                      <a:endParaRPr lang="en-US" sz="1000">
                        <a:latin typeface="Calibri"/>
                        <a:ea typeface="Times New Roman"/>
                        <a:cs typeface="Arial"/>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ar-SA" sz="1500">
                          <a:latin typeface="Calibri"/>
                          <a:ea typeface="Times New Roman"/>
                          <a:cs typeface="B Homa"/>
                        </a:rPr>
                        <a:t>سیاست های موضوعی</a:t>
                      </a:r>
                      <a:endParaRPr lang="en-US" sz="100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734588">
                <a:tc>
                  <a:txBody>
                    <a:bodyPr/>
                    <a:lstStyle/>
                    <a:p>
                      <a:pPr marL="0" marR="0" algn="r">
                        <a:lnSpc>
                          <a:spcPct val="115000"/>
                        </a:lnSpc>
                        <a:spcBef>
                          <a:spcPts val="0"/>
                        </a:spcBef>
                        <a:spcAft>
                          <a:spcPts val="1000"/>
                        </a:spcAft>
                      </a:pPr>
                      <a:r>
                        <a:rPr lang="fa-IR" sz="1300" dirty="0">
                          <a:latin typeface="Calibri"/>
                          <a:ea typeface="Times New Roman"/>
                          <a:cs typeface="B Homa" pitchFamily="2" charset="-78"/>
                        </a:rPr>
                        <a:t>-</a:t>
                      </a:r>
                      <a:r>
                        <a:rPr lang="fa-IR" sz="1300" baseline="0" dirty="0">
                          <a:latin typeface="Calibri"/>
                          <a:ea typeface="Times New Roman"/>
                          <a:cs typeface="B Homa" pitchFamily="2" charset="-78"/>
                        </a:rPr>
                        <a:t> طراحی رود دره فرحزاد</a:t>
                      </a:r>
                    </a:p>
                    <a:p>
                      <a:pPr marL="0" marR="0" algn="r" rtl="1">
                        <a:lnSpc>
                          <a:spcPct val="115000"/>
                        </a:lnSpc>
                        <a:spcBef>
                          <a:spcPts val="0"/>
                        </a:spcBef>
                        <a:spcAft>
                          <a:spcPts val="1000"/>
                        </a:spcAft>
                      </a:pPr>
                      <a:r>
                        <a:rPr lang="fa-IR" sz="1300" dirty="0">
                          <a:latin typeface="Calibri"/>
                          <a:ea typeface="Times New Roman"/>
                          <a:cs typeface="B Homa" pitchFamily="2" charset="-78"/>
                        </a:rPr>
                        <a:t>- طراحی</a:t>
                      </a:r>
                      <a:r>
                        <a:rPr lang="fa-IR" sz="1300" baseline="0" dirty="0">
                          <a:latin typeface="Calibri"/>
                          <a:ea typeface="Times New Roman"/>
                          <a:cs typeface="B Homa" pitchFamily="2" charset="-78"/>
                        </a:rPr>
                        <a:t> پهنه سبز شرقی</a:t>
                      </a:r>
                      <a:endParaRPr lang="en-US" sz="1300" dirty="0">
                        <a:latin typeface="Calibri"/>
                        <a:ea typeface="Times New Roman"/>
                        <a:cs typeface="B Homa" pitchFamily="2" charset="-78"/>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1000"/>
                        </a:spcAft>
                      </a:pPr>
                      <a:r>
                        <a:rPr lang="ar-SA" sz="1500" dirty="0">
                          <a:latin typeface="Calibri"/>
                          <a:ea typeface="Times New Roman"/>
                          <a:cs typeface="B Homa"/>
                        </a:rPr>
                        <a:t>سیاست های موضعی</a:t>
                      </a:r>
                      <a:endParaRPr lang="en-US" sz="1000" dirty="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1945431">
                <a:tc>
                  <a:txBody>
                    <a:bodyPr/>
                    <a:lstStyle/>
                    <a:p>
                      <a:pPr marL="0" marR="0" algn="r" rtl="1">
                        <a:lnSpc>
                          <a:spcPct val="115000"/>
                        </a:lnSpc>
                        <a:spcBef>
                          <a:spcPts val="0"/>
                        </a:spcBef>
                        <a:spcAft>
                          <a:spcPts val="1000"/>
                        </a:spcAft>
                        <a:buFontTx/>
                        <a:buChar char="-"/>
                      </a:pPr>
                      <a:r>
                        <a:rPr lang="ar-SA" sz="1300" dirty="0">
                          <a:latin typeface="Calibri"/>
                          <a:ea typeface="Times New Roman"/>
                          <a:cs typeface="B Homa"/>
                        </a:rPr>
                        <a:t>افزایش رابطه میان پهنه سبز کنار روددره با دیگر بخش های دهکده و عدم گسستگی آن </a:t>
                      </a:r>
                      <a:endParaRPr lang="fa-IR" sz="1300" dirty="0">
                        <a:latin typeface="Calibri"/>
                        <a:ea typeface="Times New Roman"/>
                        <a:cs typeface="B Homa"/>
                      </a:endParaRPr>
                    </a:p>
                    <a:p>
                      <a:pPr marL="0" marR="0" indent="0" algn="r" defTabSz="914400" rtl="1" eaLnBrk="1" fontAlgn="auto" latinLnBrk="0" hangingPunct="1">
                        <a:lnSpc>
                          <a:spcPct val="115000"/>
                        </a:lnSpc>
                        <a:spcBef>
                          <a:spcPts val="0"/>
                        </a:spcBef>
                        <a:spcAft>
                          <a:spcPts val="1000"/>
                        </a:spcAft>
                        <a:buClrTx/>
                        <a:buSzTx/>
                        <a:buFontTx/>
                        <a:buChar char="-"/>
                        <a:tabLst/>
                        <a:defRPr/>
                      </a:pPr>
                      <a:r>
                        <a:rPr lang="ar-SA" sz="1200" dirty="0">
                          <a:latin typeface="Calibri"/>
                          <a:ea typeface="Times New Roman"/>
                          <a:cs typeface="B Homa"/>
                        </a:rPr>
                        <a:t>- </a:t>
                      </a:r>
                      <a:r>
                        <a:rPr lang="ar-SA" sz="1300" dirty="0">
                          <a:latin typeface="Calibri"/>
                          <a:ea typeface="Times New Roman"/>
                          <a:cs typeface="B Homa"/>
                        </a:rPr>
                        <a:t>کنترل ساخت و ساز حاشیه رودخانه</a:t>
                      </a:r>
                      <a:endParaRPr lang="en-US" sz="1300" dirty="0">
                        <a:latin typeface="Calibri"/>
                        <a:ea typeface="Times New Roman"/>
                        <a:cs typeface="Arial"/>
                      </a:endParaRPr>
                    </a:p>
                    <a:p>
                      <a:pPr marL="0" marR="0" indent="0" algn="r" defTabSz="914400" rtl="1" eaLnBrk="1" fontAlgn="auto" latinLnBrk="0" hangingPunct="1">
                        <a:lnSpc>
                          <a:spcPct val="115000"/>
                        </a:lnSpc>
                        <a:spcBef>
                          <a:spcPts val="0"/>
                        </a:spcBef>
                        <a:spcAft>
                          <a:spcPts val="1000"/>
                        </a:spcAft>
                        <a:buClrTx/>
                        <a:buSzTx/>
                        <a:buFontTx/>
                        <a:buChar char="-"/>
                        <a:tabLst/>
                        <a:defRPr/>
                      </a:pPr>
                      <a:r>
                        <a:rPr lang="ar-SA" sz="1300" dirty="0">
                          <a:latin typeface="Calibri"/>
                          <a:ea typeface="Times New Roman"/>
                          <a:cs typeface="B Homa"/>
                        </a:rPr>
                        <a:t>-حفاظت از لبه های طبیعی محله در شرق و شمال و کنترل ساخت و ساز در آن</a:t>
                      </a:r>
                      <a:endParaRPr lang="en-US" sz="1300" dirty="0">
                        <a:latin typeface="Calibri"/>
                        <a:ea typeface="Times New Roman"/>
                        <a:cs typeface="Arial"/>
                      </a:endParaRPr>
                    </a:p>
                    <a:p>
                      <a:pPr marL="0" marR="0" algn="r">
                        <a:lnSpc>
                          <a:spcPct val="115000"/>
                        </a:lnSpc>
                        <a:spcBef>
                          <a:spcPts val="0"/>
                        </a:spcBef>
                        <a:spcAft>
                          <a:spcPts val="1000"/>
                        </a:spcAft>
                      </a:pPr>
                      <a:r>
                        <a:rPr lang="ar-SA" sz="1300" dirty="0">
                          <a:latin typeface="Calibri"/>
                          <a:ea typeface="Times New Roman"/>
                          <a:cs typeface="B Homa"/>
                        </a:rPr>
                        <a:t>- افزایش نفوذ پذیری بصری و کالبدی و طراحی کریدورهای دید  به سمت پهنه های طبیعی رود دره و کوهها در شمال و کمربند سبز در شرق</a:t>
                      </a:r>
                      <a:endParaRPr lang="en-US" sz="1000" dirty="0">
                        <a:latin typeface="Calibri"/>
                        <a:ea typeface="Times New Roman"/>
                        <a:cs typeface="Arial"/>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ar-SA" sz="1500" dirty="0">
                          <a:latin typeface="Calibri"/>
                          <a:ea typeface="Times New Roman"/>
                          <a:cs typeface="B Homa"/>
                        </a:rPr>
                        <a:t>سیاست های حوزه ای</a:t>
                      </a:r>
                      <a:endParaRPr lang="en-US" sz="1000" dirty="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DBE5F1"/>
                    </a:solidFill>
                  </a:tcPr>
                </a:tc>
              </a:tr>
            </a:tbl>
          </a:graphicData>
        </a:graphic>
      </p:graphicFrame>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rot="16200000">
            <a:off x="1967947" y="4204107"/>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Rectangle 4"/>
          <p:cNvSpPr/>
          <p:nvPr/>
        </p:nvSpPr>
        <p:spPr>
          <a:xfrm>
            <a:off x="457200" y="0"/>
            <a:ext cx="86868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TextBox 5"/>
          <p:cNvSpPr txBox="1"/>
          <p:nvPr/>
        </p:nvSpPr>
        <p:spPr>
          <a:xfrm rot="16200000">
            <a:off x="-2176462" y="3167062"/>
            <a:ext cx="4876800" cy="523875"/>
          </a:xfrm>
          <a:prstGeom prst="rect">
            <a:avLst/>
          </a:prstGeom>
          <a:noFill/>
        </p:spPr>
        <p:txBody>
          <a:bodyPr>
            <a:spAutoFit/>
          </a:bodyPr>
          <a:lstStyle/>
          <a:p>
            <a:pPr algn="r" rtl="1" eaLnBrk="1" fontAlgn="auto" hangingPunct="1">
              <a:spcBef>
                <a:spcPts val="0"/>
              </a:spcBef>
              <a:spcAft>
                <a:spcPts val="0"/>
              </a:spcAft>
              <a:defRPr/>
            </a:pPr>
            <a:r>
              <a:rPr lang="fa-IR"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rPr>
              <a:t>کارگاه  محله  :   دهکده فرحزاد</a:t>
            </a:r>
            <a:endParaRPr lang="en-US"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endParaRPr>
          </a:p>
        </p:txBody>
      </p:sp>
      <p:sp>
        <p:nvSpPr>
          <p:cNvPr id="7" name="TextBox 6"/>
          <p:cNvSpPr txBox="1"/>
          <p:nvPr/>
        </p:nvSpPr>
        <p:spPr>
          <a:xfrm>
            <a:off x="261938" y="6276975"/>
            <a:ext cx="35814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معرفی راهبردها و سیاست ها</a:t>
            </a:r>
            <a:endPar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endParaRPr>
          </a:p>
        </p:txBody>
      </p:sp>
      <p:graphicFrame>
        <p:nvGraphicFramePr>
          <p:cNvPr id="2" name="Table 1"/>
          <p:cNvGraphicFramePr>
            <a:graphicFrameLocks noGrp="1"/>
          </p:cNvGraphicFramePr>
          <p:nvPr/>
        </p:nvGraphicFramePr>
        <p:xfrm>
          <a:off x="1524000" y="1060450"/>
          <a:ext cx="6096000" cy="3968750"/>
        </p:xfrm>
        <a:graphic>
          <a:graphicData uri="http://schemas.openxmlformats.org/drawingml/2006/table">
            <a:tbl>
              <a:tblPr/>
              <a:tblGrid>
                <a:gridCol w="4460147"/>
                <a:gridCol w="1635853"/>
              </a:tblGrid>
              <a:tr h="516048">
                <a:tc>
                  <a:txBody>
                    <a:bodyPr/>
                    <a:lstStyle/>
                    <a:p>
                      <a:pPr marL="0" marR="0" algn="ctr">
                        <a:lnSpc>
                          <a:spcPct val="150000"/>
                        </a:lnSpc>
                        <a:spcBef>
                          <a:spcPts val="0"/>
                        </a:spcBef>
                        <a:spcAft>
                          <a:spcPts val="1000"/>
                        </a:spcAft>
                      </a:pPr>
                      <a:r>
                        <a:rPr lang="ar-SA" sz="1500" dirty="0">
                          <a:latin typeface="Calibri"/>
                          <a:ea typeface="Times New Roman"/>
                          <a:cs typeface="B Homa"/>
                        </a:rPr>
                        <a:t>کاهش آلودگی محیط زیست</a:t>
                      </a:r>
                      <a:endParaRPr lang="en-US" sz="1000" dirty="0">
                        <a:latin typeface="Calibri"/>
                        <a:ea typeface="Times New Roman"/>
                        <a:cs typeface="Arial"/>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marL="0" marR="0" algn="ctr">
                        <a:lnSpc>
                          <a:spcPct val="150000"/>
                        </a:lnSpc>
                        <a:spcBef>
                          <a:spcPts val="0"/>
                        </a:spcBef>
                        <a:spcAft>
                          <a:spcPts val="1000"/>
                        </a:spcAft>
                      </a:pPr>
                      <a:r>
                        <a:rPr lang="ar-SA" sz="1500" dirty="0">
                          <a:latin typeface="Calibri"/>
                          <a:ea typeface="Times New Roman"/>
                          <a:cs typeface="B Homa"/>
                        </a:rPr>
                        <a:t>راهبرد 3</a:t>
                      </a:r>
                      <a:endParaRPr lang="en-US" sz="1000" dirty="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r>
              <a:tr h="1817967">
                <a:tc>
                  <a:txBody>
                    <a:bodyPr/>
                    <a:lstStyle/>
                    <a:p>
                      <a:pPr marL="0" marR="0" algn="r" rtl="1">
                        <a:lnSpc>
                          <a:spcPct val="115000"/>
                        </a:lnSpc>
                        <a:spcBef>
                          <a:spcPts val="0"/>
                        </a:spcBef>
                        <a:spcAft>
                          <a:spcPts val="1000"/>
                        </a:spcAft>
                      </a:pPr>
                      <a:r>
                        <a:rPr lang="ar-SA" sz="1300" dirty="0">
                          <a:latin typeface="Calibri"/>
                          <a:ea typeface="Times New Roman"/>
                          <a:cs typeface="B Homa"/>
                        </a:rPr>
                        <a:t>- آموزش ساکنین در جهت شناخت امکانات طبیعی دره فرحزاد و حساسیت های زیست محیطی محدوده </a:t>
                      </a:r>
                      <a:endParaRPr lang="en-US" sz="1000" dirty="0">
                        <a:latin typeface="Calibri"/>
                        <a:ea typeface="Times New Roman"/>
                        <a:cs typeface="Arial"/>
                      </a:endParaRPr>
                    </a:p>
                    <a:p>
                      <a:pPr marL="0" marR="0" algn="r" rtl="1">
                        <a:lnSpc>
                          <a:spcPct val="115000"/>
                        </a:lnSpc>
                        <a:spcBef>
                          <a:spcPts val="0"/>
                        </a:spcBef>
                        <a:spcAft>
                          <a:spcPts val="1000"/>
                        </a:spcAft>
                      </a:pPr>
                      <a:r>
                        <a:rPr lang="ar-SA" sz="1300" dirty="0">
                          <a:latin typeface="Calibri"/>
                          <a:ea typeface="Times New Roman"/>
                          <a:cs typeface="B Homa"/>
                        </a:rPr>
                        <a:t>-جمع آوری زباله و ساماندهی دفع زباله</a:t>
                      </a:r>
                      <a:endParaRPr lang="en-US" sz="1000" dirty="0">
                        <a:latin typeface="Calibri"/>
                        <a:ea typeface="Times New Roman"/>
                        <a:cs typeface="Arial"/>
                      </a:endParaRPr>
                    </a:p>
                    <a:p>
                      <a:pPr marL="0" marR="0" algn="r" rtl="1">
                        <a:lnSpc>
                          <a:spcPct val="115000"/>
                        </a:lnSpc>
                        <a:spcBef>
                          <a:spcPts val="0"/>
                        </a:spcBef>
                        <a:spcAft>
                          <a:spcPts val="1000"/>
                        </a:spcAft>
                      </a:pPr>
                      <a:r>
                        <a:rPr lang="ar-SA" sz="1300" dirty="0">
                          <a:latin typeface="Calibri"/>
                          <a:ea typeface="Times New Roman"/>
                          <a:cs typeface="B Homa"/>
                        </a:rPr>
                        <a:t>-برنامه ریزی و طراحی برای جمع آوری و دفع فاضلاب</a:t>
                      </a:r>
                      <a:endParaRPr lang="fa-IR" sz="1300" dirty="0">
                        <a:latin typeface="Calibri"/>
                        <a:ea typeface="Times New Roman"/>
                        <a:cs typeface="B Homa"/>
                      </a:endParaRPr>
                    </a:p>
                    <a:p>
                      <a:pPr marL="0" marR="0" indent="0" algn="r" defTabSz="914400" rtl="1" eaLnBrk="1" fontAlgn="auto" latinLnBrk="0" hangingPunct="1">
                        <a:lnSpc>
                          <a:spcPct val="115000"/>
                        </a:lnSpc>
                        <a:spcBef>
                          <a:spcPts val="0"/>
                        </a:spcBef>
                        <a:spcAft>
                          <a:spcPts val="1000"/>
                        </a:spcAft>
                        <a:buClrTx/>
                        <a:buSzTx/>
                        <a:buFontTx/>
                        <a:buNone/>
                        <a:tabLst/>
                        <a:defRPr/>
                      </a:pPr>
                      <a:r>
                        <a:rPr lang="ar-SA" sz="1300" dirty="0">
                          <a:latin typeface="Calibri"/>
                          <a:ea typeface="Times New Roman"/>
                          <a:cs typeface="B Homa"/>
                        </a:rPr>
                        <a:t>- اجرای طرح جامع دفع آبهای سطحی</a:t>
                      </a:r>
                      <a:endParaRPr lang="fa-IR" sz="1300" dirty="0">
                        <a:latin typeface="Calibri"/>
                        <a:ea typeface="Times New Roman"/>
                        <a:cs typeface="B Homa"/>
                      </a:endParaRPr>
                    </a:p>
                    <a:p>
                      <a:pPr marL="0" marR="0" algn="r" rtl="1">
                        <a:lnSpc>
                          <a:spcPct val="115000"/>
                        </a:lnSpc>
                        <a:spcBef>
                          <a:spcPts val="0"/>
                        </a:spcBef>
                        <a:spcAft>
                          <a:spcPts val="1000"/>
                        </a:spcAft>
                      </a:pPr>
                      <a:endParaRPr lang="en-US" sz="1000" dirty="0">
                        <a:latin typeface="Calibri"/>
                        <a:ea typeface="Times New Roman"/>
                        <a:cs typeface="Arial"/>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1000"/>
                        </a:spcAft>
                      </a:pPr>
                      <a:r>
                        <a:rPr lang="ar-SA" sz="1500">
                          <a:latin typeface="Calibri"/>
                          <a:ea typeface="Times New Roman"/>
                          <a:cs typeface="B Homa"/>
                        </a:rPr>
                        <a:t>سیاست های موضوعی</a:t>
                      </a:r>
                      <a:endParaRPr lang="en-US" sz="100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658426">
                <a:tc>
                  <a:txBody>
                    <a:bodyPr/>
                    <a:lstStyle/>
                    <a:p>
                      <a:pPr marL="0" marR="0" algn="r">
                        <a:lnSpc>
                          <a:spcPct val="115000"/>
                        </a:lnSpc>
                        <a:spcBef>
                          <a:spcPts val="0"/>
                        </a:spcBef>
                        <a:spcAft>
                          <a:spcPts val="1000"/>
                        </a:spcAft>
                      </a:pPr>
                      <a:endParaRPr lang="en-US" sz="1300" dirty="0">
                        <a:latin typeface="Calibri"/>
                        <a:ea typeface="Times New Roman"/>
                        <a:cs typeface="B Homa" pitchFamily="2" charset="-78"/>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1000"/>
                        </a:spcAft>
                      </a:pPr>
                      <a:r>
                        <a:rPr lang="ar-SA" sz="1500">
                          <a:latin typeface="Calibri"/>
                          <a:ea typeface="Times New Roman"/>
                          <a:cs typeface="B Homa"/>
                        </a:rPr>
                        <a:t>سیاست های موضعی</a:t>
                      </a:r>
                      <a:endParaRPr lang="en-US" sz="100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976308">
                <a:tc>
                  <a:txBody>
                    <a:bodyPr/>
                    <a:lstStyle/>
                    <a:p>
                      <a:pPr marL="0" marR="0" algn="r" rtl="1">
                        <a:lnSpc>
                          <a:spcPct val="115000"/>
                        </a:lnSpc>
                        <a:spcBef>
                          <a:spcPts val="0"/>
                        </a:spcBef>
                        <a:spcAft>
                          <a:spcPts val="1000"/>
                        </a:spcAft>
                      </a:pPr>
                      <a:r>
                        <a:rPr lang="ar-SA" sz="1300" dirty="0">
                          <a:latin typeface="Calibri"/>
                          <a:ea typeface="Times New Roman"/>
                          <a:cs typeface="B Homa"/>
                        </a:rPr>
                        <a:t>- احداث و تکمیل شبکه گردآوری و دفع فاضلاب در محدوده فرحزاد</a:t>
                      </a:r>
                      <a:endParaRPr lang="en-US" sz="1000" dirty="0">
                        <a:latin typeface="Calibri"/>
                        <a:ea typeface="Times New Roman"/>
                        <a:cs typeface="Arial"/>
                      </a:endParaRPr>
                    </a:p>
                    <a:p>
                      <a:pPr marL="0" marR="0" algn="r">
                        <a:lnSpc>
                          <a:spcPct val="115000"/>
                        </a:lnSpc>
                        <a:spcBef>
                          <a:spcPts val="0"/>
                        </a:spcBef>
                        <a:spcAft>
                          <a:spcPts val="1000"/>
                        </a:spcAft>
                      </a:pPr>
                      <a:r>
                        <a:rPr lang="ar-SA" sz="1300" dirty="0">
                          <a:latin typeface="Calibri"/>
                          <a:ea typeface="Times New Roman"/>
                          <a:cs typeface="B Homa"/>
                        </a:rPr>
                        <a:t>- پاکسازی رود دره فرحزاد از زباله و آلودگی ها</a:t>
                      </a:r>
                      <a:endParaRPr lang="en-US" sz="1000" dirty="0">
                        <a:latin typeface="Calibri"/>
                        <a:ea typeface="Times New Roman"/>
                        <a:cs typeface="Arial"/>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ar-SA" sz="1500" dirty="0">
                          <a:latin typeface="Calibri"/>
                          <a:ea typeface="Times New Roman"/>
                          <a:cs typeface="B Homa"/>
                        </a:rPr>
                        <a:t>سیاست های حوزه ای</a:t>
                      </a:r>
                      <a:endParaRPr lang="en-US" sz="1000" dirty="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DBE5F1"/>
                    </a:solidFill>
                  </a:tcPr>
                </a:tc>
              </a:tr>
            </a:tbl>
          </a:graphicData>
        </a:graphic>
      </p:graphicFrame>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rot="16200000">
            <a:off x="1967947" y="4204107"/>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Rectangle 4"/>
          <p:cNvSpPr/>
          <p:nvPr/>
        </p:nvSpPr>
        <p:spPr>
          <a:xfrm>
            <a:off x="457200" y="0"/>
            <a:ext cx="86868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TextBox 5"/>
          <p:cNvSpPr txBox="1"/>
          <p:nvPr/>
        </p:nvSpPr>
        <p:spPr>
          <a:xfrm rot="16200000">
            <a:off x="-2176462" y="3167062"/>
            <a:ext cx="4876800" cy="523875"/>
          </a:xfrm>
          <a:prstGeom prst="rect">
            <a:avLst/>
          </a:prstGeom>
          <a:noFill/>
        </p:spPr>
        <p:txBody>
          <a:bodyPr>
            <a:spAutoFit/>
          </a:bodyPr>
          <a:lstStyle/>
          <a:p>
            <a:pPr algn="r" rtl="1" eaLnBrk="1" fontAlgn="auto" hangingPunct="1">
              <a:spcBef>
                <a:spcPts val="0"/>
              </a:spcBef>
              <a:spcAft>
                <a:spcPts val="0"/>
              </a:spcAft>
              <a:defRPr/>
            </a:pPr>
            <a:r>
              <a:rPr lang="fa-IR"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rPr>
              <a:t>کارگاه  محله  :   دهکده فرحزاد</a:t>
            </a:r>
            <a:endParaRPr lang="en-US"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endParaRPr>
          </a:p>
        </p:txBody>
      </p:sp>
      <p:sp>
        <p:nvSpPr>
          <p:cNvPr id="7" name="TextBox 6"/>
          <p:cNvSpPr txBox="1"/>
          <p:nvPr/>
        </p:nvSpPr>
        <p:spPr>
          <a:xfrm>
            <a:off x="261938" y="6276975"/>
            <a:ext cx="35814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معرفی راهبردها و سیاست ها</a:t>
            </a:r>
            <a:endPar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endParaRPr>
          </a:p>
        </p:txBody>
      </p:sp>
      <p:graphicFrame>
        <p:nvGraphicFramePr>
          <p:cNvPr id="2" name="Table 1"/>
          <p:cNvGraphicFramePr>
            <a:graphicFrameLocks noGrp="1"/>
          </p:cNvGraphicFramePr>
          <p:nvPr/>
        </p:nvGraphicFramePr>
        <p:xfrm>
          <a:off x="1524000" y="1028700"/>
          <a:ext cx="6096000" cy="4305300"/>
        </p:xfrm>
        <a:graphic>
          <a:graphicData uri="http://schemas.openxmlformats.org/drawingml/2006/table">
            <a:tbl>
              <a:tblPr/>
              <a:tblGrid>
                <a:gridCol w="4460147"/>
                <a:gridCol w="1635853"/>
              </a:tblGrid>
              <a:tr h="517371">
                <a:tc>
                  <a:txBody>
                    <a:bodyPr/>
                    <a:lstStyle/>
                    <a:p>
                      <a:pPr marL="0" marR="0" algn="ctr">
                        <a:lnSpc>
                          <a:spcPct val="150000"/>
                        </a:lnSpc>
                        <a:spcBef>
                          <a:spcPts val="0"/>
                        </a:spcBef>
                        <a:spcAft>
                          <a:spcPts val="1000"/>
                        </a:spcAft>
                        <a:buFontTx/>
                        <a:buNone/>
                      </a:pPr>
                      <a:r>
                        <a:rPr lang="ar-SA" sz="1500" dirty="0">
                          <a:latin typeface="Calibri"/>
                          <a:ea typeface="Times New Roman"/>
                          <a:cs typeface="B Homa"/>
                        </a:rPr>
                        <a:t>ارتقاء و احیای نقش عناصر هویتی</a:t>
                      </a:r>
                      <a:endParaRPr lang="en-US" sz="1000" dirty="0">
                        <a:latin typeface="Calibri"/>
                        <a:ea typeface="Times New Roman"/>
                        <a:cs typeface="Arial"/>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marL="0" marR="0" algn="ctr">
                        <a:lnSpc>
                          <a:spcPct val="150000"/>
                        </a:lnSpc>
                        <a:spcBef>
                          <a:spcPts val="0"/>
                        </a:spcBef>
                        <a:spcAft>
                          <a:spcPts val="1000"/>
                        </a:spcAft>
                        <a:buFontTx/>
                        <a:buNone/>
                      </a:pPr>
                      <a:r>
                        <a:rPr lang="ar-SA" sz="1500" dirty="0">
                          <a:latin typeface="Calibri"/>
                          <a:ea typeface="Times New Roman"/>
                          <a:cs typeface="B Homa"/>
                        </a:rPr>
                        <a:t>راهبرد 4</a:t>
                      </a:r>
                      <a:endParaRPr lang="en-US" sz="1000" dirty="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r>
              <a:tr h="371715">
                <a:tc>
                  <a:txBody>
                    <a:bodyPr/>
                    <a:lstStyle/>
                    <a:p>
                      <a:pPr marL="0" marR="0" algn="r" rtl="1">
                        <a:lnSpc>
                          <a:spcPct val="115000"/>
                        </a:lnSpc>
                        <a:spcBef>
                          <a:spcPts val="0"/>
                        </a:spcBef>
                        <a:spcAft>
                          <a:spcPts val="1000"/>
                        </a:spcAft>
                        <a:buFontTx/>
                        <a:buNone/>
                      </a:pPr>
                      <a:r>
                        <a:rPr lang="ar-SA" sz="1300">
                          <a:latin typeface="Calibri"/>
                          <a:ea typeface="Times New Roman"/>
                          <a:cs typeface="B Homa"/>
                        </a:rPr>
                        <a:t>- احیاء چشمه ها</a:t>
                      </a:r>
                      <a:endParaRPr lang="en-US" sz="1000">
                        <a:latin typeface="Calibri"/>
                        <a:ea typeface="Times New Roman"/>
                        <a:cs typeface="Arial"/>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1000"/>
                        </a:spcAft>
                        <a:buFontTx/>
                        <a:buNone/>
                      </a:pPr>
                      <a:r>
                        <a:rPr lang="ar-SA" sz="1500">
                          <a:latin typeface="Calibri"/>
                          <a:ea typeface="Times New Roman"/>
                          <a:cs typeface="B Homa"/>
                        </a:rPr>
                        <a:t>سیاست های موضوعی</a:t>
                      </a:r>
                      <a:endParaRPr lang="en-US" sz="100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1282407">
                <a:tc>
                  <a:txBody>
                    <a:bodyPr/>
                    <a:lstStyle/>
                    <a:p>
                      <a:pPr marL="0" marR="0" algn="r" rtl="1">
                        <a:lnSpc>
                          <a:spcPct val="115000"/>
                        </a:lnSpc>
                        <a:spcBef>
                          <a:spcPts val="0"/>
                        </a:spcBef>
                        <a:spcAft>
                          <a:spcPts val="1000"/>
                        </a:spcAft>
                        <a:buFontTx/>
                        <a:buNone/>
                      </a:pPr>
                      <a:r>
                        <a:rPr lang="ar-SA" sz="1300" dirty="0">
                          <a:latin typeface="Calibri"/>
                          <a:ea typeface="Times New Roman"/>
                          <a:cs typeface="B Homa"/>
                        </a:rPr>
                        <a:t>- احیاء رود دره فرحزاد</a:t>
                      </a:r>
                      <a:endParaRPr lang="en-US" sz="1000" dirty="0">
                        <a:latin typeface="Calibri"/>
                        <a:ea typeface="Times New Roman"/>
                        <a:cs typeface="Arial"/>
                      </a:endParaRPr>
                    </a:p>
                    <a:p>
                      <a:pPr marL="0" marR="0" algn="r" rtl="1">
                        <a:lnSpc>
                          <a:spcPct val="115000"/>
                        </a:lnSpc>
                        <a:spcBef>
                          <a:spcPts val="0"/>
                        </a:spcBef>
                        <a:spcAft>
                          <a:spcPts val="1000"/>
                        </a:spcAft>
                        <a:buFontTx/>
                        <a:buNone/>
                      </a:pPr>
                      <a:r>
                        <a:rPr lang="fa-IR" sz="1300" dirty="0">
                          <a:latin typeface="Calibri"/>
                          <a:ea typeface="Times New Roman"/>
                          <a:cs typeface="B Homa"/>
                        </a:rPr>
                        <a:t> - </a:t>
                      </a:r>
                      <a:r>
                        <a:rPr lang="ar-SA" sz="1300" dirty="0">
                          <a:latin typeface="Calibri"/>
                          <a:ea typeface="Times New Roman"/>
                          <a:cs typeface="B Homa"/>
                        </a:rPr>
                        <a:t>احیای مسیر امام زاده داوود </a:t>
                      </a:r>
                      <a:endParaRPr lang="en-US" sz="1000" dirty="0">
                        <a:latin typeface="Calibri"/>
                        <a:ea typeface="Times New Roman"/>
                        <a:cs typeface="Arial"/>
                      </a:endParaRPr>
                    </a:p>
                    <a:p>
                      <a:pPr marL="0" marR="0" algn="just" rtl="1">
                        <a:lnSpc>
                          <a:spcPct val="115000"/>
                        </a:lnSpc>
                        <a:spcBef>
                          <a:spcPts val="0"/>
                        </a:spcBef>
                        <a:spcAft>
                          <a:spcPts val="1000"/>
                        </a:spcAft>
                        <a:buFontTx/>
                        <a:buNone/>
                      </a:pPr>
                      <a:r>
                        <a:rPr lang="fa-IR" sz="1300" dirty="0">
                          <a:latin typeface="Calibri"/>
                          <a:ea typeface="Times New Roman"/>
                          <a:cs typeface="B Homa"/>
                        </a:rPr>
                        <a:t>- </a:t>
                      </a:r>
                      <a:r>
                        <a:rPr lang="ar-SA" sz="1300" dirty="0">
                          <a:latin typeface="Calibri"/>
                          <a:ea typeface="Times New Roman"/>
                          <a:cs typeface="B Homa"/>
                        </a:rPr>
                        <a:t>طراحی ورودی از بزرگراه یادگار امام به گونه ای که خواناوبیانگر نقش</a:t>
                      </a:r>
                      <a:r>
                        <a:rPr lang="fa-IR" sz="1300" baseline="0" dirty="0">
                          <a:latin typeface="Calibri"/>
                          <a:ea typeface="Times New Roman"/>
                          <a:cs typeface="B Homa"/>
                        </a:rPr>
                        <a:t> </a:t>
                      </a:r>
                      <a:r>
                        <a:rPr lang="fa-IR" sz="1300" dirty="0">
                          <a:latin typeface="Calibri"/>
                          <a:ea typeface="Times New Roman"/>
                          <a:cs typeface="B Homa"/>
                        </a:rPr>
                        <a:t>ع</a:t>
                      </a:r>
                      <a:r>
                        <a:rPr lang="ar-SA" sz="1300" dirty="0">
                          <a:latin typeface="Calibri"/>
                          <a:ea typeface="Times New Roman"/>
                          <a:cs typeface="B Homa"/>
                        </a:rPr>
                        <a:t>ملکردی فرحزاد</a:t>
                      </a:r>
                      <a:endParaRPr lang="en-US" sz="1000" dirty="0">
                        <a:latin typeface="Calibri"/>
                        <a:ea typeface="Times New Roman"/>
                        <a:cs typeface="Arial"/>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1000"/>
                        </a:spcAft>
                        <a:buFontTx/>
                        <a:buNone/>
                      </a:pPr>
                      <a:r>
                        <a:rPr lang="ar-SA" sz="1500" dirty="0">
                          <a:latin typeface="Calibri"/>
                          <a:ea typeface="Times New Roman"/>
                          <a:cs typeface="B Homa"/>
                        </a:rPr>
                        <a:t>سیاست های موضعی</a:t>
                      </a:r>
                      <a:endParaRPr lang="en-US" sz="1000" dirty="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2133807">
                <a:tc>
                  <a:txBody>
                    <a:bodyPr/>
                    <a:lstStyle/>
                    <a:p>
                      <a:pPr marL="0" marR="0" algn="r" rtl="1">
                        <a:lnSpc>
                          <a:spcPct val="115000"/>
                        </a:lnSpc>
                        <a:spcBef>
                          <a:spcPts val="0"/>
                        </a:spcBef>
                        <a:spcAft>
                          <a:spcPts val="1000"/>
                        </a:spcAft>
                        <a:buFontTx/>
                        <a:buNone/>
                      </a:pPr>
                      <a:r>
                        <a:rPr lang="ar-SA" sz="1300" dirty="0">
                          <a:latin typeface="Calibri"/>
                          <a:ea typeface="Times New Roman"/>
                          <a:cs typeface="B Homa"/>
                        </a:rPr>
                        <a:t>- تقویت مسیرهای پیاده روی کوهستان</a:t>
                      </a:r>
                      <a:endParaRPr lang="en-US" sz="1000" dirty="0">
                        <a:latin typeface="Calibri"/>
                        <a:ea typeface="Times New Roman"/>
                        <a:cs typeface="Arial"/>
                      </a:endParaRPr>
                    </a:p>
                    <a:p>
                      <a:pPr marL="0" marR="0" algn="r" rtl="1">
                        <a:lnSpc>
                          <a:spcPct val="115000"/>
                        </a:lnSpc>
                        <a:spcBef>
                          <a:spcPts val="0"/>
                        </a:spcBef>
                        <a:spcAft>
                          <a:spcPts val="1000"/>
                        </a:spcAft>
                        <a:buFontTx/>
                        <a:buNone/>
                      </a:pPr>
                      <a:r>
                        <a:rPr lang="fa-IR" sz="1300" dirty="0">
                          <a:latin typeface="Calibri"/>
                          <a:ea typeface="Times New Roman"/>
                          <a:cs typeface="B Homa"/>
                        </a:rPr>
                        <a:t>- </a:t>
                      </a:r>
                      <a:r>
                        <a:rPr lang="ar-SA" sz="1300" dirty="0">
                          <a:latin typeface="Calibri"/>
                          <a:ea typeface="Times New Roman"/>
                          <a:cs typeface="B Homa"/>
                        </a:rPr>
                        <a:t>تقویت نقش امام زاده ها و افزایش نقش نشانه ای آنها در جهت</a:t>
                      </a:r>
                      <a:r>
                        <a:rPr lang="fa-IR" sz="1300" dirty="0">
                          <a:latin typeface="Calibri"/>
                          <a:ea typeface="Times New Roman"/>
                          <a:cs typeface="B Homa"/>
                        </a:rPr>
                        <a:t> افزایش</a:t>
                      </a:r>
                      <a:r>
                        <a:rPr lang="ar-SA" sz="1300" dirty="0">
                          <a:latin typeface="Calibri"/>
                          <a:ea typeface="Times New Roman"/>
                          <a:cs typeface="B Homa"/>
                        </a:rPr>
                        <a:t> خوانایی</a:t>
                      </a:r>
                      <a:r>
                        <a:rPr lang="fa-IR" sz="1300" dirty="0">
                          <a:latin typeface="Calibri"/>
                          <a:ea typeface="Times New Roman"/>
                          <a:cs typeface="B Homa"/>
                        </a:rPr>
                        <a:t> محله</a:t>
                      </a:r>
                    </a:p>
                    <a:p>
                      <a:pPr marL="0" marR="0" algn="r" rtl="1">
                        <a:lnSpc>
                          <a:spcPct val="115000"/>
                        </a:lnSpc>
                        <a:spcBef>
                          <a:spcPts val="0"/>
                        </a:spcBef>
                        <a:spcAft>
                          <a:spcPts val="1000"/>
                        </a:spcAft>
                        <a:buFontTx/>
                        <a:buChar char="-"/>
                      </a:pPr>
                      <a:r>
                        <a:rPr lang="fa-IR" sz="1300" dirty="0">
                          <a:latin typeface="Calibri"/>
                          <a:ea typeface="Times New Roman"/>
                          <a:cs typeface="B Homa"/>
                        </a:rPr>
                        <a:t>افزایش و احیای نقش هویتی مسیر امام زاده داوود</a:t>
                      </a:r>
                    </a:p>
                    <a:p>
                      <a:pPr marL="0" marR="0" algn="r" rtl="1">
                        <a:lnSpc>
                          <a:spcPct val="115000"/>
                        </a:lnSpc>
                        <a:spcBef>
                          <a:spcPts val="0"/>
                        </a:spcBef>
                        <a:spcAft>
                          <a:spcPts val="1000"/>
                        </a:spcAft>
                        <a:buFontTx/>
                        <a:buChar char="-"/>
                      </a:pPr>
                      <a:r>
                        <a:rPr lang="fa-IR" sz="1300" baseline="0" dirty="0">
                          <a:latin typeface="Calibri"/>
                          <a:ea typeface="Times New Roman"/>
                          <a:cs typeface="B Homa"/>
                        </a:rPr>
                        <a:t>بهسازی رود دره فرحزادو ارتقای نقش هویتی آن</a:t>
                      </a:r>
                    </a:p>
                    <a:p>
                      <a:pPr marL="0" marR="0" algn="r" rtl="1">
                        <a:lnSpc>
                          <a:spcPct val="115000"/>
                        </a:lnSpc>
                        <a:spcBef>
                          <a:spcPts val="0"/>
                        </a:spcBef>
                        <a:spcAft>
                          <a:spcPts val="1000"/>
                        </a:spcAft>
                        <a:buFontTx/>
                        <a:buNone/>
                      </a:pPr>
                      <a:r>
                        <a:rPr lang="fa-IR" sz="1300" baseline="0" dirty="0">
                          <a:latin typeface="Calibri"/>
                          <a:ea typeface="Times New Roman"/>
                          <a:cs typeface="B Homa"/>
                        </a:rPr>
                        <a:t>- بهسازی خیابان فرحزادی و میدان فرحزاد به عنوان عناصر هویتی کالبدی</a:t>
                      </a:r>
                      <a:endParaRPr lang="en-US" sz="1000" dirty="0">
                        <a:latin typeface="Calibri"/>
                        <a:ea typeface="Times New Roman"/>
                        <a:cs typeface="Arial"/>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buFontTx/>
                        <a:buNone/>
                      </a:pPr>
                      <a:r>
                        <a:rPr lang="ar-SA" sz="1500" dirty="0">
                          <a:latin typeface="Calibri"/>
                          <a:ea typeface="Times New Roman"/>
                          <a:cs typeface="B Homa"/>
                        </a:rPr>
                        <a:t>سیاست های حوزه ای</a:t>
                      </a:r>
                      <a:endParaRPr lang="en-US" sz="1000" dirty="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DBE5F1"/>
                    </a:solidFill>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457200" y="0"/>
            <a:ext cx="86868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33" name="TextBox 32"/>
          <p:cNvSpPr txBox="1"/>
          <p:nvPr/>
        </p:nvSpPr>
        <p:spPr>
          <a:xfrm rot="16200000">
            <a:off x="-2176462" y="3167062"/>
            <a:ext cx="4876800" cy="523875"/>
          </a:xfrm>
          <a:prstGeom prst="rect">
            <a:avLst/>
          </a:prstGeom>
          <a:noFill/>
        </p:spPr>
        <p:txBody>
          <a:bodyPr>
            <a:spAutoFit/>
          </a:bodyPr>
          <a:lstStyle/>
          <a:p>
            <a:pPr algn="r" rtl="1" eaLnBrk="1" fontAlgn="auto" hangingPunct="1">
              <a:spcBef>
                <a:spcPts val="0"/>
              </a:spcBef>
              <a:spcAft>
                <a:spcPts val="0"/>
              </a:spcAft>
              <a:defRPr/>
            </a:pPr>
            <a:r>
              <a:rPr lang="fa-IR"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rPr>
              <a:t>کارگاه  محله  :   دهکده فرحزاد</a:t>
            </a:r>
            <a:endParaRPr lang="en-US"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endParaRPr>
          </a:p>
        </p:txBody>
      </p:sp>
      <p:sp>
        <p:nvSpPr>
          <p:cNvPr id="10" name="Rectangle 9"/>
          <p:cNvSpPr/>
          <p:nvPr/>
        </p:nvSpPr>
        <p:spPr>
          <a:xfrm rot="16200000">
            <a:off x="1967947" y="-1994453"/>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5" name="Rectangle 34"/>
          <p:cNvSpPr/>
          <p:nvPr/>
        </p:nvSpPr>
        <p:spPr>
          <a:xfrm>
            <a:off x="-31750" y="6386513"/>
            <a:ext cx="485775" cy="485775"/>
          </a:xfrm>
          <a:prstGeom prst="rect">
            <a:avLst/>
          </a:prstGeom>
          <a:noFill/>
          <a:ln w="28575">
            <a:solidFill>
              <a:schemeClr val="accent6">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2">
                  <a:lumMod val="25000"/>
                </a:schemeClr>
              </a:solidFill>
            </a:endParaRPr>
          </a:p>
        </p:txBody>
      </p:sp>
      <p:sp>
        <p:nvSpPr>
          <p:cNvPr id="54" name="TextBox 53"/>
          <p:cNvSpPr txBox="1"/>
          <p:nvPr/>
        </p:nvSpPr>
        <p:spPr>
          <a:xfrm>
            <a:off x="0" y="6369378"/>
            <a:ext cx="762000" cy="523220"/>
          </a:xfrm>
          <a:prstGeom prst="rect">
            <a:avLst/>
          </a:prstGeom>
          <a:noFill/>
          <a:ln>
            <a:noFill/>
          </a:ln>
        </p:spPr>
        <p:txBody>
          <a:bodyPr>
            <a:spAutoFit/>
          </a:bodyPr>
          <a:lstStyle/>
          <a:p>
            <a:pPr eaLnBrk="1" fontAlgn="auto" hangingPunct="1">
              <a:spcBef>
                <a:spcPts val="0"/>
              </a:spcBef>
              <a:spcAft>
                <a:spcPts val="0"/>
              </a:spcAft>
              <a:defRPr/>
            </a:pPr>
            <a:r>
              <a:rPr lang="fa-IR" sz="2800" b="1" dirty="0">
                <a:ln w="18000">
                  <a:solidFill>
                    <a:schemeClr val="bg1"/>
                  </a:solidFill>
                  <a:prstDash val="solid"/>
                  <a:miter lim="800000"/>
                </a:ln>
                <a:effectLst>
                  <a:outerShdw blurRad="25500" dist="23000" dir="7020000" algn="tl">
                    <a:srgbClr val="000000">
                      <a:alpha val="50000"/>
                    </a:srgbClr>
                  </a:outerShdw>
                </a:effectLst>
                <a:latin typeface="Andalus" pitchFamily="18" charset="-78"/>
                <a:cs typeface="B Mitra" pitchFamily="2" charset="-78"/>
              </a:rPr>
              <a:t>3</a:t>
            </a:r>
            <a:endParaRPr lang="en-US" sz="2800" b="1" dirty="0">
              <a:ln w="18000">
                <a:solidFill>
                  <a:schemeClr val="bg1"/>
                </a:solidFill>
                <a:prstDash val="solid"/>
                <a:miter lim="800000"/>
              </a:ln>
              <a:effectLst>
                <a:outerShdw blurRad="25500" dist="23000" dir="7020000" algn="tl">
                  <a:srgbClr val="000000">
                    <a:alpha val="50000"/>
                  </a:srgbClr>
                </a:outerShdw>
              </a:effectLst>
              <a:latin typeface="Andalus" pitchFamily="18" charset="-78"/>
              <a:cs typeface="B Mitra" pitchFamily="2" charset="-78"/>
            </a:endParaRPr>
          </a:p>
        </p:txBody>
      </p:sp>
      <p:sp>
        <p:nvSpPr>
          <p:cNvPr id="74" name="Rectangle 73"/>
          <p:cNvSpPr/>
          <p:nvPr/>
        </p:nvSpPr>
        <p:spPr>
          <a:xfrm>
            <a:off x="3429000" y="457200"/>
            <a:ext cx="5715000" cy="68263"/>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7" name="TextBox 46"/>
          <p:cNvSpPr txBox="1"/>
          <p:nvPr/>
        </p:nvSpPr>
        <p:spPr>
          <a:xfrm>
            <a:off x="523875" y="6400800"/>
            <a:ext cx="1347788" cy="460375"/>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r" eaLnBrk="1" fontAlgn="auto" hangingPunct="1">
              <a:spcBef>
                <a:spcPts val="0"/>
              </a:spcBef>
              <a:spcAft>
                <a:spcPts val="0"/>
              </a:spcAft>
              <a:defRPr/>
            </a:pPr>
            <a:endParaRPr lang="en-US" sz="2400" b="1" i="1" spc="50" dirty="0">
              <a:ln w="11430"/>
              <a:solidFill>
                <a:schemeClr val="accent4"/>
              </a:solidFill>
              <a:effectLst>
                <a:outerShdw blurRad="76200" dist="50800" dir="5400000" algn="tl" rotWithShape="0">
                  <a:srgbClr val="000000">
                    <a:alpha val="65000"/>
                  </a:srgbClr>
                </a:outerShdw>
              </a:effectLst>
              <a:latin typeface="+mn-lt"/>
              <a:cs typeface="B Mitra" pitchFamily="2" charset="-78"/>
            </a:endParaRPr>
          </a:p>
        </p:txBody>
      </p:sp>
      <p:sp>
        <p:nvSpPr>
          <p:cNvPr id="12" name="TextBox 11"/>
          <p:cNvSpPr txBox="1"/>
          <p:nvPr/>
        </p:nvSpPr>
        <p:spPr>
          <a:xfrm>
            <a:off x="76200" y="-4763"/>
            <a:ext cx="44196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تحلیل و ارزیابی اطلاعات به روش</a:t>
            </a:r>
            <a:r>
              <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SWOT </a:t>
            </a:r>
          </a:p>
        </p:txBody>
      </p:sp>
      <p:graphicFrame>
        <p:nvGraphicFramePr>
          <p:cNvPr id="14" name="Table 13"/>
          <p:cNvGraphicFramePr>
            <a:graphicFrameLocks noGrp="1"/>
          </p:cNvGraphicFramePr>
          <p:nvPr/>
        </p:nvGraphicFramePr>
        <p:xfrm>
          <a:off x="457200" y="409095"/>
          <a:ext cx="8672333" cy="6448905"/>
        </p:xfrm>
        <a:graphic>
          <a:graphicData uri="http://schemas.openxmlformats.org/drawingml/2006/table">
            <a:tbl>
              <a:tblPr firstRow="1" bandRow="1">
                <a:tableStyleId>{5940675A-B579-460E-94D1-54222C63F5DA}</a:tableStyleId>
              </a:tblPr>
              <a:tblGrid>
                <a:gridCol w="1580894"/>
                <a:gridCol w="1761568"/>
                <a:gridCol w="1851904"/>
                <a:gridCol w="1806736"/>
                <a:gridCol w="1166492"/>
                <a:gridCol w="504739"/>
              </a:tblGrid>
              <a:tr h="272145">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300" dirty="0">
                          <a:effectLst>
                            <a:outerShdw blurRad="38100" dist="38100" dir="2700000" algn="tl">
                              <a:srgbClr val="000000">
                                <a:alpha val="43137"/>
                              </a:srgbClr>
                            </a:outerShdw>
                          </a:effectLst>
                          <a:cs typeface="B Homa" pitchFamily="2" charset="-78"/>
                        </a:rPr>
                        <a:t>تهدیدها</a:t>
                      </a:r>
                      <a:endParaRPr lang="en-US" sz="13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c>
                  <a:txBody>
                    <a:bodyPr/>
                    <a:lstStyle/>
                    <a:p>
                      <a:pPr algn="ctr"/>
                      <a:r>
                        <a:rPr lang="fa-IR" sz="1300" dirty="0">
                          <a:effectLst>
                            <a:outerShdw blurRad="38100" dist="38100" dir="2700000" algn="tl">
                              <a:srgbClr val="000000">
                                <a:alpha val="43137"/>
                              </a:srgbClr>
                            </a:outerShdw>
                          </a:effectLst>
                          <a:cs typeface="B Homa" pitchFamily="2" charset="-78"/>
                        </a:rPr>
                        <a:t>فرصت ها</a:t>
                      </a:r>
                      <a:endParaRPr lang="en-US" sz="13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c>
                  <a:txBody>
                    <a:bodyPr/>
                    <a:lstStyle/>
                    <a:p>
                      <a:pPr algn="ctr" rtl="1">
                        <a:buFont typeface="Arial" pitchFamily="34" charset="0"/>
                        <a:buNone/>
                      </a:pPr>
                      <a:r>
                        <a:rPr lang="fa-IR" sz="1300" dirty="0">
                          <a:effectLst>
                            <a:outerShdw blurRad="38100" dist="38100" dir="2700000" algn="tl">
                              <a:srgbClr val="000000">
                                <a:alpha val="43137"/>
                              </a:srgbClr>
                            </a:outerShdw>
                          </a:effectLst>
                          <a:cs typeface="B Homa" pitchFamily="2" charset="-78"/>
                        </a:rPr>
                        <a:t>نقاط</a:t>
                      </a:r>
                      <a:r>
                        <a:rPr lang="fa-IR" sz="1300" baseline="0" dirty="0">
                          <a:effectLst>
                            <a:outerShdw blurRad="38100" dist="38100" dir="2700000" algn="tl">
                              <a:srgbClr val="000000">
                                <a:alpha val="43137"/>
                              </a:srgbClr>
                            </a:outerShdw>
                          </a:effectLst>
                          <a:cs typeface="B Homa" pitchFamily="2" charset="-78"/>
                        </a:rPr>
                        <a:t> ضعف</a:t>
                      </a:r>
                      <a:endParaRPr lang="en-US" sz="13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c>
                  <a:txBody>
                    <a:bodyPr/>
                    <a:lstStyle/>
                    <a:p>
                      <a:pPr algn="ctr" rtl="1">
                        <a:buFont typeface="Arial" pitchFamily="34" charset="0"/>
                        <a:buNone/>
                      </a:pPr>
                      <a:r>
                        <a:rPr lang="fa-IR" sz="1300" dirty="0">
                          <a:effectLst>
                            <a:outerShdw blurRad="38100" dist="38100" dir="2700000" algn="tl">
                              <a:srgbClr val="000000">
                                <a:alpha val="43137"/>
                              </a:srgbClr>
                            </a:outerShdw>
                          </a:effectLst>
                          <a:cs typeface="B Homa" pitchFamily="2" charset="-78"/>
                        </a:rPr>
                        <a:t>نقاط</a:t>
                      </a:r>
                      <a:r>
                        <a:rPr lang="fa-IR" sz="1300" baseline="0" dirty="0">
                          <a:effectLst>
                            <a:outerShdw blurRad="38100" dist="38100" dir="2700000" algn="tl">
                              <a:srgbClr val="000000">
                                <a:alpha val="43137"/>
                              </a:srgbClr>
                            </a:outerShdw>
                          </a:effectLst>
                          <a:cs typeface="B Homa" pitchFamily="2" charset="-78"/>
                        </a:rPr>
                        <a:t> قوت</a:t>
                      </a:r>
                      <a:endParaRPr lang="en-US" sz="13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235" rtl="1" eaLnBrk="1" fontAlgn="auto" latinLnBrk="0" hangingPunct="1">
                        <a:lnSpc>
                          <a:spcPct val="100000"/>
                        </a:lnSpc>
                        <a:spcBef>
                          <a:spcPts val="0"/>
                        </a:spcBef>
                        <a:spcAft>
                          <a:spcPts val="0"/>
                        </a:spcAft>
                        <a:buClrTx/>
                        <a:buSzTx/>
                        <a:buFont typeface="Arial" pitchFamily="34" charset="0"/>
                        <a:buNone/>
                        <a:tabLst/>
                        <a:defRPr/>
                      </a:pPr>
                      <a:r>
                        <a:rPr lang="fa-IR" sz="1300" dirty="0">
                          <a:effectLst>
                            <a:outerShdw blurRad="38100" dist="38100" dir="2700000" algn="tl">
                              <a:srgbClr val="000000">
                                <a:alpha val="43137"/>
                              </a:srgbClr>
                            </a:outerShdw>
                          </a:effectLst>
                          <a:cs typeface="B Homa" pitchFamily="2" charset="-78"/>
                        </a:rPr>
                        <a:t>اهداف</a:t>
                      </a:r>
                      <a:endParaRPr lang="en-US" sz="13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1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r>
              <a:tr h="746579">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900" dirty="0">
                          <a:cs typeface="B Homa" pitchFamily="2" charset="-78"/>
                        </a:rPr>
                        <a:t>عدم مشارکت مردم در بهسازی کالبد</a:t>
                      </a:r>
                    </a:p>
                    <a:p>
                      <a:pPr algn="just" rtl="1"/>
                      <a:endParaRPr lang="en-US" sz="900" b="0" dirty="0">
                        <a:cs typeface="B Homa" pitchFamily="2" charset="-78"/>
                      </a:endParaRP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900" dirty="0">
                          <a:cs typeface="B Homa" pitchFamily="2" charset="-78"/>
                        </a:rPr>
                        <a:t>وجود چند فضای باز طراحی نشده در بافت که فرصت طراحی فضاهای باز جمعی سرزنده را در درون بافت فراهم می آورد</a:t>
                      </a: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Tx/>
                        <a:buSzTx/>
                        <a:buFont typeface="Arial" pitchFamily="34" charset="0"/>
                        <a:buNone/>
                        <a:tabLst/>
                        <a:defRPr/>
                      </a:pPr>
                      <a:r>
                        <a:rPr lang="fa-IR" sz="900" dirty="0">
                          <a:cs typeface="B Homa" pitchFamily="2" charset="-78"/>
                        </a:rPr>
                        <a:t>وجود پهنه</a:t>
                      </a:r>
                      <a:r>
                        <a:rPr lang="fa-IR" sz="900" baseline="0" dirty="0">
                          <a:cs typeface="B Homa" pitchFamily="2" charset="-78"/>
                        </a:rPr>
                        <a:t> های بافت فرسوده در مناطق شمالی</a:t>
                      </a:r>
                    </a:p>
                    <a:p>
                      <a:pPr marL="0" marR="0" indent="0" algn="just" defTabSz="1645920" rtl="1" eaLnBrk="1" fontAlgn="auto" latinLnBrk="0" hangingPunct="1">
                        <a:lnSpc>
                          <a:spcPct val="100000"/>
                        </a:lnSpc>
                        <a:spcBef>
                          <a:spcPts val="0"/>
                        </a:spcBef>
                        <a:spcAft>
                          <a:spcPts val="0"/>
                        </a:spcAft>
                        <a:buClrTx/>
                        <a:buSzTx/>
                        <a:buFont typeface="Arial" pitchFamily="34" charset="0"/>
                        <a:buNone/>
                        <a:tabLst/>
                        <a:defRPr/>
                      </a:pPr>
                      <a:endParaRPr lang="en-US" sz="900" b="0" dirty="0">
                        <a:cs typeface="B Homa" pitchFamily="2" charset="-78"/>
                      </a:endParaRP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
                          <a:srgbClr val="9EB66A"/>
                        </a:buClr>
                        <a:buSzTx/>
                        <a:buFont typeface="Arial" pitchFamily="34" charset="0"/>
                        <a:buNone/>
                        <a:tabLst/>
                        <a:defRPr/>
                      </a:pPr>
                      <a:r>
                        <a:rPr lang="fa-IR" sz="900" baseline="0">
                          <a:cs typeface="B Homa" pitchFamily="2" charset="-78"/>
                        </a:rPr>
                        <a:t>استخوانبندی خوانا با </a:t>
                      </a:r>
                      <a:r>
                        <a:rPr lang="fa-IR" sz="900">
                          <a:cs typeface="B Homa" pitchFamily="2" charset="-78"/>
                        </a:rPr>
                        <a:t>وجود خیابان فرحزادی و امام زاده داوود</a:t>
                      </a:r>
                    </a:p>
                    <a:p>
                      <a:pPr algn="just" rtl="1">
                        <a:lnSpc>
                          <a:spcPct val="100000"/>
                        </a:lnSpc>
                        <a:buClr>
                          <a:srgbClr val="9EB66A"/>
                        </a:buClr>
                        <a:buFont typeface="Arial" pitchFamily="34" charset="0"/>
                        <a:buNone/>
                      </a:pPr>
                      <a:endParaRPr lang="fa-IR" sz="900" dirty="0">
                        <a:cs typeface="B Homa" pitchFamily="2" charset="-78"/>
                      </a:endParaRPr>
                    </a:p>
                  </a:txBody>
                  <a:tcPr marL="99060" marR="99060" marT="28575" marB="28575"/>
                </a:tc>
                <a:tc rowSpan="9">
                  <a:txBody>
                    <a:bodyPr/>
                    <a:lstStyle/>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5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5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5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5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5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r>
                        <a:rPr lang="fa-IR" sz="1500" dirty="0">
                          <a:effectLst>
                            <a:outerShdw blurRad="38100" dist="38100" dir="2700000" algn="tl">
                              <a:srgbClr val="000000">
                                <a:alpha val="43137"/>
                              </a:srgbClr>
                            </a:outerShdw>
                          </a:effectLst>
                          <a:cs typeface="B Homa" pitchFamily="2" charset="-78"/>
                        </a:rPr>
                        <a:t>کیفیت محیط</a:t>
                      </a:r>
                      <a:r>
                        <a:rPr lang="fa-IR" sz="1500" baseline="0" dirty="0">
                          <a:effectLst>
                            <a:outerShdw blurRad="38100" dist="38100" dir="2700000" algn="tl">
                              <a:srgbClr val="000000">
                                <a:alpha val="43137"/>
                              </a:srgbClr>
                            </a:outerShdw>
                          </a:effectLst>
                          <a:cs typeface="B Homa" pitchFamily="2" charset="-78"/>
                        </a:rPr>
                        <a:t> کالبدی</a:t>
                      </a:r>
                      <a:endParaRPr lang="en-US" sz="15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5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500" b="1" dirty="0">
                        <a:effectLst>
                          <a:outerShdw blurRad="38100" dist="38100" dir="2700000" algn="tl">
                            <a:srgbClr val="000000">
                              <a:alpha val="43137"/>
                            </a:srgbClr>
                          </a:outerShdw>
                        </a:effectLst>
                        <a:cs typeface="B Homa" pitchFamily="2" charset="-78"/>
                      </a:endParaRPr>
                    </a:p>
                  </a:txBody>
                  <a:tcPr marL="99060" marR="99060" marT="28575" marB="28575"/>
                </a:tc>
                <a:tc rowSpan="9">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600" b="1" dirty="0">
                          <a:solidFill>
                            <a:schemeClr val="bg1"/>
                          </a:solidFill>
                          <a:effectLst>
                            <a:outerShdw blurRad="38100" dist="38100" dir="2700000" algn="tl">
                              <a:srgbClr val="000000">
                                <a:alpha val="43137"/>
                              </a:srgbClr>
                            </a:outerShdw>
                          </a:effectLst>
                          <a:cs typeface="B Homa" pitchFamily="2" charset="-78"/>
                        </a:rPr>
                        <a:t>بعد مورفولوژی</a:t>
                      </a:r>
                    </a:p>
                  </a:txBody>
                  <a:tcPr marL="99060" marR="99060" marT="28575" marB="28575" vert="vert270"/>
                </a:tc>
              </a:tr>
              <a:tr h="746579">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ar-SA" sz="900" dirty="0">
                          <a:cs typeface="B Homa" pitchFamily="2" charset="-78"/>
                        </a:rPr>
                        <a:t>مسکونیتوجه عمومی به </a:t>
                      </a:r>
                      <a:r>
                        <a:rPr lang="fa-IR" sz="900" dirty="0">
                          <a:cs typeface="B Homa" pitchFamily="2" charset="-78"/>
                        </a:rPr>
                        <a:t>بهسازی</a:t>
                      </a:r>
                      <a:r>
                        <a:rPr lang="ar-SA" sz="900" dirty="0">
                          <a:cs typeface="B Homa" pitchFamily="2" charset="-78"/>
                        </a:rPr>
                        <a:t> محورهای اصلی گردشگری و فراغتی محدوده و </a:t>
                      </a:r>
                      <a:r>
                        <a:rPr lang="fa-IR" sz="900" dirty="0">
                          <a:cs typeface="B Homa" pitchFamily="2" charset="-78"/>
                        </a:rPr>
                        <a:t>تحت الشعاع قرار گرفتن </a:t>
                      </a:r>
                      <a:r>
                        <a:rPr lang="ar-SA" sz="900" dirty="0">
                          <a:cs typeface="B Homa" pitchFamily="2" charset="-78"/>
                        </a:rPr>
                        <a:t>بافت </a:t>
                      </a:r>
                      <a:endParaRPr lang="fa-IR" sz="900" dirty="0">
                        <a:cs typeface="B Homa" pitchFamily="2" charset="-78"/>
                      </a:endParaRP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900" dirty="0">
                          <a:cs typeface="B Homa" pitchFamily="2" charset="-78"/>
                        </a:rPr>
                        <a:t>فرصت ايجاد مناظر و فضاهاي متنوع وسرزنده با استفاده از توپوگرافي متنوع زمين</a:t>
                      </a:r>
                    </a:p>
                    <a:p>
                      <a:pPr marL="0" marR="0" indent="0" algn="just" defTabSz="1645920" rtl="1" eaLnBrk="1" fontAlgn="auto" latinLnBrk="0" hangingPunct="1">
                        <a:lnSpc>
                          <a:spcPct val="100000"/>
                        </a:lnSpc>
                        <a:spcBef>
                          <a:spcPts val="0"/>
                        </a:spcBef>
                        <a:spcAft>
                          <a:spcPts val="0"/>
                        </a:spcAft>
                        <a:buClrTx/>
                        <a:buSzTx/>
                        <a:buFontTx/>
                        <a:buNone/>
                        <a:tabLst/>
                        <a:defRPr/>
                      </a:pPr>
                      <a:endParaRPr lang="fa-IR" sz="900" dirty="0">
                        <a:cs typeface="B Homa" pitchFamily="2" charset="-78"/>
                      </a:endParaRP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Tx/>
                        <a:buSzTx/>
                        <a:buFont typeface="Arial" pitchFamily="34" charset="0"/>
                        <a:buNone/>
                        <a:tabLst/>
                        <a:defRPr/>
                      </a:pPr>
                      <a:r>
                        <a:rPr lang="fa-IR" sz="900" dirty="0">
                          <a:cs typeface="B Homa" pitchFamily="2" charset="-78"/>
                        </a:rPr>
                        <a:t>پهنه بندی عملکردی محله به مسکونی و گردشگری</a:t>
                      </a:r>
                      <a:r>
                        <a:rPr lang="fa-IR" sz="900" baseline="0" dirty="0">
                          <a:cs typeface="B Homa" pitchFamily="2" charset="-78"/>
                        </a:rPr>
                        <a:t> و تجاری ، موجب جدایی بخشها و عدم وجود تنوع کاربری در محله</a:t>
                      </a:r>
                      <a:endParaRPr lang="en-US" sz="900" dirty="0">
                        <a:cs typeface="B Homa" pitchFamily="2" charset="-78"/>
                      </a:endParaRPr>
                    </a:p>
                    <a:p>
                      <a:pPr marL="0" marR="0" indent="0" algn="just" defTabSz="1645920" rtl="1" eaLnBrk="1" fontAlgn="auto" latinLnBrk="0" hangingPunct="1">
                        <a:lnSpc>
                          <a:spcPct val="100000"/>
                        </a:lnSpc>
                        <a:spcBef>
                          <a:spcPts val="0"/>
                        </a:spcBef>
                        <a:spcAft>
                          <a:spcPts val="0"/>
                        </a:spcAft>
                        <a:buClrTx/>
                        <a:buSzTx/>
                        <a:buFont typeface="Arial" pitchFamily="34" charset="0"/>
                        <a:buNone/>
                        <a:tabLst/>
                        <a:defRPr/>
                      </a:pPr>
                      <a:endParaRPr lang="en-US" sz="900" b="0" dirty="0">
                        <a:cs typeface="B Homa" pitchFamily="2" charset="-78"/>
                      </a:endParaRP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900">
                          <a:cs typeface="B Homa" pitchFamily="2" charset="-78"/>
                        </a:rPr>
                        <a:t>خوانایی </a:t>
                      </a:r>
                      <a:r>
                        <a:rPr lang="fa-IR" sz="900" dirty="0">
                          <a:cs typeface="B Homa" pitchFamily="2" charset="-78"/>
                        </a:rPr>
                        <a:t>بافت با وجود</a:t>
                      </a:r>
                      <a:r>
                        <a:rPr lang="fa-IR" sz="900" baseline="0" dirty="0">
                          <a:cs typeface="B Homa" pitchFamily="2" charset="-78"/>
                        </a:rPr>
                        <a:t> لبه محله در اتصال با </a:t>
                      </a:r>
                      <a:r>
                        <a:rPr lang="fa-IR" sz="900" baseline="0">
                          <a:cs typeface="B Homa" pitchFamily="2" charset="-78"/>
                        </a:rPr>
                        <a:t>رود دره </a:t>
                      </a:r>
                      <a:r>
                        <a:rPr lang="fa-IR" sz="900" baseline="0" dirty="0">
                          <a:cs typeface="B Homa" pitchFamily="2" charset="-78"/>
                        </a:rPr>
                        <a:t>در غرب و وجود آن به عنوان عنصری انتظام بخش به کلیت بافت</a:t>
                      </a:r>
                      <a:endParaRPr lang="en-US" sz="900" dirty="0">
                        <a:cs typeface="B Homa" pitchFamily="2" charset="-78"/>
                      </a:endParaRPr>
                    </a:p>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endParaRPr lang="en-US" sz="900" b="0" dirty="0">
                        <a:cs typeface="B Hom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r>
              <a:tr h="608693">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900" dirty="0">
                          <a:cs typeface="B Homa" pitchFamily="2" charset="-78"/>
                        </a:rPr>
                        <a:t>شیب زیاد زمین که طراحی معابر کارآمد را مشکل می کند</a:t>
                      </a:r>
                    </a:p>
                    <a:p>
                      <a:pPr algn="just" rtl="1"/>
                      <a:endParaRPr lang="en-US" sz="900" dirty="0">
                        <a:cs typeface="B Homa" pitchFamily="2" charset="-78"/>
                      </a:endParaRP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900" dirty="0">
                          <a:cs typeface="B Homa" pitchFamily="2" charset="-78"/>
                        </a:rPr>
                        <a:t>فرصت خلق فضاهاي شهري تعريف شده در فضاهاي سبز موجود در حاشيه رودخانه</a:t>
                      </a:r>
                    </a:p>
                    <a:p>
                      <a:pPr marL="0" marR="0" indent="0" algn="just" defTabSz="1645920" rtl="1" eaLnBrk="1" fontAlgn="auto" latinLnBrk="0" hangingPunct="1">
                        <a:lnSpc>
                          <a:spcPct val="100000"/>
                        </a:lnSpc>
                        <a:spcBef>
                          <a:spcPts val="0"/>
                        </a:spcBef>
                        <a:spcAft>
                          <a:spcPts val="0"/>
                        </a:spcAft>
                        <a:buClrTx/>
                        <a:buSzTx/>
                        <a:buFontTx/>
                        <a:buNone/>
                        <a:tabLst/>
                        <a:defRPr/>
                      </a:pPr>
                      <a:endParaRPr lang="en-US" sz="900" dirty="0">
                        <a:cs typeface="B Homa" pitchFamily="2" charset="-78"/>
                      </a:endParaRPr>
                    </a:p>
                  </a:txBody>
                  <a:tcPr marL="99060" marR="99060" marT="28575" marB="28575"/>
                </a:tc>
                <a:tc>
                  <a:txBody>
                    <a:bodyPr/>
                    <a:lstStyle/>
                    <a:p>
                      <a:pPr algn="just" rtl="1">
                        <a:lnSpc>
                          <a:spcPct val="100000"/>
                        </a:lnSpc>
                        <a:buFont typeface="Arial" pitchFamily="34" charset="0"/>
                        <a:buNone/>
                      </a:pPr>
                      <a:r>
                        <a:rPr lang="fa-IR" sz="900" dirty="0">
                          <a:cs typeface="B Homa" pitchFamily="2" charset="-78"/>
                        </a:rPr>
                        <a:t>تبديل شدن محدوده فرحزاد به پاره اي گسسته از سازمان و ساختار فضائي منطقه و محدوده ای  حاشيه نشين </a:t>
                      </a:r>
                      <a:endParaRPr lang="en-US" sz="900" b="0" dirty="0">
                        <a:cs typeface="B Homa" pitchFamily="2" charset="-78"/>
                      </a:endParaRP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900" dirty="0">
                          <a:cs typeface="B Homa" pitchFamily="2" charset="-78"/>
                        </a:rPr>
                        <a:t>خوانایی بافت با وجود</a:t>
                      </a:r>
                      <a:r>
                        <a:rPr lang="fa-IR" sz="900" baseline="0" dirty="0">
                          <a:cs typeface="B Homa" pitchFamily="2" charset="-78"/>
                        </a:rPr>
                        <a:t> لبه های محله در اتصال با کوهستان در شمال و شرق</a:t>
                      </a:r>
                      <a:endParaRPr lang="en-US" sz="900" b="0" dirty="0">
                        <a:cs typeface="B Homa" pitchFamily="2" charset="-78"/>
                      </a:endParaRPr>
                    </a:p>
                  </a:txBody>
                  <a:tcPr marL="99060" marR="99060" marT="28575" marB="28575"/>
                </a:tc>
                <a:tc vMerge="1">
                  <a:txBody>
                    <a:bodyPr/>
                    <a:lstStyle/>
                    <a:p>
                      <a:endParaRPr lang="en-US"/>
                    </a:p>
                  </a:txBody>
                  <a:tcPr/>
                </a:tc>
                <a:tc vMerge="1">
                  <a:txBody>
                    <a:bodyPr/>
                    <a:lstStyle/>
                    <a:p>
                      <a:endParaRPr lang="en-US"/>
                    </a:p>
                  </a:txBody>
                  <a:tcPr/>
                </a:tc>
              </a:tr>
              <a:tr h="608693">
                <a:tc rowSpan="6">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900" dirty="0">
                          <a:cs typeface="B Homa" pitchFamily="2" charset="-78"/>
                        </a:rPr>
                        <a:t>وجود ساخت و سازهای غیر رسمی که بخش زیادی از بافت را در بر می گیرد</a:t>
                      </a:r>
                    </a:p>
                    <a:p>
                      <a:pPr algn="just" rtl="1"/>
                      <a:endParaRPr lang="en-US" sz="900" dirty="0">
                        <a:cs typeface="B Homa" pitchFamily="2" charset="-78"/>
                      </a:endParaRP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900" dirty="0">
                          <a:cs typeface="B Homa" pitchFamily="2" charset="-78"/>
                        </a:rPr>
                        <a:t>امکان بهره گیری از نور مناسب برای ابنیه به دلیل شیب زمین</a:t>
                      </a:r>
                    </a:p>
                    <a:p>
                      <a:pPr marL="0" marR="0" indent="0" algn="just" defTabSz="1645920" rtl="1" eaLnBrk="1" fontAlgn="auto" latinLnBrk="0" hangingPunct="1">
                        <a:lnSpc>
                          <a:spcPct val="100000"/>
                        </a:lnSpc>
                        <a:spcBef>
                          <a:spcPts val="0"/>
                        </a:spcBef>
                        <a:spcAft>
                          <a:spcPts val="0"/>
                        </a:spcAft>
                        <a:buClrTx/>
                        <a:buSzTx/>
                        <a:buFontTx/>
                        <a:buNone/>
                        <a:tabLst/>
                        <a:defRPr/>
                      </a:pPr>
                      <a:endParaRPr lang="fa-IR" sz="900" dirty="0">
                        <a:cs typeface="B Homa" pitchFamily="2" charset="-78"/>
                      </a:endParaRP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Tx/>
                        <a:buSzTx/>
                        <a:buFont typeface="Arial" pitchFamily="34" charset="0"/>
                        <a:buNone/>
                        <a:tabLst/>
                        <a:defRPr/>
                      </a:pPr>
                      <a:r>
                        <a:rPr lang="fa-IR" sz="900" dirty="0">
                          <a:cs typeface="B Homa" pitchFamily="2" charset="-78"/>
                        </a:rPr>
                        <a:t>ضعف در نفوذ پذیری کالبدی و بصری بافت درونی به علت ارگانیک بودن بافت </a:t>
                      </a:r>
                    </a:p>
                    <a:p>
                      <a:pPr algn="just" rtl="1">
                        <a:lnSpc>
                          <a:spcPct val="100000"/>
                        </a:lnSpc>
                        <a:buFont typeface="Arial" pitchFamily="34" charset="0"/>
                        <a:buNone/>
                      </a:pPr>
                      <a:endParaRPr lang="en-US" sz="900" b="0" dirty="0">
                        <a:cs typeface="B Homa" pitchFamily="2" charset="-78"/>
                      </a:endParaRP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900" dirty="0">
                          <a:cs typeface="B Homa" pitchFamily="2" charset="-78"/>
                        </a:rPr>
                        <a:t>خوانایی بافت با وجود</a:t>
                      </a:r>
                      <a:r>
                        <a:rPr lang="fa-IR" sz="900" baseline="0" dirty="0">
                          <a:cs typeface="B Homa" pitchFamily="2" charset="-78"/>
                        </a:rPr>
                        <a:t> لبه محله در اتصال با بزرگراه یادگار امام در جنوب</a:t>
                      </a:r>
                      <a:endParaRPr lang="en-US" sz="900" b="0" dirty="0">
                        <a:cs typeface="B Homa" pitchFamily="2" charset="-78"/>
                      </a:endParaRPr>
                    </a:p>
                  </a:txBody>
                  <a:tcPr marL="99060" marR="99060" marT="28575" marB="28575"/>
                </a:tc>
                <a:tc vMerge="1">
                  <a:txBody>
                    <a:bodyPr/>
                    <a:lstStyle/>
                    <a:p>
                      <a:endParaRPr lang="en-US"/>
                    </a:p>
                  </a:txBody>
                  <a:tcPr/>
                </a:tc>
                <a:tc vMerge="1">
                  <a:txBody>
                    <a:bodyPr/>
                    <a:lstStyle/>
                    <a:p>
                      <a:endParaRPr lang="en-US"/>
                    </a:p>
                  </a:txBody>
                  <a:tcPr/>
                </a:tc>
              </a:tr>
              <a:tr h="884465">
                <a:tc vMerge="1">
                  <a:txBody>
                    <a:bodyPr/>
                    <a:lstStyle/>
                    <a:p>
                      <a:endParaRPr lang="en-US"/>
                    </a:p>
                  </a:txBody>
                  <a:tcPr/>
                </a:tc>
                <a:tc rowSpan="5">
                  <a:txBody>
                    <a:bodyPr/>
                    <a:lstStyle/>
                    <a:p>
                      <a:endParaRPr lang="en-US" sz="900" dirty="0">
                        <a:cs typeface="B Homa" pitchFamily="2" charset="-78"/>
                      </a:endParaRP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Tx/>
                        <a:buSzTx/>
                        <a:buFont typeface="Arial" pitchFamily="34" charset="0"/>
                        <a:buNone/>
                        <a:tabLst/>
                        <a:defRPr/>
                      </a:pPr>
                      <a:r>
                        <a:rPr lang="fa-IR" sz="900" dirty="0">
                          <a:cs typeface="B Homa" pitchFamily="2" charset="-78"/>
                        </a:rPr>
                        <a:t>بسته شدن چشم انداز رودخانه به دلیل ساخت و سازها و کاهش نقش آن در سازمان فضایی</a:t>
                      </a:r>
                      <a:endParaRPr lang="en-US" sz="900" dirty="0">
                        <a:cs typeface="B Homa" pitchFamily="2" charset="-78"/>
                      </a:endParaRPr>
                    </a:p>
                    <a:p>
                      <a:pPr algn="just" rtl="1">
                        <a:lnSpc>
                          <a:spcPct val="200000"/>
                        </a:lnSpc>
                        <a:buFont typeface="Arial" pitchFamily="34" charset="0"/>
                        <a:buNone/>
                      </a:pPr>
                      <a:endParaRPr lang="en-US" sz="900" b="0" dirty="0">
                        <a:cs typeface="B Homa" pitchFamily="2" charset="-78"/>
                      </a:endParaRP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900" dirty="0">
                          <a:cs typeface="B Homa" pitchFamily="2" charset="-78"/>
                        </a:rPr>
                        <a:t>فرم شبکه ارگانیک</a:t>
                      </a:r>
                      <a:r>
                        <a:rPr lang="fa-IR" sz="900" baseline="0" dirty="0">
                          <a:cs typeface="B Homa" pitchFamily="2" charset="-78"/>
                        </a:rPr>
                        <a:t> محله به دلیل ویژگی فضایی در حال تغییر از ارزش بصری و تنوع بر خوردار است.</a:t>
                      </a:r>
                      <a:endParaRPr lang="fa-IR" sz="900" dirty="0">
                        <a:cs typeface="B Homa" pitchFamily="2" charset="-78"/>
                      </a:endParaRPr>
                    </a:p>
                  </a:txBody>
                  <a:tcPr marL="99060" marR="99060" marT="28575" marB="28575"/>
                </a:tc>
                <a:tc vMerge="1">
                  <a:txBody>
                    <a:bodyPr/>
                    <a:lstStyle/>
                    <a:p>
                      <a:endParaRPr lang="en-US"/>
                    </a:p>
                  </a:txBody>
                  <a:tcPr/>
                </a:tc>
                <a:tc vMerge="1">
                  <a:txBody>
                    <a:bodyPr/>
                    <a:lstStyle/>
                    <a:p>
                      <a:endParaRPr lang="en-US"/>
                    </a:p>
                  </a:txBody>
                  <a:tcPr/>
                </a:tc>
              </a:tr>
              <a:tr h="617785">
                <a:tc vMerge="1">
                  <a:txBody>
                    <a:bodyPr/>
                    <a:lstStyle/>
                    <a:p>
                      <a:endParaRPr lang="en-US"/>
                    </a:p>
                  </a:txBody>
                  <a:tcPr/>
                </a:tc>
                <a:tc vMerge="1">
                  <a:txBody>
                    <a:bodyPr/>
                    <a:lstStyle/>
                    <a:p>
                      <a:endParaRPr lang="en-US"/>
                    </a:p>
                  </a:txBody>
                  <a:tcPr/>
                </a:tc>
                <a:tc>
                  <a:txBody>
                    <a:bodyPr/>
                    <a:lstStyle/>
                    <a:p>
                      <a:pPr marL="0" marR="0" indent="0" algn="just" defTabSz="1645920" rtl="1" eaLnBrk="1" fontAlgn="auto" latinLnBrk="0" hangingPunct="1">
                        <a:lnSpc>
                          <a:spcPct val="100000"/>
                        </a:lnSpc>
                        <a:spcBef>
                          <a:spcPts val="0"/>
                        </a:spcBef>
                        <a:spcAft>
                          <a:spcPts val="0"/>
                        </a:spcAft>
                        <a:buClrTx/>
                        <a:buSzTx/>
                        <a:buFont typeface="Arial" pitchFamily="34" charset="0"/>
                        <a:buNone/>
                        <a:tabLst/>
                        <a:defRPr/>
                      </a:pPr>
                      <a:r>
                        <a:rPr lang="fa-IR" sz="900" dirty="0">
                          <a:cs typeface="B Homa" pitchFamily="2" charset="-78"/>
                        </a:rPr>
                        <a:t>ضعف در نفوذ پذیری کالبدی و بصری بافت درونی در قسمت های جنوب و جنوب غربی به علت درشت دانه بودن قطعات</a:t>
                      </a: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900" dirty="0">
                          <a:cs typeface="B Homa" pitchFamily="2" charset="-78"/>
                        </a:rPr>
                        <a:t>پهنه بندی عملکردی محله به پهنه های مسکونی و گردشگری</a:t>
                      </a:r>
                      <a:r>
                        <a:rPr lang="fa-IR" sz="900" baseline="0" dirty="0">
                          <a:cs typeface="B Homa" pitchFamily="2" charset="-78"/>
                        </a:rPr>
                        <a:t> و تجاری که به خوانایی آن کمک کرده است</a:t>
                      </a:r>
                      <a:endParaRPr lang="en-US" sz="900" b="0" dirty="0">
                        <a:cs typeface="B Homa" pitchFamily="2" charset="-78"/>
                      </a:endParaRPr>
                    </a:p>
                  </a:txBody>
                  <a:tcPr marL="99060" marR="99060" marT="28575" marB="28575"/>
                </a:tc>
                <a:tc vMerge="1">
                  <a:txBody>
                    <a:bodyPr/>
                    <a:lstStyle/>
                    <a:p>
                      <a:endParaRPr lang="en-US"/>
                    </a:p>
                  </a:txBody>
                  <a:tcPr/>
                </a:tc>
                <a:tc vMerge="1">
                  <a:txBody>
                    <a:bodyPr/>
                    <a:lstStyle/>
                    <a:p>
                      <a:endParaRPr lang="en-US"/>
                    </a:p>
                  </a:txBody>
                  <a:tcPr/>
                </a:tc>
              </a:tr>
              <a:tr h="1022350">
                <a:tc vMerge="1">
                  <a:txBody>
                    <a:bodyPr/>
                    <a:lstStyle/>
                    <a:p>
                      <a:endParaRPr lang="en-US"/>
                    </a:p>
                  </a:txBody>
                  <a:tcPr/>
                </a:tc>
                <a:tc vMerge="1">
                  <a:txBody>
                    <a:bodyPr/>
                    <a:lstStyle/>
                    <a:p>
                      <a:endParaRPr lang="en-US"/>
                    </a:p>
                  </a:txBody>
                  <a:tcPr/>
                </a:tc>
                <a:tc>
                  <a:txBody>
                    <a:bodyPr/>
                    <a:lstStyle/>
                    <a:p>
                      <a:pPr marL="0" marR="0" indent="0" algn="r" defTabSz="1645920" rtl="1" eaLnBrk="1" fontAlgn="auto" latinLnBrk="0" hangingPunct="1">
                        <a:lnSpc>
                          <a:spcPct val="100000"/>
                        </a:lnSpc>
                        <a:spcBef>
                          <a:spcPts val="0"/>
                        </a:spcBef>
                        <a:spcAft>
                          <a:spcPts val="0"/>
                        </a:spcAft>
                        <a:buClrTx/>
                        <a:buSzTx/>
                        <a:buFontTx/>
                        <a:buNone/>
                        <a:tabLst/>
                        <a:defRPr/>
                      </a:pPr>
                      <a:r>
                        <a:rPr lang="fa-IR" sz="900" dirty="0">
                          <a:cs typeface="B Homa" pitchFamily="2" charset="-78"/>
                        </a:rPr>
                        <a:t>تبديل شدن قسمت هاي عمده رود – دره به محيطي نا امن وآلوده به دليل عدم نفوذ پذيري بصری و کالبدی مناسب بافت و در نتیجه عدم وجود كنترل اجتماعي در آنها</a:t>
                      </a: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900" baseline="0" dirty="0">
                          <a:cs typeface="B Homa" pitchFamily="2" charset="-78"/>
                        </a:rPr>
                        <a:t>ارگانیک بودن بافت در قسمتهایی که از استخوانبندی اصلی فاصله گرفته است و نشانه ای در نزدیکی آن وجود ندارد، موجب ناخوانایی شده است</a:t>
                      </a:r>
                    </a:p>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endParaRPr lang="en-US" sz="900" b="0" dirty="0">
                        <a:cs typeface="B Homa" pitchFamily="2" charset="-78"/>
                      </a:endParaRPr>
                    </a:p>
                  </a:txBody>
                  <a:tcPr marL="99060" marR="99060" marT="28575" marB="28575"/>
                </a:tc>
                <a:tc vMerge="1">
                  <a:txBody>
                    <a:bodyPr/>
                    <a:lstStyle/>
                    <a:p>
                      <a:endParaRPr lang="en-US"/>
                    </a:p>
                  </a:txBody>
                  <a:tcPr/>
                </a:tc>
                <a:tc vMerge="1">
                  <a:txBody>
                    <a:bodyPr/>
                    <a:lstStyle/>
                    <a:p>
                      <a:endParaRPr lang="en-US"/>
                    </a:p>
                  </a:txBody>
                  <a:tcPr/>
                </a:tc>
              </a:tr>
              <a:tr h="470808">
                <a:tc vMerge="1">
                  <a:txBody>
                    <a:bodyPr/>
                    <a:lstStyle/>
                    <a:p>
                      <a:endParaRPr lang="en-US"/>
                    </a:p>
                  </a:txBody>
                  <a:tcPr/>
                </a:tc>
                <a:tc vMerge="1">
                  <a:txBody>
                    <a:bodyPr/>
                    <a:lstStyle/>
                    <a:p>
                      <a:endParaRPr lang="en-US"/>
                    </a:p>
                  </a:txBody>
                  <a:tcPr/>
                </a:tc>
                <a:tc rowSpan="2">
                  <a:txBody>
                    <a:bodyPr/>
                    <a:lstStyle/>
                    <a:p>
                      <a:pPr marL="0" marR="0" indent="0" algn="just" defTabSz="1645920" rtl="1" eaLnBrk="1" fontAlgn="auto" latinLnBrk="0" hangingPunct="1">
                        <a:lnSpc>
                          <a:spcPct val="100000"/>
                        </a:lnSpc>
                        <a:spcBef>
                          <a:spcPts val="0"/>
                        </a:spcBef>
                        <a:spcAft>
                          <a:spcPts val="0"/>
                        </a:spcAft>
                        <a:buClrTx/>
                        <a:buSzTx/>
                        <a:buFont typeface="Arial" pitchFamily="34" charset="0"/>
                        <a:buNone/>
                        <a:tabLst/>
                        <a:defRPr/>
                      </a:pPr>
                      <a:r>
                        <a:rPr lang="fa-IR" sz="900" dirty="0">
                          <a:cs typeface="B Homa" pitchFamily="2" charset="-78"/>
                        </a:rPr>
                        <a:t>قطعات کوچک و بافت بشرده از نسبت توده به فضا کاسته است</a:t>
                      </a:r>
                    </a:p>
                    <a:p>
                      <a:pPr algn="just" rtl="1">
                        <a:lnSpc>
                          <a:spcPct val="100000"/>
                        </a:lnSpc>
                        <a:buFont typeface="Arial" pitchFamily="34" charset="0"/>
                        <a:buNone/>
                      </a:pPr>
                      <a:endParaRPr lang="en-US" sz="900" b="0" dirty="0">
                        <a:cs typeface="B Homa" pitchFamily="2" charset="-78"/>
                      </a:endParaRP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900" dirty="0">
                          <a:cs typeface="B Homa" pitchFamily="2" charset="-78"/>
                        </a:rPr>
                        <a:t>تراکم مناسب</a:t>
                      </a:r>
                      <a:r>
                        <a:rPr lang="fa-IR" sz="900" baseline="0" dirty="0">
                          <a:cs typeface="B Homa" pitchFamily="2" charset="-78"/>
                        </a:rPr>
                        <a:t> از نظر استانداردهای دهکده شهری در بافت</a:t>
                      </a:r>
                      <a:endParaRPr lang="en-US" sz="900" b="0" dirty="0">
                        <a:cs typeface="B Homa" pitchFamily="2" charset="-78"/>
                      </a:endParaRPr>
                    </a:p>
                  </a:txBody>
                  <a:tcPr marL="99060" marR="99060" marT="28575" marB="28575"/>
                </a:tc>
                <a:tc vMerge="1">
                  <a:txBody>
                    <a:bodyPr/>
                    <a:lstStyle/>
                    <a:p>
                      <a:endParaRPr lang="en-US"/>
                    </a:p>
                  </a:txBody>
                  <a:tcPr/>
                </a:tc>
                <a:tc vMerge="1">
                  <a:txBody>
                    <a:bodyPr/>
                    <a:lstStyle/>
                    <a:p>
                      <a:endParaRPr lang="en-US"/>
                    </a:p>
                  </a:txBody>
                  <a:tcPr/>
                </a:tc>
              </a:tr>
              <a:tr h="470808">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900" dirty="0">
                          <a:cs typeface="B Homa" pitchFamily="2" charset="-78"/>
                        </a:rPr>
                        <a:t>مقیاس انسانی</a:t>
                      </a:r>
                      <a:r>
                        <a:rPr lang="fa-IR" sz="900" baseline="0" dirty="0">
                          <a:cs typeface="B Homa" pitchFamily="2" charset="-78"/>
                        </a:rPr>
                        <a:t> در کل بافت جز در کنار ساخت و سازهای جدید در بخش شرقی</a:t>
                      </a:r>
                      <a:endParaRPr lang="fa-IR" sz="900" b="0" baseline="0" dirty="0">
                        <a:cs typeface="B Homa" pitchFamily="2" charset="-78"/>
                      </a:endParaRPr>
                    </a:p>
                  </a:txBody>
                  <a:tcPr marL="99060" marR="99060" marT="28575" marB="28575"/>
                </a:tc>
                <a:tc vMerge="1">
                  <a:txBody>
                    <a:bodyPr/>
                    <a:lstStyle/>
                    <a:p>
                      <a:endParaRPr lang="en-US"/>
                    </a:p>
                  </a:txBody>
                  <a:tcPr/>
                </a:tc>
                <a:tc vMerge="1">
                  <a:txBody>
                    <a:bodyPr/>
                    <a:lstStyle/>
                    <a:p>
                      <a:endParaRPr lang="en-US"/>
                    </a:p>
                  </a:txBody>
                  <a:tcPr/>
                </a:tc>
              </a:tr>
            </a:tbl>
          </a:graphicData>
        </a:graphic>
      </p:graphicFrame>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rot="16200000">
            <a:off x="1967947" y="4204107"/>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Rectangle 4"/>
          <p:cNvSpPr/>
          <p:nvPr/>
        </p:nvSpPr>
        <p:spPr>
          <a:xfrm>
            <a:off x="457200" y="0"/>
            <a:ext cx="86868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TextBox 5"/>
          <p:cNvSpPr txBox="1"/>
          <p:nvPr/>
        </p:nvSpPr>
        <p:spPr>
          <a:xfrm rot="16200000">
            <a:off x="-2176462" y="3167062"/>
            <a:ext cx="4876800" cy="523875"/>
          </a:xfrm>
          <a:prstGeom prst="rect">
            <a:avLst/>
          </a:prstGeom>
          <a:noFill/>
        </p:spPr>
        <p:txBody>
          <a:bodyPr>
            <a:spAutoFit/>
          </a:bodyPr>
          <a:lstStyle/>
          <a:p>
            <a:pPr algn="r" rtl="1" eaLnBrk="1" fontAlgn="auto" hangingPunct="1">
              <a:spcBef>
                <a:spcPts val="0"/>
              </a:spcBef>
              <a:spcAft>
                <a:spcPts val="0"/>
              </a:spcAft>
              <a:defRPr/>
            </a:pPr>
            <a:r>
              <a:rPr lang="fa-IR"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rPr>
              <a:t>کارگاه  محله  :   دهکده فرحزاد</a:t>
            </a:r>
            <a:endParaRPr lang="en-US"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endParaRPr>
          </a:p>
        </p:txBody>
      </p:sp>
      <p:sp>
        <p:nvSpPr>
          <p:cNvPr id="7" name="TextBox 6"/>
          <p:cNvSpPr txBox="1"/>
          <p:nvPr/>
        </p:nvSpPr>
        <p:spPr>
          <a:xfrm>
            <a:off x="261938" y="6276975"/>
            <a:ext cx="35814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معرفی راهبردها و سیاست ها</a:t>
            </a:r>
            <a:endPar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endParaRPr>
          </a:p>
        </p:txBody>
      </p:sp>
      <p:graphicFrame>
        <p:nvGraphicFramePr>
          <p:cNvPr id="2" name="Table 1"/>
          <p:cNvGraphicFramePr>
            <a:graphicFrameLocks noGrp="1"/>
          </p:cNvGraphicFramePr>
          <p:nvPr/>
        </p:nvGraphicFramePr>
        <p:xfrm>
          <a:off x="1524000" y="457200"/>
          <a:ext cx="6096000" cy="5654675"/>
        </p:xfrm>
        <a:graphic>
          <a:graphicData uri="http://schemas.openxmlformats.org/drawingml/2006/table">
            <a:tbl>
              <a:tblPr/>
              <a:tblGrid>
                <a:gridCol w="4460147"/>
                <a:gridCol w="1635853"/>
              </a:tblGrid>
              <a:tr h="516126">
                <a:tc>
                  <a:txBody>
                    <a:bodyPr/>
                    <a:lstStyle/>
                    <a:p>
                      <a:pPr marL="0" marR="0" algn="ctr">
                        <a:lnSpc>
                          <a:spcPct val="150000"/>
                        </a:lnSpc>
                        <a:spcBef>
                          <a:spcPts val="0"/>
                        </a:spcBef>
                        <a:spcAft>
                          <a:spcPts val="1000"/>
                        </a:spcAft>
                      </a:pPr>
                      <a:r>
                        <a:rPr lang="ar-SA" sz="1500" dirty="0">
                          <a:latin typeface="Calibri"/>
                          <a:ea typeface="Times New Roman"/>
                          <a:cs typeface="B Homa"/>
                        </a:rPr>
                        <a:t>ساماندهی شبکه حمل و نقل و دسترسی با تاکید بر نقش پیاده</a:t>
                      </a:r>
                      <a:endParaRPr lang="en-US" sz="1000" dirty="0">
                        <a:latin typeface="Calibri"/>
                        <a:ea typeface="Times New Roman"/>
                        <a:cs typeface="Arial"/>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marL="0" marR="0" algn="ctr">
                        <a:lnSpc>
                          <a:spcPct val="150000"/>
                        </a:lnSpc>
                        <a:spcBef>
                          <a:spcPts val="0"/>
                        </a:spcBef>
                        <a:spcAft>
                          <a:spcPts val="1000"/>
                        </a:spcAft>
                      </a:pPr>
                      <a:r>
                        <a:rPr lang="ar-SA" sz="1500" dirty="0">
                          <a:latin typeface="Calibri"/>
                          <a:ea typeface="Times New Roman"/>
                          <a:cs typeface="B Homa"/>
                        </a:rPr>
                        <a:t>راهبرد 5</a:t>
                      </a:r>
                      <a:endParaRPr lang="en-US" sz="1000" dirty="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r>
              <a:tr h="3413478">
                <a:tc>
                  <a:txBody>
                    <a:bodyPr/>
                    <a:lstStyle/>
                    <a:p>
                      <a:pPr marL="0" marR="0" algn="r" rtl="1">
                        <a:lnSpc>
                          <a:spcPct val="115000"/>
                        </a:lnSpc>
                        <a:spcBef>
                          <a:spcPts val="0"/>
                        </a:spcBef>
                        <a:spcAft>
                          <a:spcPts val="1000"/>
                        </a:spcAft>
                      </a:pPr>
                      <a:r>
                        <a:rPr lang="ar-SA" sz="1300" dirty="0">
                          <a:latin typeface="Calibri"/>
                          <a:ea typeface="Times New Roman"/>
                          <a:cs typeface="B Homa"/>
                        </a:rPr>
                        <a:t>- کفسازی مناسب معابر</a:t>
                      </a:r>
                      <a:endParaRPr lang="en-US" sz="1300" dirty="0">
                        <a:latin typeface="Calibri"/>
                        <a:ea typeface="Times New Roman"/>
                        <a:cs typeface="Arial"/>
                      </a:endParaRPr>
                    </a:p>
                    <a:p>
                      <a:pPr marL="0" marR="0" algn="r" rtl="1">
                        <a:lnSpc>
                          <a:spcPct val="115000"/>
                        </a:lnSpc>
                        <a:spcBef>
                          <a:spcPts val="0"/>
                        </a:spcBef>
                        <a:spcAft>
                          <a:spcPts val="1000"/>
                        </a:spcAft>
                        <a:buFontTx/>
                        <a:buChar char="-"/>
                      </a:pPr>
                      <a:r>
                        <a:rPr lang="fa-IR" sz="1300" dirty="0">
                          <a:latin typeface="Calibri"/>
                          <a:ea typeface="Times New Roman"/>
                          <a:cs typeface="B Homa"/>
                        </a:rPr>
                        <a:t>تامين حركت آزاد و امن براي عابرين پياده </a:t>
                      </a:r>
                    </a:p>
                    <a:p>
                      <a:pPr marL="0" marR="0" algn="r" rtl="1">
                        <a:lnSpc>
                          <a:spcPct val="115000"/>
                        </a:lnSpc>
                        <a:spcBef>
                          <a:spcPts val="0"/>
                        </a:spcBef>
                        <a:spcAft>
                          <a:spcPts val="1000"/>
                        </a:spcAft>
                        <a:buFontTx/>
                        <a:buNone/>
                      </a:pPr>
                      <a:r>
                        <a:rPr lang="fa-IR" sz="1300" dirty="0">
                          <a:latin typeface="Calibri"/>
                          <a:ea typeface="Times New Roman"/>
                          <a:cs typeface="B Homa"/>
                        </a:rPr>
                        <a:t>-توجه ویژه به طراحی</a:t>
                      </a:r>
                      <a:r>
                        <a:rPr lang="fa-IR" sz="1300" baseline="0" dirty="0">
                          <a:latin typeface="Calibri"/>
                          <a:ea typeface="Times New Roman"/>
                          <a:cs typeface="B Homa"/>
                        </a:rPr>
                        <a:t> مسیرهای پیاده </a:t>
                      </a:r>
                    </a:p>
                    <a:p>
                      <a:pPr marL="0" marR="0" indent="0" algn="r" defTabSz="914400" rtl="1" eaLnBrk="1" fontAlgn="auto" latinLnBrk="0" hangingPunct="1">
                        <a:lnSpc>
                          <a:spcPct val="115000"/>
                        </a:lnSpc>
                        <a:spcBef>
                          <a:spcPts val="0"/>
                        </a:spcBef>
                        <a:spcAft>
                          <a:spcPts val="1000"/>
                        </a:spcAft>
                        <a:buClrTx/>
                        <a:buSzTx/>
                        <a:buFontTx/>
                        <a:buNone/>
                        <a:tabLst/>
                        <a:defRPr/>
                      </a:pPr>
                      <a:r>
                        <a:rPr lang="fa-IR" sz="1300" dirty="0">
                          <a:latin typeface="Calibri"/>
                          <a:ea typeface="Times New Roman"/>
                          <a:cs typeface="B Homa"/>
                        </a:rPr>
                        <a:t>-ساماندهي توقف در حاشيه ي خيابان هاو گره هاي ترافيكي </a:t>
                      </a:r>
                    </a:p>
                    <a:p>
                      <a:pPr marL="0" marR="0" indent="0" algn="r" defTabSz="914400" rtl="1" eaLnBrk="1" fontAlgn="auto" latinLnBrk="0" hangingPunct="1">
                        <a:lnSpc>
                          <a:spcPct val="115000"/>
                        </a:lnSpc>
                        <a:spcBef>
                          <a:spcPts val="0"/>
                        </a:spcBef>
                        <a:spcAft>
                          <a:spcPts val="1000"/>
                        </a:spcAft>
                        <a:buClrTx/>
                        <a:buSzTx/>
                        <a:buFontTx/>
                        <a:buNone/>
                        <a:tabLst/>
                        <a:defRPr/>
                      </a:pPr>
                      <a:r>
                        <a:rPr lang="fa-IR" sz="1300" dirty="0">
                          <a:latin typeface="Calibri"/>
                          <a:ea typeface="Times New Roman"/>
                          <a:cs typeface="B Homa"/>
                        </a:rPr>
                        <a:t>-</a:t>
                      </a:r>
                      <a:r>
                        <a:rPr lang="ar-SA" sz="1300" dirty="0">
                          <a:latin typeface="Calibri"/>
                          <a:ea typeface="Times New Roman"/>
                          <a:cs typeface="B Homa"/>
                        </a:rPr>
                        <a:t>طراحی مناسب برای پیاده راهها</a:t>
                      </a:r>
                      <a:endParaRPr lang="fa-IR" sz="1300" dirty="0">
                        <a:latin typeface="Calibri"/>
                        <a:ea typeface="Times New Roman"/>
                        <a:cs typeface="B Homa"/>
                      </a:endParaRPr>
                    </a:p>
                    <a:p>
                      <a:pPr marL="0" marR="0" algn="r" rtl="1">
                        <a:lnSpc>
                          <a:spcPct val="115000"/>
                        </a:lnSpc>
                        <a:spcBef>
                          <a:spcPts val="0"/>
                        </a:spcBef>
                        <a:spcAft>
                          <a:spcPts val="1000"/>
                        </a:spcAft>
                        <a:buFontTx/>
                        <a:buNone/>
                      </a:pPr>
                      <a:r>
                        <a:rPr lang="ar-SA" sz="1300" dirty="0">
                          <a:latin typeface="Calibri"/>
                          <a:ea typeface="Times New Roman"/>
                          <a:cs typeface="B Homa"/>
                        </a:rPr>
                        <a:t>- تعریض معابر برای عبور اتومبیل</a:t>
                      </a:r>
                      <a:endParaRPr lang="en-US" sz="1300" dirty="0">
                        <a:latin typeface="Calibri"/>
                        <a:ea typeface="Times New Roman"/>
                        <a:cs typeface="Arial"/>
                      </a:endParaRPr>
                    </a:p>
                    <a:p>
                      <a:pPr marL="0" marR="0" algn="r" rtl="1">
                        <a:lnSpc>
                          <a:spcPct val="115000"/>
                        </a:lnSpc>
                        <a:spcBef>
                          <a:spcPts val="0"/>
                        </a:spcBef>
                        <a:spcAft>
                          <a:spcPts val="1000"/>
                        </a:spcAft>
                        <a:buFontTx/>
                        <a:buChar char="-"/>
                      </a:pPr>
                      <a:r>
                        <a:rPr lang="ar-SA" sz="1300" dirty="0">
                          <a:latin typeface="Calibri"/>
                          <a:ea typeface="Times New Roman"/>
                          <a:cs typeface="B Homa"/>
                        </a:rPr>
                        <a:t>مبلمان شهری مناسب برای معاب</a:t>
                      </a:r>
                      <a:r>
                        <a:rPr lang="fa-IR" sz="1300" dirty="0">
                          <a:latin typeface="Calibri"/>
                          <a:ea typeface="Times New Roman"/>
                          <a:cs typeface="B Homa"/>
                        </a:rPr>
                        <a:t>ر</a:t>
                      </a:r>
                    </a:p>
                    <a:p>
                      <a:pPr marL="0" marR="0" algn="r" rtl="1">
                        <a:lnSpc>
                          <a:spcPct val="115000"/>
                        </a:lnSpc>
                        <a:spcBef>
                          <a:spcPts val="0"/>
                        </a:spcBef>
                        <a:spcAft>
                          <a:spcPts val="1000"/>
                        </a:spcAft>
                        <a:buFontTx/>
                        <a:buNone/>
                      </a:pPr>
                      <a:r>
                        <a:rPr lang="fa-IR" sz="1300" dirty="0">
                          <a:latin typeface="Calibri"/>
                          <a:ea typeface="Times New Roman"/>
                          <a:cs typeface="B Homa" pitchFamily="2" charset="-78"/>
                        </a:rPr>
                        <a:t>-توسعه</a:t>
                      </a:r>
                      <a:r>
                        <a:rPr lang="fa-IR" sz="1300" baseline="0" dirty="0">
                          <a:latin typeface="Calibri"/>
                          <a:ea typeface="Times New Roman"/>
                          <a:cs typeface="B Homa" pitchFamily="2" charset="-78"/>
                        </a:rPr>
                        <a:t> حمل و نقل عمومی</a:t>
                      </a:r>
                    </a:p>
                    <a:p>
                      <a:pPr marL="0" marR="0" algn="r" rtl="1">
                        <a:lnSpc>
                          <a:spcPct val="115000"/>
                        </a:lnSpc>
                        <a:spcBef>
                          <a:spcPts val="0"/>
                        </a:spcBef>
                        <a:spcAft>
                          <a:spcPts val="1000"/>
                        </a:spcAft>
                        <a:buFontTx/>
                        <a:buChar char="-"/>
                      </a:pPr>
                      <a:r>
                        <a:rPr lang="fa-IR" sz="1300" baseline="0" dirty="0">
                          <a:latin typeface="Calibri"/>
                          <a:ea typeface="Times New Roman"/>
                          <a:cs typeface="B Homa" pitchFamily="2" charset="-78"/>
                        </a:rPr>
                        <a:t>طراحی و چانمایی مناسب برای پارکینگ</a:t>
                      </a:r>
                    </a:p>
                    <a:p>
                      <a:pPr marL="0" marR="0" algn="r" rtl="1">
                        <a:lnSpc>
                          <a:spcPct val="115000"/>
                        </a:lnSpc>
                        <a:spcBef>
                          <a:spcPts val="0"/>
                        </a:spcBef>
                        <a:spcAft>
                          <a:spcPts val="1000"/>
                        </a:spcAft>
                        <a:buFontTx/>
                        <a:buChar char="-"/>
                      </a:pPr>
                      <a:endParaRPr lang="en-US" sz="1300" dirty="0">
                        <a:latin typeface="Calibri"/>
                        <a:ea typeface="Times New Roman"/>
                        <a:cs typeface="B Homa" pitchFamily="2" charset="-78"/>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1000"/>
                        </a:spcAft>
                      </a:pPr>
                      <a:r>
                        <a:rPr lang="ar-SA" sz="1500">
                          <a:latin typeface="Calibri"/>
                          <a:ea typeface="Times New Roman"/>
                          <a:cs typeface="B Homa"/>
                        </a:rPr>
                        <a:t>سیاست های موضوعی</a:t>
                      </a:r>
                      <a:endParaRPr lang="en-US" sz="100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658526">
                <a:tc>
                  <a:txBody>
                    <a:bodyPr/>
                    <a:lstStyle/>
                    <a:p>
                      <a:pPr marL="0" marR="0" algn="r" rtl="1">
                        <a:lnSpc>
                          <a:spcPct val="115000"/>
                        </a:lnSpc>
                        <a:spcBef>
                          <a:spcPts val="0"/>
                        </a:spcBef>
                        <a:spcAft>
                          <a:spcPts val="1000"/>
                        </a:spcAft>
                      </a:pPr>
                      <a:r>
                        <a:rPr lang="ar-SA" sz="1300" dirty="0">
                          <a:latin typeface="Calibri"/>
                          <a:ea typeface="Times New Roman"/>
                          <a:cs typeface="B Homa"/>
                        </a:rPr>
                        <a:t>- طراحی ورودی از بزرگراه یادگارامام</a:t>
                      </a:r>
                      <a:endParaRPr lang="en-US" sz="1300" dirty="0">
                        <a:latin typeface="Calibri"/>
                        <a:ea typeface="Times New Roman"/>
                        <a:cs typeface="Arial"/>
                      </a:endParaRPr>
                    </a:p>
                    <a:p>
                      <a:pPr marL="0" marR="0" algn="r" rtl="1">
                        <a:lnSpc>
                          <a:spcPct val="115000"/>
                        </a:lnSpc>
                        <a:spcBef>
                          <a:spcPts val="0"/>
                        </a:spcBef>
                        <a:spcAft>
                          <a:spcPts val="1000"/>
                        </a:spcAft>
                        <a:buFontTx/>
                        <a:buChar char="-"/>
                      </a:pPr>
                      <a:endParaRPr lang="en-US" sz="1300" dirty="0">
                        <a:latin typeface="Calibri"/>
                        <a:ea typeface="Times New Roman"/>
                        <a:cs typeface="Arial"/>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1000"/>
                        </a:spcAft>
                      </a:pPr>
                      <a:r>
                        <a:rPr lang="ar-SA" sz="1500">
                          <a:latin typeface="Calibri"/>
                          <a:ea typeface="Times New Roman"/>
                          <a:cs typeface="B Homa"/>
                        </a:rPr>
                        <a:t>سیاست های موضعی</a:t>
                      </a:r>
                      <a:endParaRPr lang="en-US" sz="100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1066545">
                <a:tc>
                  <a:txBody>
                    <a:bodyPr/>
                    <a:lstStyle/>
                    <a:p>
                      <a:pPr marL="0" marR="0" algn="r" rtl="1">
                        <a:lnSpc>
                          <a:spcPct val="115000"/>
                        </a:lnSpc>
                        <a:spcBef>
                          <a:spcPts val="0"/>
                        </a:spcBef>
                        <a:spcAft>
                          <a:spcPts val="1000"/>
                        </a:spcAft>
                        <a:buFontTx/>
                        <a:buNone/>
                      </a:pPr>
                      <a:r>
                        <a:rPr lang="fa-IR" sz="1300" baseline="0" dirty="0">
                          <a:latin typeface="Calibri"/>
                          <a:ea typeface="Times New Roman"/>
                          <a:cs typeface="B Homa" pitchFamily="2" charset="-78"/>
                        </a:rPr>
                        <a:t>-آماده سازی پیاده راه روددره فرحزاد</a:t>
                      </a:r>
                    </a:p>
                    <a:p>
                      <a:pPr marL="0" marR="0" algn="r" rtl="1">
                        <a:lnSpc>
                          <a:spcPct val="115000"/>
                        </a:lnSpc>
                        <a:spcBef>
                          <a:spcPts val="0"/>
                        </a:spcBef>
                        <a:spcAft>
                          <a:spcPts val="1000"/>
                        </a:spcAft>
                        <a:buFontTx/>
                        <a:buNone/>
                      </a:pPr>
                      <a:r>
                        <a:rPr lang="fa-IR" sz="1300" baseline="0" dirty="0">
                          <a:latin typeface="Calibri"/>
                          <a:ea typeface="Times New Roman"/>
                          <a:cs typeface="B Homa" pitchFamily="2" charset="-78"/>
                        </a:rPr>
                        <a:t>- طراحی مسیر پیاده در کوهستان</a:t>
                      </a:r>
                      <a:endParaRPr lang="en-US" sz="1300" dirty="0">
                        <a:latin typeface="Calibri"/>
                        <a:ea typeface="Times New Roman"/>
                        <a:cs typeface="B Homa" pitchFamily="2" charset="-78"/>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ar-SA" sz="1500" dirty="0">
                          <a:latin typeface="Calibri"/>
                          <a:ea typeface="Times New Roman"/>
                          <a:cs typeface="B Homa"/>
                        </a:rPr>
                        <a:t>سیاست های حوزه ای</a:t>
                      </a:r>
                      <a:endParaRPr lang="en-US" sz="1000" dirty="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DBE5F1"/>
                    </a:solidFill>
                  </a:tcPr>
                </a:tc>
              </a:tr>
            </a:tbl>
          </a:graphicData>
        </a:graphic>
      </p:graphicFrame>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rot="16200000">
            <a:off x="1967947" y="4204107"/>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Rectangle 4"/>
          <p:cNvSpPr/>
          <p:nvPr/>
        </p:nvSpPr>
        <p:spPr>
          <a:xfrm>
            <a:off x="457200" y="0"/>
            <a:ext cx="86868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TextBox 5"/>
          <p:cNvSpPr txBox="1"/>
          <p:nvPr/>
        </p:nvSpPr>
        <p:spPr>
          <a:xfrm rot="16200000">
            <a:off x="-2176462" y="3167062"/>
            <a:ext cx="4876800" cy="523875"/>
          </a:xfrm>
          <a:prstGeom prst="rect">
            <a:avLst/>
          </a:prstGeom>
          <a:noFill/>
        </p:spPr>
        <p:txBody>
          <a:bodyPr>
            <a:spAutoFit/>
          </a:bodyPr>
          <a:lstStyle/>
          <a:p>
            <a:pPr algn="r" rtl="1" eaLnBrk="1" fontAlgn="auto" hangingPunct="1">
              <a:spcBef>
                <a:spcPts val="0"/>
              </a:spcBef>
              <a:spcAft>
                <a:spcPts val="0"/>
              </a:spcAft>
              <a:defRPr/>
            </a:pPr>
            <a:r>
              <a:rPr lang="fa-IR"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rPr>
              <a:t>کارگاه  محله  :   دهکده فرحزاد</a:t>
            </a:r>
            <a:endParaRPr lang="en-US"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endParaRPr>
          </a:p>
        </p:txBody>
      </p:sp>
      <p:sp>
        <p:nvSpPr>
          <p:cNvPr id="7" name="TextBox 6"/>
          <p:cNvSpPr txBox="1"/>
          <p:nvPr/>
        </p:nvSpPr>
        <p:spPr>
          <a:xfrm>
            <a:off x="261938" y="6276975"/>
            <a:ext cx="35814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معرفی راهبردها و سیاست ها</a:t>
            </a:r>
            <a:endPar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endParaRPr>
          </a:p>
        </p:txBody>
      </p:sp>
      <p:graphicFrame>
        <p:nvGraphicFramePr>
          <p:cNvPr id="2" name="Table 1"/>
          <p:cNvGraphicFramePr>
            <a:graphicFrameLocks noGrp="1"/>
          </p:cNvGraphicFramePr>
          <p:nvPr/>
        </p:nvGraphicFramePr>
        <p:xfrm>
          <a:off x="1524000" y="1227138"/>
          <a:ext cx="6096000" cy="3859212"/>
        </p:xfrm>
        <a:graphic>
          <a:graphicData uri="http://schemas.openxmlformats.org/drawingml/2006/table">
            <a:tbl>
              <a:tblPr/>
              <a:tblGrid>
                <a:gridCol w="4460147"/>
                <a:gridCol w="1635853"/>
              </a:tblGrid>
              <a:tr h="514735">
                <a:tc>
                  <a:txBody>
                    <a:bodyPr/>
                    <a:lstStyle/>
                    <a:p>
                      <a:pPr marL="0" marR="0" algn="ctr">
                        <a:lnSpc>
                          <a:spcPct val="150000"/>
                        </a:lnSpc>
                        <a:spcBef>
                          <a:spcPts val="0"/>
                        </a:spcBef>
                        <a:spcAft>
                          <a:spcPts val="1000"/>
                        </a:spcAft>
                      </a:pPr>
                      <a:r>
                        <a:rPr lang="fa-IR" sz="1500" dirty="0">
                          <a:latin typeface="Calibri"/>
                          <a:ea typeface="Times New Roman"/>
                          <a:cs typeface="B Homa"/>
                        </a:rPr>
                        <a:t>تقویت پیوند محله با حوزه فراگیر</a:t>
                      </a:r>
                      <a:endParaRPr lang="en-US" sz="1000" dirty="0">
                        <a:latin typeface="Calibri"/>
                        <a:ea typeface="Times New Roman"/>
                        <a:cs typeface="Arial"/>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marL="0" marR="0" algn="ctr">
                        <a:lnSpc>
                          <a:spcPct val="150000"/>
                        </a:lnSpc>
                        <a:spcBef>
                          <a:spcPts val="0"/>
                        </a:spcBef>
                        <a:spcAft>
                          <a:spcPts val="1000"/>
                        </a:spcAft>
                      </a:pPr>
                      <a:r>
                        <a:rPr lang="ar-SA" sz="1500" dirty="0">
                          <a:latin typeface="Calibri"/>
                          <a:ea typeface="Times New Roman"/>
                          <a:cs typeface="B Homa"/>
                        </a:rPr>
                        <a:t>راهبرد 6</a:t>
                      </a:r>
                      <a:endParaRPr lang="en-US" sz="1000" dirty="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r>
              <a:tr h="575020">
                <a:tc>
                  <a:txBody>
                    <a:bodyPr/>
                    <a:lstStyle/>
                    <a:p>
                      <a:pPr marL="0" marR="0" algn="r" rtl="0">
                        <a:lnSpc>
                          <a:spcPct val="115000"/>
                        </a:lnSpc>
                        <a:spcBef>
                          <a:spcPts val="0"/>
                        </a:spcBef>
                        <a:spcAft>
                          <a:spcPts val="1000"/>
                        </a:spcAft>
                      </a:pPr>
                      <a:r>
                        <a:rPr lang="fa-IR" sz="1300" dirty="0">
                          <a:latin typeface="Calibri"/>
                          <a:ea typeface="Times New Roman"/>
                          <a:cs typeface="B Homa" pitchFamily="2" charset="-78"/>
                        </a:rPr>
                        <a:t>- افزایش ارتباط</a:t>
                      </a:r>
                      <a:r>
                        <a:rPr lang="fa-IR" sz="1300" baseline="0" dirty="0">
                          <a:latin typeface="Calibri"/>
                          <a:ea typeface="Times New Roman"/>
                          <a:cs typeface="B Homa" pitchFamily="2" charset="-78"/>
                        </a:rPr>
                        <a:t> با حوزه های فراگیر (شهرک تامین اجتماعی در شرق و شهرک  نفت در غرب و فرحزاد جنوبی)</a:t>
                      </a:r>
                      <a:endParaRPr lang="en-US" sz="1300" dirty="0">
                        <a:latin typeface="Calibri"/>
                        <a:ea typeface="Times New Roman"/>
                        <a:cs typeface="B Homa" pitchFamily="2" charset="-78"/>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1000"/>
                        </a:spcAft>
                      </a:pPr>
                      <a:r>
                        <a:rPr lang="ar-SA" sz="1500" dirty="0">
                          <a:latin typeface="Calibri"/>
                          <a:ea typeface="Times New Roman"/>
                          <a:cs typeface="B Homa"/>
                        </a:rPr>
                        <a:t>سیاست های موضوعی</a:t>
                      </a:r>
                      <a:endParaRPr lang="en-US" sz="1000" dirty="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903801">
                <a:tc>
                  <a:txBody>
                    <a:bodyPr/>
                    <a:lstStyle/>
                    <a:p>
                      <a:pPr marL="0" marR="0" algn="r">
                        <a:lnSpc>
                          <a:spcPct val="115000"/>
                        </a:lnSpc>
                        <a:spcBef>
                          <a:spcPts val="0"/>
                        </a:spcBef>
                        <a:spcAft>
                          <a:spcPts val="1000"/>
                        </a:spcAft>
                      </a:pPr>
                      <a:r>
                        <a:rPr lang="fa-IR" sz="1300" dirty="0">
                          <a:latin typeface="Calibri"/>
                          <a:ea typeface="Times New Roman"/>
                          <a:cs typeface="B Homa" pitchFamily="2" charset="-78"/>
                        </a:rPr>
                        <a:t>-</a:t>
                      </a:r>
                      <a:r>
                        <a:rPr lang="fa-IR" sz="1300" baseline="0" dirty="0">
                          <a:latin typeface="Calibri"/>
                          <a:ea typeface="Times New Roman"/>
                          <a:cs typeface="B Homa" pitchFamily="2" charset="-78"/>
                        </a:rPr>
                        <a:t> ساماندهی و بهسازی لبه یادگار امام</a:t>
                      </a:r>
                      <a:endParaRPr lang="en-US" sz="1300" dirty="0">
                        <a:latin typeface="Calibri"/>
                        <a:ea typeface="Times New Roman"/>
                        <a:cs typeface="B Homa" pitchFamily="2" charset="-78"/>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1000"/>
                        </a:spcAft>
                      </a:pPr>
                      <a:r>
                        <a:rPr lang="ar-SA" sz="1500" dirty="0">
                          <a:latin typeface="Calibri"/>
                          <a:ea typeface="Times New Roman"/>
                          <a:cs typeface="B Homa"/>
                        </a:rPr>
                        <a:t>سیاست های موضعی</a:t>
                      </a:r>
                      <a:endParaRPr lang="en-US" sz="1000" dirty="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1865656">
                <a:tc>
                  <a:txBody>
                    <a:bodyPr/>
                    <a:lstStyle/>
                    <a:p>
                      <a:pPr marL="0" marR="0" algn="r" rtl="1">
                        <a:lnSpc>
                          <a:spcPct val="115000"/>
                        </a:lnSpc>
                        <a:spcBef>
                          <a:spcPts val="0"/>
                        </a:spcBef>
                        <a:spcAft>
                          <a:spcPts val="1000"/>
                        </a:spcAft>
                      </a:pPr>
                      <a:r>
                        <a:rPr lang="fa-IR" sz="1300" dirty="0">
                          <a:latin typeface="Calibri"/>
                          <a:ea typeface="Times New Roman"/>
                          <a:cs typeface="B Homa" pitchFamily="2" charset="-78"/>
                        </a:rPr>
                        <a:t>- طراحی ورودی محله از بزرگراه یادگار امام بصورت خوانا و هویتمند</a:t>
                      </a:r>
                      <a:endParaRPr lang="en-US" sz="1300" dirty="0">
                        <a:latin typeface="Calibri"/>
                        <a:ea typeface="Times New Roman"/>
                        <a:cs typeface="B Homa" pitchFamily="2" charset="-78"/>
                      </a:endParaRPr>
                    </a:p>
                    <a:p>
                      <a:pPr marL="0" marR="0" algn="r">
                        <a:lnSpc>
                          <a:spcPct val="115000"/>
                        </a:lnSpc>
                        <a:spcBef>
                          <a:spcPts val="0"/>
                        </a:spcBef>
                        <a:spcAft>
                          <a:spcPts val="1000"/>
                        </a:spcAft>
                      </a:pPr>
                      <a:r>
                        <a:rPr lang="fa-IR" sz="1300" dirty="0">
                          <a:latin typeface="Calibri"/>
                          <a:ea typeface="Times New Roman"/>
                          <a:cs typeface="B Homa" pitchFamily="2" charset="-78"/>
                        </a:rPr>
                        <a:t>-پاکسازی ورودی از کاربری های ناسازگار و جایگزینی با کاربری های سرزنده</a:t>
                      </a:r>
                      <a:endParaRPr lang="en-US" sz="1300" dirty="0">
                        <a:latin typeface="Calibri"/>
                        <a:ea typeface="Times New Roman"/>
                        <a:cs typeface="B Homa" pitchFamily="2" charset="-78"/>
                      </a:endParaRPr>
                    </a:p>
                    <a:p>
                      <a:pPr marL="0" marR="0" indent="0" algn="r" defTabSz="914400" rtl="1" eaLnBrk="1" fontAlgn="auto" latinLnBrk="0" hangingPunct="1">
                        <a:lnSpc>
                          <a:spcPct val="115000"/>
                        </a:lnSpc>
                        <a:spcBef>
                          <a:spcPts val="0"/>
                        </a:spcBef>
                        <a:spcAft>
                          <a:spcPts val="1000"/>
                        </a:spcAft>
                        <a:buClrTx/>
                        <a:buSzTx/>
                        <a:buFontTx/>
                        <a:buNone/>
                        <a:tabLst/>
                        <a:defRPr/>
                      </a:pPr>
                      <a:r>
                        <a:rPr lang="fa-IR" sz="1300" dirty="0">
                          <a:latin typeface="Calibri"/>
                          <a:ea typeface="Times New Roman"/>
                          <a:cs typeface="B Homa" pitchFamily="2" charset="-78"/>
                        </a:rPr>
                        <a:t>-حفظ لبه های کوهستانی شمال شرق و رود دره غرب</a:t>
                      </a:r>
                    </a:p>
                    <a:p>
                      <a:pPr marL="0" marR="0" indent="0" algn="r" defTabSz="914400" rtl="1" eaLnBrk="1" fontAlgn="auto" latinLnBrk="0" hangingPunct="1">
                        <a:lnSpc>
                          <a:spcPct val="115000"/>
                        </a:lnSpc>
                        <a:spcBef>
                          <a:spcPts val="0"/>
                        </a:spcBef>
                        <a:spcAft>
                          <a:spcPts val="1000"/>
                        </a:spcAft>
                        <a:buClrTx/>
                        <a:buSzTx/>
                        <a:buFontTx/>
                        <a:buNone/>
                        <a:tabLst/>
                        <a:defRPr/>
                      </a:pPr>
                      <a:r>
                        <a:rPr lang="fa-IR" sz="1300" dirty="0">
                          <a:latin typeface="Calibri"/>
                          <a:ea typeface="Times New Roman"/>
                          <a:cs typeface="B Homa" pitchFamily="2" charset="-78"/>
                        </a:rPr>
                        <a:t>-</a:t>
                      </a:r>
                      <a:r>
                        <a:rPr lang="fa-IR" sz="1300" baseline="0" dirty="0">
                          <a:latin typeface="Calibri"/>
                          <a:ea typeface="Times New Roman"/>
                          <a:cs typeface="B Homa" pitchFamily="2" charset="-78"/>
                        </a:rPr>
                        <a:t> افزایش ارتباط با حوزه فراگیر از طریق طراحی حوزه هایی که خدمات مشترک به محله فرحزاد و حوزه فراگیر می رساند </a:t>
                      </a:r>
                      <a:endParaRPr lang="en-US" sz="1300" dirty="0">
                        <a:latin typeface="Calibri"/>
                        <a:ea typeface="Times New Roman"/>
                        <a:cs typeface="B Homa" pitchFamily="2" charset="-78"/>
                      </a:endParaRPr>
                    </a:p>
                    <a:p>
                      <a:pPr marL="0" marR="0" algn="r" rtl="1">
                        <a:lnSpc>
                          <a:spcPct val="115000"/>
                        </a:lnSpc>
                        <a:spcBef>
                          <a:spcPts val="0"/>
                        </a:spcBef>
                        <a:spcAft>
                          <a:spcPts val="1000"/>
                        </a:spcAft>
                      </a:pPr>
                      <a:endParaRPr lang="ar-SA" sz="1300" dirty="0">
                        <a:latin typeface="Calibri"/>
                        <a:ea typeface="Times New Roman"/>
                        <a:cs typeface="B Homa" pitchFamily="2" charset="-78"/>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ar-SA" sz="1500" dirty="0">
                          <a:latin typeface="Calibri"/>
                          <a:ea typeface="Times New Roman"/>
                          <a:cs typeface="B Homa"/>
                        </a:rPr>
                        <a:t>سیاست های حوزه ای</a:t>
                      </a:r>
                      <a:endParaRPr lang="en-US" sz="1000" dirty="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DBE5F1"/>
                    </a:solidFill>
                  </a:tcPr>
                </a:tc>
              </a:tr>
            </a:tbl>
          </a:graphicData>
        </a:graphic>
      </p:graphicFrame>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rot="16200000">
            <a:off x="1967947" y="4204107"/>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Rectangle 5"/>
          <p:cNvSpPr/>
          <p:nvPr/>
        </p:nvSpPr>
        <p:spPr>
          <a:xfrm>
            <a:off x="457200" y="0"/>
            <a:ext cx="86868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7" name="TextBox 6"/>
          <p:cNvSpPr txBox="1"/>
          <p:nvPr/>
        </p:nvSpPr>
        <p:spPr>
          <a:xfrm rot="16200000">
            <a:off x="-2176462" y="3167062"/>
            <a:ext cx="4876800" cy="523875"/>
          </a:xfrm>
          <a:prstGeom prst="rect">
            <a:avLst/>
          </a:prstGeom>
          <a:noFill/>
        </p:spPr>
        <p:txBody>
          <a:bodyPr>
            <a:spAutoFit/>
          </a:bodyPr>
          <a:lstStyle/>
          <a:p>
            <a:pPr algn="r" rtl="1" eaLnBrk="1" fontAlgn="auto" hangingPunct="1">
              <a:spcBef>
                <a:spcPts val="0"/>
              </a:spcBef>
              <a:spcAft>
                <a:spcPts val="0"/>
              </a:spcAft>
              <a:defRPr/>
            </a:pPr>
            <a:r>
              <a:rPr lang="fa-IR"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rPr>
              <a:t>کارگاه  محله  :   دهکده فرحزاد</a:t>
            </a:r>
            <a:endParaRPr lang="en-US"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endParaRPr>
          </a:p>
        </p:txBody>
      </p:sp>
      <p:sp>
        <p:nvSpPr>
          <p:cNvPr id="8" name="TextBox 7"/>
          <p:cNvSpPr txBox="1"/>
          <p:nvPr/>
        </p:nvSpPr>
        <p:spPr>
          <a:xfrm>
            <a:off x="261938" y="6276975"/>
            <a:ext cx="35814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معرفی راهبردها و سیاست ها</a:t>
            </a:r>
            <a:endPar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endParaRPr>
          </a:p>
        </p:txBody>
      </p:sp>
      <p:graphicFrame>
        <p:nvGraphicFramePr>
          <p:cNvPr id="3" name="Table 2"/>
          <p:cNvGraphicFramePr>
            <a:graphicFrameLocks noGrp="1"/>
          </p:cNvGraphicFramePr>
          <p:nvPr/>
        </p:nvGraphicFramePr>
        <p:xfrm>
          <a:off x="1524000" y="1447800"/>
          <a:ext cx="6096000" cy="4144963"/>
        </p:xfrm>
        <a:graphic>
          <a:graphicData uri="http://schemas.openxmlformats.org/drawingml/2006/table">
            <a:tbl>
              <a:tblPr/>
              <a:tblGrid>
                <a:gridCol w="4460147"/>
                <a:gridCol w="1635853"/>
              </a:tblGrid>
              <a:tr h="515685">
                <a:tc>
                  <a:txBody>
                    <a:bodyPr/>
                    <a:lstStyle/>
                    <a:p>
                      <a:pPr marL="0" marR="0" algn="ctr">
                        <a:lnSpc>
                          <a:spcPct val="150000"/>
                        </a:lnSpc>
                        <a:spcBef>
                          <a:spcPts val="0"/>
                        </a:spcBef>
                        <a:spcAft>
                          <a:spcPts val="1000"/>
                        </a:spcAft>
                      </a:pPr>
                      <a:r>
                        <a:rPr lang="fa-IR" sz="1500" dirty="0">
                          <a:latin typeface="Calibri"/>
                          <a:ea typeface="Times New Roman"/>
                          <a:cs typeface="B Homa"/>
                        </a:rPr>
                        <a:t>ارتقای پایداری اجتماعی</a:t>
                      </a:r>
                      <a:endParaRPr lang="en-US" sz="1000" dirty="0">
                        <a:latin typeface="Calibri"/>
                        <a:ea typeface="Times New Roman"/>
                        <a:cs typeface="Arial"/>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marL="0" marR="0" algn="ctr">
                        <a:lnSpc>
                          <a:spcPct val="150000"/>
                        </a:lnSpc>
                        <a:spcBef>
                          <a:spcPts val="0"/>
                        </a:spcBef>
                        <a:spcAft>
                          <a:spcPts val="1000"/>
                        </a:spcAft>
                      </a:pPr>
                      <a:r>
                        <a:rPr lang="ar-SA" sz="1500" dirty="0">
                          <a:latin typeface="Calibri"/>
                          <a:ea typeface="Times New Roman"/>
                          <a:cs typeface="B Homa"/>
                        </a:rPr>
                        <a:t>راهبرد 7</a:t>
                      </a:r>
                      <a:endParaRPr lang="en-US" sz="1000" dirty="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r>
              <a:tr h="1995696">
                <a:tc>
                  <a:txBody>
                    <a:bodyPr/>
                    <a:lstStyle/>
                    <a:p>
                      <a:pPr marL="0" marR="0" algn="r" rtl="0">
                        <a:lnSpc>
                          <a:spcPct val="115000"/>
                        </a:lnSpc>
                        <a:spcBef>
                          <a:spcPts val="0"/>
                        </a:spcBef>
                        <a:spcAft>
                          <a:spcPts val="1000"/>
                        </a:spcAft>
                      </a:pPr>
                      <a:r>
                        <a:rPr lang="fa-IR" sz="1300" dirty="0">
                          <a:latin typeface="Calibri"/>
                          <a:ea typeface="Times New Roman"/>
                          <a:cs typeface="B Homa"/>
                        </a:rPr>
                        <a:t>- استفاده از تنوع</a:t>
                      </a:r>
                      <a:r>
                        <a:rPr lang="fa-IR" sz="1300" baseline="0" dirty="0">
                          <a:latin typeface="Calibri"/>
                          <a:ea typeface="Times New Roman"/>
                          <a:cs typeface="B Homa"/>
                        </a:rPr>
                        <a:t> ، همپیوندی و </a:t>
                      </a:r>
                      <a:r>
                        <a:rPr lang="fa-IR" sz="1300" dirty="0">
                          <a:latin typeface="Calibri"/>
                          <a:ea typeface="Times New Roman"/>
                          <a:cs typeface="B Homa"/>
                        </a:rPr>
                        <a:t>سرمایه</a:t>
                      </a:r>
                      <a:r>
                        <a:rPr lang="fa-IR" sz="1300" baseline="0" dirty="0">
                          <a:latin typeface="Calibri"/>
                          <a:ea typeface="Times New Roman"/>
                          <a:cs typeface="B Homa"/>
                        </a:rPr>
                        <a:t> های اجتماعی موجود در جهت ارتقای </a:t>
                      </a:r>
                    </a:p>
                    <a:p>
                      <a:pPr marL="0" marR="0" algn="r" rtl="0">
                        <a:lnSpc>
                          <a:spcPct val="115000"/>
                        </a:lnSpc>
                        <a:spcBef>
                          <a:spcPts val="0"/>
                        </a:spcBef>
                        <a:spcAft>
                          <a:spcPts val="1000"/>
                        </a:spcAft>
                      </a:pPr>
                      <a:r>
                        <a:rPr lang="fa-IR" sz="1300" baseline="0" dirty="0">
                          <a:latin typeface="Calibri"/>
                          <a:ea typeface="Times New Roman"/>
                          <a:cs typeface="B Homa"/>
                        </a:rPr>
                        <a:t>اجتماعی محله</a:t>
                      </a:r>
                    </a:p>
                    <a:p>
                      <a:pPr marL="0" marR="0" indent="0" algn="r" defTabSz="914400" rtl="0" eaLnBrk="1" fontAlgn="auto" latinLnBrk="0" hangingPunct="1">
                        <a:lnSpc>
                          <a:spcPct val="115000"/>
                        </a:lnSpc>
                        <a:spcBef>
                          <a:spcPts val="0"/>
                        </a:spcBef>
                        <a:spcAft>
                          <a:spcPts val="1000"/>
                        </a:spcAft>
                        <a:buClrTx/>
                        <a:buSzTx/>
                        <a:buFontTx/>
                        <a:buNone/>
                        <a:tabLst/>
                        <a:defRPr/>
                      </a:pPr>
                      <a:r>
                        <a:rPr lang="fa-IR" sz="1300" dirty="0">
                          <a:latin typeface="Calibri"/>
                          <a:ea typeface="Times New Roman"/>
                          <a:cs typeface="B Homa"/>
                        </a:rPr>
                        <a:t>-طراحی</a:t>
                      </a:r>
                      <a:r>
                        <a:rPr lang="fa-IR" sz="1300" baseline="0" dirty="0">
                          <a:latin typeface="Calibri"/>
                          <a:ea typeface="Times New Roman"/>
                          <a:cs typeface="B Homa"/>
                        </a:rPr>
                        <a:t> زیر محله هایی منطبق بر تنوع اجتماعی موجود</a:t>
                      </a:r>
                      <a:endParaRPr lang="ar-SA" sz="1300" dirty="0">
                        <a:latin typeface="Calibri"/>
                        <a:ea typeface="Times New Roman"/>
                        <a:cs typeface="B Homa"/>
                      </a:endParaRPr>
                    </a:p>
                    <a:p>
                      <a:pPr marL="0" marR="0" algn="r">
                        <a:lnSpc>
                          <a:spcPct val="115000"/>
                        </a:lnSpc>
                        <a:spcBef>
                          <a:spcPts val="0"/>
                        </a:spcBef>
                        <a:spcAft>
                          <a:spcPts val="1000"/>
                        </a:spcAft>
                      </a:pPr>
                      <a:r>
                        <a:rPr lang="fa-IR" sz="1300" dirty="0">
                          <a:latin typeface="Calibri"/>
                          <a:ea typeface="Times New Roman"/>
                          <a:cs typeface="B Homa"/>
                        </a:rPr>
                        <a:t>-</a:t>
                      </a:r>
                      <a:r>
                        <a:rPr lang="fa-IR" sz="1300" baseline="0" dirty="0">
                          <a:latin typeface="Calibri"/>
                          <a:ea typeface="Times New Roman"/>
                          <a:cs typeface="B Homa"/>
                        </a:rPr>
                        <a:t> طراحی فضاهای باز جمعی و سبز برای افزایش تعاملات اجتماعی</a:t>
                      </a:r>
                      <a:endParaRPr lang="en-US" sz="1300" dirty="0">
                        <a:latin typeface="Calibri"/>
                        <a:ea typeface="Times New Roman"/>
                        <a:cs typeface="B Homa"/>
                      </a:endParaRPr>
                    </a:p>
                    <a:p>
                      <a:pPr marL="0" marR="0" algn="r" rtl="1">
                        <a:lnSpc>
                          <a:spcPct val="115000"/>
                        </a:lnSpc>
                        <a:spcBef>
                          <a:spcPts val="0"/>
                        </a:spcBef>
                        <a:spcAft>
                          <a:spcPts val="1000"/>
                        </a:spcAft>
                      </a:pPr>
                      <a:r>
                        <a:rPr lang="fa-IR" sz="1300" baseline="0" dirty="0">
                          <a:latin typeface="Calibri"/>
                          <a:ea typeface="Times New Roman"/>
                          <a:cs typeface="B Homa"/>
                        </a:rPr>
                        <a:t> - افزایش و تقویت زمینه های مشارکت در محله </a:t>
                      </a:r>
                    </a:p>
                    <a:p>
                      <a:pPr marL="0" marR="0" algn="r" rtl="1">
                        <a:lnSpc>
                          <a:spcPct val="115000"/>
                        </a:lnSpc>
                        <a:spcBef>
                          <a:spcPts val="0"/>
                        </a:spcBef>
                        <a:spcAft>
                          <a:spcPts val="1000"/>
                        </a:spcAft>
                      </a:pPr>
                      <a:endParaRPr lang="en-US" sz="1300" dirty="0">
                        <a:latin typeface="Calibri"/>
                        <a:ea typeface="Times New Roman"/>
                        <a:cs typeface="B Homa"/>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1000"/>
                        </a:spcAft>
                      </a:pPr>
                      <a:r>
                        <a:rPr lang="ar-SA" sz="1500" dirty="0">
                          <a:latin typeface="Calibri"/>
                          <a:ea typeface="Times New Roman"/>
                          <a:cs typeface="B Homa"/>
                        </a:rPr>
                        <a:t>سیاست های موضوعی</a:t>
                      </a:r>
                      <a:endParaRPr lang="en-US" sz="1000" dirty="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657962">
                <a:tc>
                  <a:txBody>
                    <a:bodyPr/>
                    <a:lstStyle/>
                    <a:p>
                      <a:pPr marL="0" marR="0" indent="0" algn="r" defTabSz="914400" rtl="0" eaLnBrk="1" fontAlgn="auto" latinLnBrk="0" hangingPunct="1">
                        <a:lnSpc>
                          <a:spcPct val="115000"/>
                        </a:lnSpc>
                        <a:spcBef>
                          <a:spcPts val="0"/>
                        </a:spcBef>
                        <a:spcAft>
                          <a:spcPts val="1000"/>
                        </a:spcAft>
                        <a:buClrTx/>
                        <a:buSzTx/>
                        <a:buFontTx/>
                        <a:buNone/>
                        <a:tabLst/>
                        <a:defRPr/>
                      </a:pPr>
                      <a:endParaRPr lang="en-US" sz="1300" dirty="0">
                        <a:latin typeface="Calibri"/>
                        <a:ea typeface="Times New Roman"/>
                        <a:cs typeface="B Homa"/>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1000"/>
                        </a:spcAft>
                      </a:pPr>
                      <a:r>
                        <a:rPr lang="ar-SA" sz="1500" dirty="0">
                          <a:latin typeface="Calibri"/>
                          <a:ea typeface="Times New Roman"/>
                          <a:cs typeface="B Homa"/>
                        </a:rPr>
                        <a:t>سیاست های موضعی</a:t>
                      </a:r>
                      <a:endParaRPr lang="en-US" sz="1000" dirty="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975620">
                <a:tc>
                  <a:txBody>
                    <a:bodyPr/>
                    <a:lstStyle/>
                    <a:p>
                      <a:pPr marL="0" marR="0" algn="r" rtl="1">
                        <a:lnSpc>
                          <a:spcPct val="115000"/>
                        </a:lnSpc>
                        <a:spcBef>
                          <a:spcPts val="0"/>
                        </a:spcBef>
                        <a:spcAft>
                          <a:spcPts val="1000"/>
                        </a:spcAft>
                      </a:pPr>
                      <a:endParaRPr lang="ar-SA" sz="1300" dirty="0">
                        <a:latin typeface="Calibri"/>
                        <a:ea typeface="Times New Roman"/>
                        <a:cs typeface="B Homa"/>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ar-SA" sz="1500" dirty="0">
                          <a:latin typeface="Calibri"/>
                          <a:ea typeface="Times New Roman"/>
                          <a:cs typeface="B Homa"/>
                        </a:rPr>
                        <a:t>سیاست های حوزه ای</a:t>
                      </a:r>
                      <a:endParaRPr lang="en-US" sz="1000" dirty="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DBE5F1"/>
                    </a:solidFill>
                  </a:tcPr>
                </a:tc>
              </a:tr>
            </a:tbl>
          </a:graphicData>
        </a:graphic>
      </p:graphicFrame>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rot="16200000">
            <a:off x="1967947" y="4204107"/>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Rectangle 5"/>
          <p:cNvSpPr/>
          <p:nvPr/>
        </p:nvSpPr>
        <p:spPr>
          <a:xfrm>
            <a:off x="457200" y="0"/>
            <a:ext cx="86868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7" name="TextBox 6"/>
          <p:cNvSpPr txBox="1"/>
          <p:nvPr/>
        </p:nvSpPr>
        <p:spPr>
          <a:xfrm rot="16200000">
            <a:off x="-2176462" y="3167062"/>
            <a:ext cx="4876800" cy="523875"/>
          </a:xfrm>
          <a:prstGeom prst="rect">
            <a:avLst/>
          </a:prstGeom>
          <a:noFill/>
        </p:spPr>
        <p:txBody>
          <a:bodyPr>
            <a:spAutoFit/>
          </a:bodyPr>
          <a:lstStyle/>
          <a:p>
            <a:pPr algn="r" rtl="1" eaLnBrk="1" fontAlgn="auto" hangingPunct="1">
              <a:spcBef>
                <a:spcPts val="0"/>
              </a:spcBef>
              <a:spcAft>
                <a:spcPts val="0"/>
              </a:spcAft>
              <a:defRPr/>
            </a:pPr>
            <a:r>
              <a:rPr lang="fa-IR"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rPr>
              <a:t>کارگاه  محله  :   دهکده فرحزاد</a:t>
            </a:r>
            <a:endParaRPr lang="en-US"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endParaRPr>
          </a:p>
        </p:txBody>
      </p:sp>
      <p:sp>
        <p:nvSpPr>
          <p:cNvPr id="8" name="TextBox 7"/>
          <p:cNvSpPr txBox="1"/>
          <p:nvPr/>
        </p:nvSpPr>
        <p:spPr>
          <a:xfrm>
            <a:off x="261938" y="6276975"/>
            <a:ext cx="35814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معرفی راهبردها و سیاست ها</a:t>
            </a:r>
            <a:endPar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endParaRPr>
          </a:p>
        </p:txBody>
      </p:sp>
      <p:graphicFrame>
        <p:nvGraphicFramePr>
          <p:cNvPr id="3" name="Table 2"/>
          <p:cNvGraphicFramePr>
            <a:graphicFrameLocks noGrp="1"/>
          </p:cNvGraphicFramePr>
          <p:nvPr/>
        </p:nvGraphicFramePr>
        <p:xfrm>
          <a:off x="1524000" y="1295400"/>
          <a:ext cx="6096000" cy="3863975"/>
        </p:xfrm>
        <a:graphic>
          <a:graphicData uri="http://schemas.openxmlformats.org/drawingml/2006/table">
            <a:tbl>
              <a:tblPr/>
              <a:tblGrid>
                <a:gridCol w="4460147"/>
                <a:gridCol w="1635853"/>
              </a:tblGrid>
              <a:tr h="514638">
                <a:tc>
                  <a:txBody>
                    <a:bodyPr/>
                    <a:lstStyle/>
                    <a:p>
                      <a:pPr marL="0" marR="0" algn="ctr">
                        <a:lnSpc>
                          <a:spcPct val="150000"/>
                        </a:lnSpc>
                        <a:spcBef>
                          <a:spcPts val="0"/>
                        </a:spcBef>
                        <a:spcAft>
                          <a:spcPts val="1000"/>
                        </a:spcAft>
                      </a:pPr>
                      <a:r>
                        <a:rPr lang="fa-IR" sz="1500" dirty="0">
                          <a:latin typeface="Calibri"/>
                          <a:ea typeface="Times New Roman"/>
                          <a:cs typeface="B Homa"/>
                        </a:rPr>
                        <a:t>ارتقا کیفیت های بصری</a:t>
                      </a:r>
                      <a:endParaRPr lang="en-US" sz="1000" dirty="0">
                        <a:latin typeface="Calibri"/>
                        <a:ea typeface="Times New Roman"/>
                        <a:cs typeface="Arial"/>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marL="0" marR="0" algn="ctr">
                        <a:lnSpc>
                          <a:spcPct val="150000"/>
                        </a:lnSpc>
                        <a:spcBef>
                          <a:spcPts val="0"/>
                        </a:spcBef>
                        <a:spcAft>
                          <a:spcPts val="1000"/>
                        </a:spcAft>
                      </a:pPr>
                      <a:r>
                        <a:rPr lang="ar-SA" sz="1500" dirty="0">
                          <a:latin typeface="Calibri"/>
                          <a:ea typeface="Times New Roman"/>
                          <a:cs typeface="B Homa"/>
                        </a:rPr>
                        <a:t>راهبرد 8</a:t>
                      </a:r>
                      <a:endParaRPr lang="en-US" sz="1000" dirty="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r>
              <a:tr h="1233344">
                <a:tc>
                  <a:txBody>
                    <a:bodyPr/>
                    <a:lstStyle/>
                    <a:p>
                      <a:pPr marL="0" marR="0" algn="r" rtl="1">
                        <a:lnSpc>
                          <a:spcPct val="115000"/>
                        </a:lnSpc>
                        <a:spcBef>
                          <a:spcPts val="0"/>
                        </a:spcBef>
                        <a:spcAft>
                          <a:spcPts val="1000"/>
                        </a:spcAft>
                        <a:buFontTx/>
                        <a:buChar char="-"/>
                      </a:pPr>
                      <a:r>
                        <a:rPr lang="fa-IR" sz="1300" dirty="0">
                          <a:latin typeface="Calibri"/>
                          <a:ea typeface="Times New Roman"/>
                          <a:cs typeface="B Homa"/>
                        </a:rPr>
                        <a:t>طراحی مناسب نقاط استراتژیک دید</a:t>
                      </a:r>
                      <a:endParaRPr lang="en-US" sz="1300" dirty="0">
                        <a:latin typeface="Calibri"/>
                        <a:ea typeface="Times New Roman"/>
                        <a:cs typeface="B Homa"/>
                      </a:endParaRPr>
                    </a:p>
                    <a:p>
                      <a:pPr marL="0" marR="0" algn="r" rtl="1">
                        <a:lnSpc>
                          <a:spcPct val="115000"/>
                        </a:lnSpc>
                        <a:spcBef>
                          <a:spcPts val="0"/>
                        </a:spcBef>
                        <a:spcAft>
                          <a:spcPts val="1000"/>
                        </a:spcAft>
                        <a:buFontTx/>
                        <a:buChar char="-"/>
                      </a:pPr>
                      <a:r>
                        <a:rPr lang="fa-IR" sz="1300" baseline="0" dirty="0">
                          <a:latin typeface="Calibri"/>
                          <a:ea typeface="Times New Roman"/>
                          <a:cs typeface="B Homa" pitchFamily="2" charset="-78"/>
                        </a:rPr>
                        <a:t>کنترل ساخت و سازها برای ایجاد خط آسمان مطلوب</a:t>
                      </a:r>
                    </a:p>
                    <a:p>
                      <a:pPr marL="0" marR="0" algn="r" rtl="1">
                        <a:lnSpc>
                          <a:spcPct val="115000"/>
                        </a:lnSpc>
                        <a:spcBef>
                          <a:spcPts val="0"/>
                        </a:spcBef>
                        <a:spcAft>
                          <a:spcPts val="1000"/>
                        </a:spcAft>
                        <a:buFontTx/>
                        <a:buChar char="-"/>
                      </a:pPr>
                      <a:r>
                        <a:rPr lang="fa-IR" sz="1300" baseline="0" dirty="0">
                          <a:latin typeface="Calibri"/>
                          <a:ea typeface="Times New Roman"/>
                          <a:cs typeface="B Homa" pitchFamily="2" charset="-78"/>
                        </a:rPr>
                        <a:t>- رفع آلودگی های بصری در موارد مساله دار</a:t>
                      </a:r>
                    </a:p>
                    <a:p>
                      <a:pPr marL="0" marR="0" algn="r" rtl="1">
                        <a:lnSpc>
                          <a:spcPct val="115000"/>
                        </a:lnSpc>
                        <a:spcBef>
                          <a:spcPts val="0"/>
                        </a:spcBef>
                        <a:spcAft>
                          <a:spcPts val="1000"/>
                        </a:spcAft>
                        <a:buFontTx/>
                        <a:buChar char="-"/>
                      </a:pPr>
                      <a:endParaRPr lang="en-US" sz="1000" dirty="0">
                        <a:latin typeface="Calibri"/>
                        <a:ea typeface="Times New Roman"/>
                        <a:cs typeface="B Homa" pitchFamily="2" charset="-78"/>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1000"/>
                        </a:spcAft>
                      </a:pPr>
                      <a:r>
                        <a:rPr lang="ar-SA" sz="1500">
                          <a:latin typeface="Calibri"/>
                          <a:ea typeface="Times New Roman"/>
                          <a:cs typeface="B Homa"/>
                        </a:rPr>
                        <a:t>سیاست های موضوعی</a:t>
                      </a:r>
                      <a:endParaRPr lang="en-US" sz="100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882650">
                <a:tc>
                  <a:txBody>
                    <a:bodyPr/>
                    <a:lstStyle/>
                    <a:p>
                      <a:pPr marL="0" marR="0" algn="r">
                        <a:lnSpc>
                          <a:spcPct val="115000"/>
                        </a:lnSpc>
                        <a:spcBef>
                          <a:spcPts val="0"/>
                        </a:spcBef>
                        <a:spcAft>
                          <a:spcPts val="1000"/>
                        </a:spcAft>
                      </a:pPr>
                      <a:r>
                        <a:rPr lang="fa-IR" sz="1300" dirty="0">
                          <a:latin typeface="Calibri"/>
                          <a:ea typeface="Times New Roman"/>
                          <a:cs typeface="B Homa"/>
                        </a:rPr>
                        <a:t>- افزایش</a:t>
                      </a:r>
                      <a:r>
                        <a:rPr lang="fa-IR" sz="1300" baseline="0" dirty="0">
                          <a:latin typeface="Calibri"/>
                          <a:ea typeface="Times New Roman"/>
                          <a:cs typeface="B Homa"/>
                        </a:rPr>
                        <a:t> نفوذ پذیری بصری به سمت پهنه های طبیعی</a:t>
                      </a:r>
                      <a:endParaRPr lang="fa-IR" sz="1300" dirty="0">
                        <a:latin typeface="Calibri"/>
                        <a:ea typeface="Times New Roman"/>
                        <a:cs typeface="B Homa"/>
                      </a:endParaRPr>
                    </a:p>
                    <a:p>
                      <a:pPr marL="0" marR="0" algn="r">
                        <a:lnSpc>
                          <a:spcPct val="115000"/>
                        </a:lnSpc>
                        <a:spcBef>
                          <a:spcPts val="0"/>
                        </a:spcBef>
                        <a:spcAft>
                          <a:spcPts val="1000"/>
                        </a:spcAft>
                      </a:pPr>
                      <a:r>
                        <a:rPr lang="fa-IR" sz="1300" dirty="0">
                          <a:latin typeface="Calibri"/>
                          <a:ea typeface="Times New Roman"/>
                          <a:cs typeface="B Homa"/>
                        </a:rPr>
                        <a:t>- افزایش نفوذپذیری بصری در بخش های ارگانیک کم نفوذ</a:t>
                      </a:r>
                      <a:endParaRPr lang="en-US" sz="1000" dirty="0">
                        <a:latin typeface="Calibri"/>
                        <a:ea typeface="Times New Roman"/>
                        <a:cs typeface="Arial"/>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1000"/>
                        </a:spcAft>
                      </a:pPr>
                      <a:r>
                        <a:rPr lang="ar-SA" sz="1500">
                          <a:latin typeface="Calibri"/>
                          <a:ea typeface="Times New Roman"/>
                          <a:cs typeface="B Homa"/>
                        </a:rPr>
                        <a:t>سیاست های موضعی</a:t>
                      </a:r>
                      <a:endParaRPr lang="en-US" sz="100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1233344">
                <a:tc>
                  <a:txBody>
                    <a:bodyPr/>
                    <a:lstStyle/>
                    <a:p>
                      <a:pPr marL="0" marR="0" algn="r" rtl="1">
                        <a:lnSpc>
                          <a:spcPct val="115000"/>
                        </a:lnSpc>
                        <a:spcBef>
                          <a:spcPts val="0"/>
                        </a:spcBef>
                        <a:spcAft>
                          <a:spcPts val="1000"/>
                        </a:spcAft>
                        <a:buFontTx/>
                        <a:buChar char="-"/>
                      </a:pPr>
                      <a:r>
                        <a:rPr lang="fa-IR" sz="1300" dirty="0">
                          <a:latin typeface="Calibri"/>
                          <a:ea typeface="Times New Roman"/>
                          <a:cs typeface="B Homa"/>
                        </a:rPr>
                        <a:t>افزایش نفوذ پذیری بصری</a:t>
                      </a:r>
                      <a:r>
                        <a:rPr lang="fa-IR" sz="1300" baseline="0" dirty="0">
                          <a:latin typeface="Calibri"/>
                          <a:ea typeface="Times New Roman"/>
                          <a:cs typeface="B Homa"/>
                        </a:rPr>
                        <a:t> در قطعات درشتدانه</a:t>
                      </a:r>
                      <a:r>
                        <a:rPr lang="fa-IR" sz="1300" dirty="0">
                          <a:latin typeface="Calibri"/>
                          <a:ea typeface="Times New Roman"/>
                          <a:cs typeface="B Homa"/>
                        </a:rPr>
                        <a:t> باغات</a:t>
                      </a:r>
                    </a:p>
                    <a:p>
                      <a:pPr marL="0" marR="0" indent="0" algn="r" defTabSz="914400" rtl="1" eaLnBrk="1" fontAlgn="auto" latinLnBrk="0" hangingPunct="1">
                        <a:lnSpc>
                          <a:spcPct val="115000"/>
                        </a:lnSpc>
                        <a:spcBef>
                          <a:spcPts val="0"/>
                        </a:spcBef>
                        <a:spcAft>
                          <a:spcPts val="1000"/>
                        </a:spcAft>
                        <a:buClrTx/>
                        <a:buSzTx/>
                        <a:buFontTx/>
                        <a:buChar char="-"/>
                        <a:tabLst/>
                        <a:defRPr/>
                      </a:pPr>
                      <a:r>
                        <a:rPr lang="fa-IR" sz="1300" dirty="0">
                          <a:latin typeface="Calibri"/>
                          <a:ea typeface="Times New Roman"/>
                          <a:cs typeface="B Homa"/>
                        </a:rPr>
                        <a:t>افزایش نفوذپذیری بصری بسمت روددره</a:t>
                      </a:r>
                      <a:endParaRPr lang="en-US" sz="1300" dirty="0">
                        <a:latin typeface="Calibri"/>
                        <a:ea typeface="Times New Roman"/>
                        <a:cs typeface="B Homa"/>
                      </a:endParaRPr>
                    </a:p>
                    <a:p>
                      <a:pPr marL="0" marR="0" indent="0" algn="r" defTabSz="914400" rtl="1" eaLnBrk="1" fontAlgn="auto" latinLnBrk="0" hangingPunct="1">
                        <a:lnSpc>
                          <a:spcPct val="115000"/>
                        </a:lnSpc>
                        <a:spcBef>
                          <a:spcPts val="0"/>
                        </a:spcBef>
                        <a:spcAft>
                          <a:spcPts val="1000"/>
                        </a:spcAft>
                        <a:buClrTx/>
                        <a:buSzTx/>
                        <a:buFontTx/>
                        <a:buNone/>
                        <a:tabLst/>
                        <a:defRPr/>
                      </a:pPr>
                      <a:endParaRPr lang="en-US" sz="1300" dirty="0">
                        <a:latin typeface="Calibri"/>
                        <a:ea typeface="Times New Roman"/>
                        <a:cs typeface="B Homa" pitchFamily="2" charset="-78"/>
                      </a:endParaRPr>
                    </a:p>
                    <a:p>
                      <a:pPr marL="0" marR="0" algn="r" rtl="1">
                        <a:lnSpc>
                          <a:spcPct val="115000"/>
                        </a:lnSpc>
                        <a:spcBef>
                          <a:spcPts val="0"/>
                        </a:spcBef>
                        <a:spcAft>
                          <a:spcPts val="1000"/>
                        </a:spcAft>
                        <a:buFontTx/>
                        <a:buChar char="-"/>
                      </a:pPr>
                      <a:endParaRPr lang="en-US" sz="1000" dirty="0">
                        <a:latin typeface="Calibri"/>
                        <a:ea typeface="Times New Roman"/>
                        <a:cs typeface="Arial"/>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1000"/>
                        </a:spcAft>
                      </a:pPr>
                      <a:r>
                        <a:rPr lang="ar-SA" sz="1500" dirty="0">
                          <a:latin typeface="Calibri"/>
                          <a:ea typeface="Times New Roman"/>
                          <a:cs typeface="B Homa"/>
                        </a:rPr>
                        <a:t>سیاست های حوزه ای</a:t>
                      </a:r>
                      <a:endParaRPr lang="en-US" sz="1000" dirty="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DBE5F1"/>
                    </a:solidFill>
                  </a:tcPr>
                </a:tc>
              </a:tr>
            </a:tbl>
          </a:graphicData>
        </a:graphic>
      </p:graphicFrame>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rot="16200000">
            <a:off x="1967947" y="4204107"/>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Rectangle 5"/>
          <p:cNvSpPr/>
          <p:nvPr/>
        </p:nvSpPr>
        <p:spPr>
          <a:xfrm>
            <a:off x="457200" y="0"/>
            <a:ext cx="86868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7" name="TextBox 6"/>
          <p:cNvSpPr txBox="1"/>
          <p:nvPr/>
        </p:nvSpPr>
        <p:spPr>
          <a:xfrm rot="16200000">
            <a:off x="-2176462" y="3167062"/>
            <a:ext cx="4876800" cy="523875"/>
          </a:xfrm>
          <a:prstGeom prst="rect">
            <a:avLst/>
          </a:prstGeom>
          <a:noFill/>
        </p:spPr>
        <p:txBody>
          <a:bodyPr>
            <a:spAutoFit/>
          </a:bodyPr>
          <a:lstStyle/>
          <a:p>
            <a:pPr algn="r" rtl="1" eaLnBrk="1" fontAlgn="auto" hangingPunct="1">
              <a:spcBef>
                <a:spcPts val="0"/>
              </a:spcBef>
              <a:spcAft>
                <a:spcPts val="0"/>
              </a:spcAft>
              <a:defRPr/>
            </a:pPr>
            <a:r>
              <a:rPr lang="fa-IR"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rPr>
              <a:t>کارگاه  محله  :   دهکده فرحزاد</a:t>
            </a:r>
            <a:endParaRPr lang="en-US"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endParaRPr>
          </a:p>
        </p:txBody>
      </p:sp>
      <p:sp>
        <p:nvSpPr>
          <p:cNvPr id="8" name="TextBox 7"/>
          <p:cNvSpPr txBox="1"/>
          <p:nvPr/>
        </p:nvSpPr>
        <p:spPr>
          <a:xfrm>
            <a:off x="261938" y="6276975"/>
            <a:ext cx="35814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معرفی راهبردها و سیاست ها</a:t>
            </a:r>
            <a:endPar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endParaRPr>
          </a:p>
        </p:txBody>
      </p:sp>
      <p:graphicFrame>
        <p:nvGraphicFramePr>
          <p:cNvPr id="3" name="Table 2"/>
          <p:cNvGraphicFramePr>
            <a:graphicFrameLocks noGrp="1"/>
          </p:cNvGraphicFramePr>
          <p:nvPr/>
        </p:nvGraphicFramePr>
        <p:xfrm>
          <a:off x="1716088" y="1336675"/>
          <a:ext cx="5711825" cy="3162300"/>
        </p:xfrm>
        <a:graphic>
          <a:graphicData uri="http://schemas.openxmlformats.org/drawingml/2006/table">
            <a:tbl>
              <a:tblPr/>
              <a:tblGrid>
                <a:gridCol w="4179064"/>
                <a:gridCol w="1532761"/>
              </a:tblGrid>
              <a:tr h="484872">
                <a:tc>
                  <a:txBody>
                    <a:bodyPr/>
                    <a:lstStyle/>
                    <a:p>
                      <a:pPr marL="0" marR="0" algn="ctr">
                        <a:lnSpc>
                          <a:spcPct val="150000"/>
                        </a:lnSpc>
                        <a:spcBef>
                          <a:spcPts val="0"/>
                        </a:spcBef>
                        <a:spcAft>
                          <a:spcPts val="1000"/>
                        </a:spcAft>
                      </a:pPr>
                      <a:r>
                        <a:rPr lang="fa-IR" sz="1400" dirty="0">
                          <a:latin typeface="Calibri"/>
                          <a:ea typeface="Times New Roman"/>
                          <a:cs typeface="B Homa"/>
                        </a:rPr>
                        <a:t> افزایش انسجام و همپیوندی فضایی و کالبدی</a:t>
                      </a:r>
                      <a:endParaRPr lang="en-US" sz="900" dirty="0">
                        <a:latin typeface="Calibri"/>
                        <a:ea typeface="Times New Roman"/>
                        <a:cs typeface="Arial"/>
                      </a:endParaRPr>
                    </a:p>
                  </a:txBody>
                  <a:tcPr marL="58952" marR="58952"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marL="0" marR="0" algn="ctr">
                        <a:lnSpc>
                          <a:spcPct val="150000"/>
                        </a:lnSpc>
                        <a:spcBef>
                          <a:spcPts val="0"/>
                        </a:spcBef>
                        <a:spcAft>
                          <a:spcPts val="1000"/>
                        </a:spcAft>
                      </a:pPr>
                      <a:r>
                        <a:rPr lang="ar-SA" sz="1400" dirty="0">
                          <a:latin typeface="Calibri"/>
                          <a:ea typeface="Times New Roman"/>
                          <a:cs typeface="B Homa"/>
                        </a:rPr>
                        <a:t>راهبرد 9</a:t>
                      </a:r>
                      <a:endParaRPr lang="en-US" sz="900" dirty="0">
                        <a:latin typeface="Calibri"/>
                        <a:ea typeface="Times New Roman"/>
                        <a:cs typeface="Arial"/>
                      </a:endParaRPr>
                    </a:p>
                  </a:txBody>
                  <a:tcPr marL="58952" marR="58952"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r>
              <a:tr h="1171557">
                <a:tc>
                  <a:txBody>
                    <a:bodyPr/>
                    <a:lstStyle/>
                    <a:p>
                      <a:pPr marL="0" marR="0" indent="0" algn="r" defTabSz="914400" rtl="1" eaLnBrk="1" fontAlgn="auto" latinLnBrk="0" hangingPunct="1">
                        <a:lnSpc>
                          <a:spcPct val="115000"/>
                        </a:lnSpc>
                        <a:spcBef>
                          <a:spcPts val="0"/>
                        </a:spcBef>
                        <a:spcAft>
                          <a:spcPts val="1000"/>
                        </a:spcAft>
                        <a:buClrTx/>
                        <a:buSzTx/>
                        <a:buFontTx/>
                        <a:buNone/>
                        <a:tabLst/>
                        <a:defRPr/>
                      </a:pPr>
                      <a:r>
                        <a:rPr lang="fa-IR" sz="1300" dirty="0">
                          <a:latin typeface="Calibri"/>
                          <a:ea typeface="Times New Roman"/>
                          <a:cs typeface="B Homa" pitchFamily="2" charset="-78"/>
                        </a:rPr>
                        <a:t>- برقراری و پیوند مناسب میان پهنه</a:t>
                      </a:r>
                      <a:r>
                        <a:rPr lang="fa-IR" sz="1300" baseline="0" dirty="0">
                          <a:latin typeface="Calibri"/>
                          <a:ea typeface="Times New Roman"/>
                          <a:cs typeface="B Homa" pitchFamily="2" charset="-78"/>
                        </a:rPr>
                        <a:t> مسکونی و گردشگری</a:t>
                      </a:r>
                      <a:endParaRPr lang="en-US" sz="1300" dirty="0">
                        <a:latin typeface="Calibri"/>
                        <a:ea typeface="Times New Roman"/>
                        <a:cs typeface="B Homa" pitchFamily="2" charset="-78"/>
                      </a:endParaRPr>
                    </a:p>
                    <a:p>
                      <a:pPr marL="0" marR="0" algn="r" rtl="1">
                        <a:lnSpc>
                          <a:spcPct val="115000"/>
                        </a:lnSpc>
                        <a:spcBef>
                          <a:spcPts val="0"/>
                        </a:spcBef>
                        <a:spcAft>
                          <a:spcPts val="1000"/>
                        </a:spcAft>
                        <a:buFontTx/>
                        <a:buNone/>
                      </a:pPr>
                      <a:r>
                        <a:rPr lang="fa-IR" sz="1300" dirty="0">
                          <a:latin typeface="Calibri"/>
                          <a:ea typeface="Times New Roman"/>
                          <a:cs typeface="B Homa" pitchFamily="2" charset="-78"/>
                        </a:rPr>
                        <a:t>- کنترل ساخت و سازهای غیر رسمی برای</a:t>
                      </a:r>
                      <a:r>
                        <a:rPr lang="fa-IR" sz="1300" baseline="0" dirty="0">
                          <a:latin typeface="Calibri"/>
                          <a:ea typeface="Times New Roman"/>
                          <a:cs typeface="B Homa" pitchFamily="2" charset="-78"/>
                        </a:rPr>
                        <a:t> جلوگیری از از هم گسیختگی سازمان فضایی </a:t>
                      </a:r>
                    </a:p>
                  </a:txBody>
                  <a:tcPr marL="58952" marR="58952"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ar-SA" sz="1400" dirty="0">
                          <a:latin typeface="Calibri"/>
                          <a:ea typeface="Times New Roman"/>
                          <a:cs typeface="B Homa"/>
                        </a:rPr>
                        <a:t>سیاست های موضوعی</a:t>
                      </a:r>
                      <a:endParaRPr lang="en-US" sz="900" dirty="0">
                        <a:latin typeface="Calibri"/>
                        <a:ea typeface="Times New Roman"/>
                        <a:cs typeface="Arial"/>
                      </a:endParaRPr>
                    </a:p>
                  </a:txBody>
                  <a:tcPr marL="58952" marR="58952"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588545">
                <a:tc>
                  <a:txBody>
                    <a:bodyPr/>
                    <a:lstStyle/>
                    <a:p>
                      <a:pPr marL="0" marR="0" indent="0" algn="r" defTabSz="914400" rtl="1" eaLnBrk="1" fontAlgn="auto" latinLnBrk="0" hangingPunct="1">
                        <a:lnSpc>
                          <a:spcPct val="115000"/>
                        </a:lnSpc>
                        <a:spcBef>
                          <a:spcPts val="0"/>
                        </a:spcBef>
                        <a:spcAft>
                          <a:spcPts val="1000"/>
                        </a:spcAft>
                        <a:buClrTx/>
                        <a:buSzTx/>
                        <a:buFontTx/>
                        <a:buNone/>
                        <a:tabLst/>
                        <a:defRPr/>
                      </a:pPr>
                      <a:r>
                        <a:rPr lang="fa-IR" sz="1300" baseline="0" dirty="0">
                          <a:latin typeface="Calibri"/>
                          <a:ea typeface="Times New Roman"/>
                          <a:cs typeface="B Homa" pitchFamily="2" charset="-78"/>
                        </a:rPr>
                        <a:t>- طراحی مناسب رودره و تقویت همپیوندی فضایی آن با محله</a:t>
                      </a:r>
                      <a:endParaRPr lang="en-US" sz="1300" dirty="0">
                        <a:latin typeface="Calibri"/>
                        <a:ea typeface="Times New Roman"/>
                        <a:cs typeface="B Homa" pitchFamily="2" charset="-78"/>
                      </a:endParaRPr>
                    </a:p>
                    <a:p>
                      <a:pPr marL="0" marR="0" algn="r" rtl="1">
                        <a:lnSpc>
                          <a:spcPct val="115000"/>
                        </a:lnSpc>
                        <a:spcBef>
                          <a:spcPts val="0"/>
                        </a:spcBef>
                        <a:spcAft>
                          <a:spcPts val="1000"/>
                        </a:spcAft>
                      </a:pPr>
                      <a:endParaRPr lang="en-US" sz="900" dirty="0">
                        <a:latin typeface="Calibri"/>
                        <a:ea typeface="Times New Roman"/>
                        <a:cs typeface="Arial"/>
                      </a:endParaRPr>
                    </a:p>
                  </a:txBody>
                  <a:tcPr marL="58952" marR="58952"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ar-SA" sz="1400" dirty="0">
                          <a:latin typeface="Calibri"/>
                          <a:ea typeface="Times New Roman"/>
                          <a:cs typeface="B Homa"/>
                        </a:rPr>
                        <a:t>سیاست های موضعی</a:t>
                      </a:r>
                      <a:endParaRPr lang="en-US" sz="900" dirty="0">
                        <a:latin typeface="Calibri"/>
                        <a:ea typeface="Times New Roman"/>
                        <a:cs typeface="Arial"/>
                      </a:endParaRPr>
                    </a:p>
                  </a:txBody>
                  <a:tcPr marL="58952" marR="58952"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917326">
                <a:tc>
                  <a:txBody>
                    <a:bodyPr/>
                    <a:lstStyle/>
                    <a:p>
                      <a:pPr marL="0" marR="0" algn="r" rtl="1">
                        <a:lnSpc>
                          <a:spcPct val="115000"/>
                        </a:lnSpc>
                        <a:spcBef>
                          <a:spcPts val="0"/>
                        </a:spcBef>
                        <a:spcAft>
                          <a:spcPts val="1000"/>
                        </a:spcAft>
                      </a:pPr>
                      <a:r>
                        <a:rPr lang="fa-IR" sz="1200" dirty="0">
                          <a:latin typeface="Calibri"/>
                          <a:ea typeface="Times New Roman"/>
                          <a:cs typeface="B Homa"/>
                        </a:rPr>
                        <a:t>- ارتباط و انسجام سلسله مراتبی میان کانون ها و فضاهای باز محلات</a:t>
                      </a:r>
                      <a:endParaRPr lang="en-US" sz="900" dirty="0">
                        <a:latin typeface="Calibri"/>
                        <a:ea typeface="Times New Roman"/>
                        <a:cs typeface="Arial"/>
                      </a:endParaRPr>
                    </a:p>
                  </a:txBody>
                  <a:tcPr marL="58952" marR="58952"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ar-SA" sz="1400" dirty="0">
                          <a:latin typeface="Calibri"/>
                          <a:ea typeface="Times New Roman"/>
                          <a:cs typeface="B Homa"/>
                        </a:rPr>
                        <a:t>سیاست های حوزه ای</a:t>
                      </a:r>
                      <a:endParaRPr lang="en-US" sz="900" dirty="0">
                        <a:latin typeface="Calibri"/>
                        <a:ea typeface="Times New Roman"/>
                        <a:cs typeface="Arial"/>
                      </a:endParaRPr>
                    </a:p>
                  </a:txBody>
                  <a:tcPr marL="58952" marR="58952"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DBE5F1"/>
                    </a:solidFill>
                  </a:tcPr>
                </a:tc>
              </a:tr>
            </a:tbl>
          </a:graphicData>
        </a:graphic>
      </p:graphicFrame>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rot="16200000">
            <a:off x="1967947" y="4204107"/>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Rectangle 4"/>
          <p:cNvSpPr/>
          <p:nvPr/>
        </p:nvSpPr>
        <p:spPr>
          <a:xfrm>
            <a:off x="457200" y="0"/>
            <a:ext cx="86868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TextBox 5"/>
          <p:cNvSpPr txBox="1"/>
          <p:nvPr/>
        </p:nvSpPr>
        <p:spPr>
          <a:xfrm rot="16200000">
            <a:off x="-2176462" y="3167062"/>
            <a:ext cx="4876800" cy="523875"/>
          </a:xfrm>
          <a:prstGeom prst="rect">
            <a:avLst/>
          </a:prstGeom>
          <a:noFill/>
        </p:spPr>
        <p:txBody>
          <a:bodyPr>
            <a:spAutoFit/>
          </a:bodyPr>
          <a:lstStyle/>
          <a:p>
            <a:pPr algn="r" rtl="1" eaLnBrk="1" fontAlgn="auto" hangingPunct="1">
              <a:spcBef>
                <a:spcPts val="0"/>
              </a:spcBef>
              <a:spcAft>
                <a:spcPts val="0"/>
              </a:spcAft>
              <a:defRPr/>
            </a:pPr>
            <a:r>
              <a:rPr lang="fa-IR"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rPr>
              <a:t>کارگاه  محله  :   دهکده فرحزاد</a:t>
            </a:r>
            <a:endParaRPr lang="en-US"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endParaRPr>
          </a:p>
        </p:txBody>
      </p:sp>
      <p:sp>
        <p:nvSpPr>
          <p:cNvPr id="7" name="TextBox 6"/>
          <p:cNvSpPr txBox="1"/>
          <p:nvPr/>
        </p:nvSpPr>
        <p:spPr>
          <a:xfrm>
            <a:off x="261938" y="6276975"/>
            <a:ext cx="35814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معرفی راهبردها و سیاست ها</a:t>
            </a:r>
            <a:endPar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endParaRPr>
          </a:p>
        </p:txBody>
      </p:sp>
      <p:graphicFrame>
        <p:nvGraphicFramePr>
          <p:cNvPr id="2" name="Table 1"/>
          <p:cNvGraphicFramePr>
            <a:graphicFrameLocks noGrp="1"/>
          </p:cNvGraphicFramePr>
          <p:nvPr/>
        </p:nvGraphicFramePr>
        <p:xfrm>
          <a:off x="1543050" y="330200"/>
          <a:ext cx="6057900" cy="5903913"/>
        </p:xfrm>
        <a:graphic>
          <a:graphicData uri="http://schemas.openxmlformats.org/drawingml/2006/table">
            <a:tbl>
              <a:tblPr/>
              <a:tblGrid>
                <a:gridCol w="4432271"/>
                <a:gridCol w="1625629"/>
              </a:tblGrid>
              <a:tr h="512815">
                <a:tc>
                  <a:txBody>
                    <a:bodyPr/>
                    <a:lstStyle/>
                    <a:p>
                      <a:pPr marL="0" marR="0" algn="ctr" rtl="1">
                        <a:lnSpc>
                          <a:spcPct val="150000"/>
                        </a:lnSpc>
                        <a:spcBef>
                          <a:spcPts val="0"/>
                        </a:spcBef>
                        <a:spcAft>
                          <a:spcPts val="1000"/>
                        </a:spcAft>
                      </a:pPr>
                      <a:r>
                        <a:rPr lang="fa-IR" sz="1500" dirty="0">
                          <a:latin typeface="Calibri"/>
                          <a:ea typeface="Times New Roman"/>
                          <a:cs typeface="B Homa"/>
                        </a:rPr>
                        <a:t>ارتقای سطح پاسخ دهندگی به نیازهای درون محله ای</a:t>
                      </a:r>
                      <a:endParaRPr lang="en-US" sz="1000" dirty="0">
                        <a:latin typeface="Calibri"/>
                        <a:ea typeface="Times New Roman"/>
                        <a:cs typeface="Arial"/>
                      </a:endParaRPr>
                    </a:p>
                  </a:txBody>
                  <a:tcPr marL="62524" marR="62524"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marL="0" marR="0" algn="ctr" rtl="1">
                        <a:lnSpc>
                          <a:spcPct val="150000"/>
                        </a:lnSpc>
                        <a:spcBef>
                          <a:spcPts val="0"/>
                        </a:spcBef>
                        <a:spcAft>
                          <a:spcPts val="1000"/>
                        </a:spcAft>
                      </a:pPr>
                      <a:r>
                        <a:rPr lang="ar-SA" sz="1500" dirty="0">
                          <a:latin typeface="Calibri"/>
                          <a:ea typeface="Times New Roman"/>
                          <a:cs typeface="B Homa"/>
                        </a:rPr>
                        <a:t>راهبرد 10</a:t>
                      </a:r>
                      <a:endParaRPr lang="en-US" sz="1000" dirty="0">
                        <a:latin typeface="Calibri"/>
                        <a:ea typeface="Times New Roman"/>
                        <a:cs typeface="Arial"/>
                      </a:endParaRPr>
                    </a:p>
                  </a:txBody>
                  <a:tcPr marL="62524" marR="62524"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r>
              <a:tr h="3766609">
                <a:tc>
                  <a:txBody>
                    <a:bodyPr/>
                    <a:lstStyle/>
                    <a:p>
                      <a:pPr marL="0" marR="0" algn="r" rtl="1">
                        <a:lnSpc>
                          <a:spcPct val="115000"/>
                        </a:lnSpc>
                        <a:spcBef>
                          <a:spcPts val="0"/>
                        </a:spcBef>
                        <a:spcAft>
                          <a:spcPts val="1000"/>
                        </a:spcAft>
                      </a:pPr>
                      <a:r>
                        <a:rPr lang="fa-IR" sz="1300" dirty="0">
                          <a:latin typeface="Calibri"/>
                          <a:ea typeface="Times New Roman"/>
                          <a:cs typeface="B Homa"/>
                        </a:rPr>
                        <a:t>-احداث و تکمیل شبکه گرداوری ودفع فاضلاب</a:t>
                      </a:r>
                      <a:endParaRPr lang="en-US" sz="1000" dirty="0">
                        <a:latin typeface="Calibri"/>
                        <a:ea typeface="Times New Roman"/>
                        <a:cs typeface="Arial"/>
                      </a:endParaRPr>
                    </a:p>
                    <a:p>
                      <a:pPr marL="0" marR="0" algn="r" rtl="1">
                        <a:lnSpc>
                          <a:spcPct val="115000"/>
                        </a:lnSpc>
                        <a:spcBef>
                          <a:spcPts val="0"/>
                        </a:spcBef>
                        <a:spcAft>
                          <a:spcPts val="1000"/>
                        </a:spcAft>
                      </a:pPr>
                      <a:r>
                        <a:rPr lang="fa-IR" sz="1300" dirty="0">
                          <a:latin typeface="Calibri"/>
                          <a:ea typeface="Times New Roman"/>
                          <a:cs typeface="B Homa"/>
                        </a:rPr>
                        <a:t>-ایجاد تسهیلات پیاده و عبور دوچرخه</a:t>
                      </a:r>
                      <a:endParaRPr lang="en-US" sz="1000" dirty="0">
                        <a:latin typeface="Calibri"/>
                        <a:ea typeface="Times New Roman"/>
                        <a:cs typeface="Arial"/>
                      </a:endParaRPr>
                    </a:p>
                    <a:p>
                      <a:pPr marL="0" marR="0" algn="r" rtl="1">
                        <a:lnSpc>
                          <a:spcPct val="115000"/>
                        </a:lnSpc>
                        <a:spcBef>
                          <a:spcPts val="0"/>
                        </a:spcBef>
                        <a:spcAft>
                          <a:spcPts val="1000"/>
                        </a:spcAft>
                      </a:pPr>
                      <a:r>
                        <a:rPr lang="fa-IR" sz="1300" dirty="0">
                          <a:latin typeface="Calibri"/>
                          <a:ea typeface="Times New Roman"/>
                          <a:cs typeface="B Homa"/>
                        </a:rPr>
                        <a:t>- ایجاد تسهیلات اتومبیل</a:t>
                      </a:r>
                      <a:endParaRPr lang="en-US" sz="1000" dirty="0">
                        <a:latin typeface="Calibri"/>
                        <a:ea typeface="Times New Roman"/>
                        <a:cs typeface="Arial"/>
                      </a:endParaRPr>
                    </a:p>
                    <a:p>
                      <a:pPr marL="0" marR="0" algn="r" rtl="1">
                        <a:lnSpc>
                          <a:spcPct val="115000"/>
                        </a:lnSpc>
                        <a:spcBef>
                          <a:spcPts val="0"/>
                        </a:spcBef>
                        <a:spcAft>
                          <a:spcPts val="1000"/>
                        </a:spcAft>
                      </a:pPr>
                      <a:r>
                        <a:rPr lang="fa-IR" sz="1300" dirty="0">
                          <a:latin typeface="Calibri"/>
                          <a:ea typeface="Times New Roman"/>
                          <a:cs typeface="B Homa"/>
                        </a:rPr>
                        <a:t>-طراحی امکانات گردشگری و پذیرایی در مسیر</a:t>
                      </a:r>
                      <a:endParaRPr lang="en-US" sz="1000" dirty="0">
                        <a:latin typeface="Calibri"/>
                        <a:ea typeface="Times New Roman"/>
                        <a:cs typeface="Arial"/>
                      </a:endParaRPr>
                    </a:p>
                    <a:p>
                      <a:pPr marL="0" marR="0" algn="r" rtl="1">
                        <a:lnSpc>
                          <a:spcPct val="115000"/>
                        </a:lnSpc>
                        <a:spcBef>
                          <a:spcPts val="0"/>
                        </a:spcBef>
                        <a:spcAft>
                          <a:spcPts val="1000"/>
                        </a:spcAft>
                      </a:pPr>
                      <a:r>
                        <a:rPr lang="fa-IR" sz="1300" dirty="0">
                          <a:latin typeface="Calibri"/>
                          <a:ea typeface="Times New Roman"/>
                          <a:cs typeface="B Homa"/>
                        </a:rPr>
                        <a:t>- ساماندهی و حذف</a:t>
                      </a:r>
                      <a:r>
                        <a:rPr lang="fa-IR" sz="1300" baseline="0" dirty="0">
                          <a:latin typeface="Calibri"/>
                          <a:ea typeface="Times New Roman"/>
                          <a:cs typeface="B Homa"/>
                        </a:rPr>
                        <a:t> کاربری های ناسازگار در محله</a:t>
                      </a:r>
                      <a:endParaRPr lang="fa-IR" sz="1300" dirty="0">
                        <a:latin typeface="Calibri"/>
                        <a:ea typeface="Times New Roman"/>
                        <a:cs typeface="B Homa"/>
                      </a:endParaRPr>
                    </a:p>
                    <a:p>
                      <a:pPr marL="0" marR="0" algn="r" rtl="1">
                        <a:lnSpc>
                          <a:spcPct val="115000"/>
                        </a:lnSpc>
                        <a:spcBef>
                          <a:spcPts val="0"/>
                        </a:spcBef>
                        <a:spcAft>
                          <a:spcPts val="1000"/>
                        </a:spcAft>
                      </a:pPr>
                      <a:r>
                        <a:rPr lang="fa-IR" sz="1300" dirty="0">
                          <a:latin typeface="Calibri"/>
                          <a:ea typeface="Times New Roman"/>
                          <a:cs typeface="B Homa"/>
                        </a:rPr>
                        <a:t>-</a:t>
                      </a:r>
                      <a:r>
                        <a:rPr lang="fa-IR" sz="1300" baseline="0" dirty="0">
                          <a:latin typeface="Calibri"/>
                          <a:ea typeface="Times New Roman"/>
                          <a:cs typeface="B Homa"/>
                        </a:rPr>
                        <a:t> توسعه فضای سبز در محله</a:t>
                      </a:r>
                    </a:p>
                    <a:p>
                      <a:pPr marL="0" marR="0" algn="r" rtl="1">
                        <a:lnSpc>
                          <a:spcPct val="115000"/>
                        </a:lnSpc>
                        <a:spcBef>
                          <a:spcPts val="0"/>
                        </a:spcBef>
                        <a:spcAft>
                          <a:spcPts val="1000"/>
                        </a:spcAft>
                      </a:pPr>
                      <a:r>
                        <a:rPr lang="fa-IR" sz="1300" dirty="0">
                          <a:latin typeface="Calibri"/>
                          <a:ea typeface="Times New Roman"/>
                          <a:cs typeface="B Homa"/>
                        </a:rPr>
                        <a:t>- توزیع و پراکنش مناسب خدمات شهری</a:t>
                      </a:r>
                    </a:p>
                    <a:p>
                      <a:pPr marL="0" marR="0" algn="r" rtl="1">
                        <a:lnSpc>
                          <a:spcPct val="115000"/>
                        </a:lnSpc>
                        <a:spcBef>
                          <a:spcPts val="0"/>
                        </a:spcBef>
                        <a:spcAft>
                          <a:spcPts val="1000"/>
                        </a:spcAft>
                      </a:pPr>
                      <a:r>
                        <a:rPr lang="fa-IR" sz="1300" dirty="0">
                          <a:latin typeface="Calibri"/>
                          <a:ea typeface="Times New Roman"/>
                          <a:cs typeface="B Homa"/>
                        </a:rPr>
                        <a:t>-ایجاد امنیت جهت حضور زنان و کودکان با آرامش خاطر</a:t>
                      </a:r>
                    </a:p>
                    <a:p>
                      <a:pPr marL="0" marR="0" algn="r" rtl="1">
                        <a:lnSpc>
                          <a:spcPct val="115000"/>
                        </a:lnSpc>
                        <a:spcBef>
                          <a:spcPts val="0"/>
                        </a:spcBef>
                        <a:spcAft>
                          <a:spcPts val="1000"/>
                        </a:spcAft>
                        <a:buFontTx/>
                        <a:buChar char="-"/>
                      </a:pPr>
                      <a:r>
                        <a:rPr lang="fa-IR" sz="1300" dirty="0">
                          <a:latin typeface="Calibri"/>
                          <a:ea typeface="Times New Roman"/>
                          <a:cs typeface="B Homa"/>
                        </a:rPr>
                        <a:t>طراحی</a:t>
                      </a:r>
                      <a:r>
                        <a:rPr lang="fa-IR" sz="1300" baseline="0" dirty="0">
                          <a:latin typeface="Calibri"/>
                          <a:ea typeface="Times New Roman"/>
                          <a:cs typeface="B Homa"/>
                        </a:rPr>
                        <a:t> میدان میوه و تره بار</a:t>
                      </a:r>
                    </a:p>
                    <a:p>
                      <a:pPr marL="0" marR="0" algn="r" rtl="1">
                        <a:lnSpc>
                          <a:spcPct val="115000"/>
                        </a:lnSpc>
                        <a:spcBef>
                          <a:spcPts val="0"/>
                        </a:spcBef>
                        <a:spcAft>
                          <a:spcPts val="1000"/>
                        </a:spcAft>
                        <a:buFontTx/>
                        <a:buNone/>
                      </a:pPr>
                      <a:r>
                        <a:rPr lang="fa-IR" sz="1300" baseline="0" dirty="0">
                          <a:latin typeface="Calibri"/>
                          <a:ea typeface="Times New Roman"/>
                          <a:cs typeface="B Homa"/>
                        </a:rPr>
                        <a:t>- طراحی و افزایش کاربری های فرهنگی</a:t>
                      </a:r>
                    </a:p>
                    <a:p>
                      <a:pPr marL="0" marR="0" algn="r" rtl="1">
                        <a:lnSpc>
                          <a:spcPct val="115000"/>
                        </a:lnSpc>
                        <a:spcBef>
                          <a:spcPts val="0"/>
                        </a:spcBef>
                        <a:spcAft>
                          <a:spcPts val="1000"/>
                        </a:spcAft>
                        <a:buFontTx/>
                        <a:buNone/>
                      </a:pPr>
                      <a:r>
                        <a:rPr lang="fa-IR" sz="1300" dirty="0">
                          <a:latin typeface="Calibri"/>
                          <a:ea typeface="Times New Roman"/>
                          <a:cs typeface="B Homa" pitchFamily="2" charset="-78"/>
                        </a:rPr>
                        <a:t>- طراحی</a:t>
                      </a:r>
                      <a:r>
                        <a:rPr lang="fa-IR" sz="1300" baseline="0" dirty="0">
                          <a:latin typeface="Calibri"/>
                          <a:ea typeface="Times New Roman"/>
                          <a:cs typeface="B Homa" pitchFamily="2" charset="-78"/>
                        </a:rPr>
                        <a:t> و افزایش کاربری های ورزشی و تفریحی</a:t>
                      </a:r>
                      <a:endParaRPr lang="en-US" sz="1300" dirty="0">
                        <a:latin typeface="Calibri"/>
                        <a:ea typeface="Times New Roman"/>
                        <a:cs typeface="B Homa" pitchFamily="2" charset="-78"/>
                      </a:endParaRPr>
                    </a:p>
                  </a:txBody>
                  <a:tcPr marL="62524" marR="62524"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1000"/>
                        </a:spcAft>
                      </a:pPr>
                      <a:r>
                        <a:rPr lang="ar-SA" sz="1500" dirty="0">
                          <a:latin typeface="Calibri"/>
                          <a:ea typeface="Times New Roman"/>
                          <a:cs typeface="B Homa"/>
                        </a:rPr>
                        <a:t>سیاست های موضوعی</a:t>
                      </a:r>
                      <a:endParaRPr lang="en-US" sz="1000" dirty="0">
                        <a:latin typeface="Calibri"/>
                        <a:ea typeface="Times New Roman"/>
                        <a:cs typeface="Arial"/>
                      </a:endParaRPr>
                    </a:p>
                  </a:txBody>
                  <a:tcPr marL="62524" marR="62524"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654300">
                <a:tc>
                  <a:txBody>
                    <a:bodyPr/>
                    <a:lstStyle/>
                    <a:p>
                      <a:pPr marL="0" marR="0" algn="r" rtl="1">
                        <a:lnSpc>
                          <a:spcPct val="115000"/>
                        </a:lnSpc>
                        <a:spcBef>
                          <a:spcPts val="0"/>
                        </a:spcBef>
                        <a:spcAft>
                          <a:spcPts val="1000"/>
                        </a:spcAft>
                        <a:buFontTx/>
                        <a:buChar char="-"/>
                      </a:pPr>
                      <a:r>
                        <a:rPr lang="fa-IR" sz="1300" baseline="0" dirty="0">
                          <a:latin typeface="Calibri"/>
                          <a:ea typeface="Times New Roman"/>
                          <a:cs typeface="B Homa" pitchFamily="2" charset="-78"/>
                        </a:rPr>
                        <a:t>تقویت نقش محله ای میدان فرحزاد</a:t>
                      </a:r>
                    </a:p>
                    <a:p>
                      <a:pPr marL="0" marR="0" algn="r" rtl="1">
                        <a:lnSpc>
                          <a:spcPct val="115000"/>
                        </a:lnSpc>
                        <a:spcBef>
                          <a:spcPts val="0"/>
                        </a:spcBef>
                        <a:spcAft>
                          <a:spcPts val="1000"/>
                        </a:spcAft>
                        <a:buFontTx/>
                        <a:buNone/>
                      </a:pPr>
                      <a:r>
                        <a:rPr lang="fa-IR" sz="1300" baseline="0" dirty="0">
                          <a:latin typeface="Calibri"/>
                          <a:ea typeface="Times New Roman"/>
                          <a:cs typeface="B Homa" pitchFamily="2" charset="-78"/>
                        </a:rPr>
                        <a:t>- طراحی مناسب رودره و تقویت نقش آن در سازمان فضایی محله</a:t>
                      </a:r>
                      <a:endParaRPr lang="en-US" sz="1300" dirty="0">
                        <a:latin typeface="Calibri"/>
                        <a:ea typeface="Times New Roman"/>
                        <a:cs typeface="B Homa" pitchFamily="2" charset="-78"/>
                      </a:endParaRPr>
                    </a:p>
                  </a:txBody>
                  <a:tcPr marL="62524" marR="62524"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1000"/>
                        </a:spcAft>
                      </a:pPr>
                      <a:r>
                        <a:rPr lang="ar-SA" sz="1500" dirty="0">
                          <a:latin typeface="Calibri"/>
                          <a:ea typeface="Times New Roman"/>
                          <a:cs typeface="B Homa"/>
                        </a:rPr>
                        <a:t>سیاست های موضعی</a:t>
                      </a:r>
                      <a:endParaRPr lang="en-US" sz="1000" dirty="0">
                        <a:latin typeface="Calibri"/>
                        <a:ea typeface="Times New Roman"/>
                        <a:cs typeface="Arial"/>
                      </a:endParaRPr>
                    </a:p>
                  </a:txBody>
                  <a:tcPr marL="62524" marR="62524"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970189">
                <a:tc>
                  <a:txBody>
                    <a:bodyPr/>
                    <a:lstStyle/>
                    <a:p>
                      <a:pPr marL="0" marR="0" algn="r" rtl="1">
                        <a:lnSpc>
                          <a:spcPct val="115000"/>
                        </a:lnSpc>
                        <a:spcBef>
                          <a:spcPts val="0"/>
                        </a:spcBef>
                        <a:spcAft>
                          <a:spcPts val="1000"/>
                        </a:spcAft>
                      </a:pPr>
                      <a:endParaRPr lang="en-US" sz="1300" dirty="0">
                        <a:latin typeface="Calibri"/>
                        <a:ea typeface="Times New Roman"/>
                        <a:cs typeface="B Homa"/>
                      </a:endParaRPr>
                    </a:p>
                  </a:txBody>
                  <a:tcPr marL="62524" marR="62524"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1000"/>
                        </a:spcAft>
                      </a:pPr>
                      <a:r>
                        <a:rPr lang="ar-SA" sz="1500" dirty="0">
                          <a:latin typeface="Calibri"/>
                          <a:ea typeface="Times New Roman"/>
                          <a:cs typeface="B Homa"/>
                        </a:rPr>
                        <a:t>سیاست های حوزه ای</a:t>
                      </a:r>
                      <a:endParaRPr lang="en-US" sz="1000" dirty="0">
                        <a:latin typeface="Calibri"/>
                        <a:ea typeface="Times New Roman"/>
                        <a:cs typeface="Arial"/>
                      </a:endParaRPr>
                    </a:p>
                  </a:txBody>
                  <a:tcPr marL="62524" marR="62524"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DBE5F1"/>
                    </a:solidFill>
                  </a:tcPr>
                </a:tc>
              </a:tr>
            </a:tbl>
          </a:graphicData>
        </a:graphic>
      </p:graphicFrame>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rot="16200000">
            <a:off x="1967947" y="4204107"/>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Rectangle 4"/>
          <p:cNvSpPr/>
          <p:nvPr/>
        </p:nvSpPr>
        <p:spPr>
          <a:xfrm>
            <a:off x="457200" y="0"/>
            <a:ext cx="86868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TextBox 5"/>
          <p:cNvSpPr txBox="1"/>
          <p:nvPr/>
        </p:nvSpPr>
        <p:spPr>
          <a:xfrm rot="16200000">
            <a:off x="-2176462" y="3167062"/>
            <a:ext cx="4876800" cy="523875"/>
          </a:xfrm>
          <a:prstGeom prst="rect">
            <a:avLst/>
          </a:prstGeom>
          <a:noFill/>
        </p:spPr>
        <p:txBody>
          <a:bodyPr>
            <a:spAutoFit/>
          </a:bodyPr>
          <a:lstStyle/>
          <a:p>
            <a:pPr algn="r" rtl="1" eaLnBrk="1" fontAlgn="auto" hangingPunct="1">
              <a:spcBef>
                <a:spcPts val="0"/>
              </a:spcBef>
              <a:spcAft>
                <a:spcPts val="0"/>
              </a:spcAft>
              <a:defRPr/>
            </a:pPr>
            <a:r>
              <a:rPr lang="fa-IR"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rPr>
              <a:t>کارگاه  محله  :   دهکده فرحزاد</a:t>
            </a:r>
            <a:endParaRPr lang="en-US"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endParaRPr>
          </a:p>
        </p:txBody>
      </p:sp>
      <p:sp>
        <p:nvSpPr>
          <p:cNvPr id="7" name="TextBox 6"/>
          <p:cNvSpPr txBox="1"/>
          <p:nvPr/>
        </p:nvSpPr>
        <p:spPr>
          <a:xfrm>
            <a:off x="261938" y="6276975"/>
            <a:ext cx="35814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معرفی راهبردها و سیاست ها</a:t>
            </a:r>
            <a:endPar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endParaRPr>
          </a:p>
        </p:txBody>
      </p:sp>
      <p:graphicFrame>
        <p:nvGraphicFramePr>
          <p:cNvPr id="2" name="Table 1"/>
          <p:cNvGraphicFramePr>
            <a:graphicFrameLocks noGrp="1"/>
          </p:cNvGraphicFramePr>
          <p:nvPr/>
        </p:nvGraphicFramePr>
        <p:xfrm>
          <a:off x="1524000" y="228600"/>
          <a:ext cx="5608638" cy="6070600"/>
        </p:xfrm>
        <a:graphic>
          <a:graphicData uri="http://schemas.openxmlformats.org/drawingml/2006/table">
            <a:tbl>
              <a:tblPr/>
              <a:tblGrid>
                <a:gridCol w="4103568"/>
                <a:gridCol w="1505070"/>
              </a:tblGrid>
              <a:tr h="273899">
                <a:tc>
                  <a:txBody>
                    <a:bodyPr/>
                    <a:lstStyle/>
                    <a:p>
                      <a:pPr marL="0" marR="0" algn="ctr">
                        <a:lnSpc>
                          <a:spcPct val="150000"/>
                        </a:lnSpc>
                        <a:spcBef>
                          <a:spcPts val="0"/>
                        </a:spcBef>
                        <a:spcAft>
                          <a:spcPts val="1000"/>
                        </a:spcAft>
                      </a:pPr>
                      <a:r>
                        <a:rPr lang="ar-SA" sz="1200" dirty="0">
                          <a:latin typeface="Calibri"/>
                          <a:ea typeface="Times New Roman"/>
                          <a:cs typeface="B Homa"/>
                        </a:rPr>
                        <a:t>بهسازی پهنه های مسئله دار</a:t>
                      </a:r>
                      <a:endParaRPr lang="en-US" sz="800" dirty="0">
                        <a:latin typeface="Calibri"/>
                        <a:ea typeface="Times New Roman"/>
                        <a:cs typeface="Arial"/>
                      </a:endParaRPr>
                    </a:p>
                  </a:txBody>
                  <a:tcPr marL="52863" marR="52863"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marL="0" marR="0" algn="ctr">
                        <a:lnSpc>
                          <a:spcPct val="150000"/>
                        </a:lnSpc>
                        <a:spcBef>
                          <a:spcPts val="0"/>
                        </a:spcBef>
                        <a:spcAft>
                          <a:spcPts val="1000"/>
                        </a:spcAft>
                      </a:pPr>
                      <a:r>
                        <a:rPr lang="ar-SA" sz="1200" dirty="0">
                          <a:latin typeface="Calibri"/>
                          <a:ea typeface="Times New Roman"/>
                          <a:cs typeface="B Homa"/>
                        </a:rPr>
                        <a:t>راهبرد </a:t>
                      </a:r>
                      <a:endParaRPr lang="en-US" sz="800" dirty="0">
                        <a:latin typeface="Calibri"/>
                        <a:ea typeface="Times New Roman"/>
                        <a:cs typeface="Arial"/>
                      </a:endParaRPr>
                    </a:p>
                  </a:txBody>
                  <a:tcPr marL="52863" marR="52863"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r>
              <a:tr h="3048646">
                <a:tc>
                  <a:txBody>
                    <a:bodyPr/>
                    <a:lstStyle/>
                    <a:p>
                      <a:pPr marL="0" marR="0" algn="r" rtl="1">
                        <a:lnSpc>
                          <a:spcPct val="115000"/>
                        </a:lnSpc>
                        <a:spcBef>
                          <a:spcPts val="0"/>
                        </a:spcBef>
                        <a:spcAft>
                          <a:spcPts val="1000"/>
                        </a:spcAft>
                      </a:pPr>
                      <a:r>
                        <a:rPr lang="ar-SA" sz="1100" dirty="0">
                          <a:latin typeface="Calibri"/>
                          <a:ea typeface="Times New Roman"/>
                          <a:cs typeface="B Homa"/>
                        </a:rPr>
                        <a:t>- </a:t>
                      </a:r>
                      <a:r>
                        <a:rPr lang="ar-SA" sz="1200" kern="1200" dirty="0">
                          <a:solidFill>
                            <a:srgbClr val="000000"/>
                          </a:solidFill>
                          <a:latin typeface="Calibri"/>
                          <a:ea typeface="Calibri"/>
                          <a:cs typeface="B Nazanin"/>
                        </a:rPr>
                        <a:t> </a:t>
                      </a:r>
                      <a:r>
                        <a:rPr lang="fa-IR" sz="1100" dirty="0">
                          <a:latin typeface="Calibri"/>
                          <a:ea typeface="Times New Roman"/>
                          <a:cs typeface="B Homa"/>
                        </a:rPr>
                        <a:t>عدالت درتوزيع متناسب خدمات در سطح محله</a:t>
                      </a:r>
                      <a:endParaRPr lang="en-US" sz="800" dirty="0">
                        <a:latin typeface="Calibri"/>
                        <a:ea typeface="Times New Roman"/>
                        <a:cs typeface="Arial"/>
                      </a:endParaRPr>
                    </a:p>
                    <a:p>
                      <a:pPr marL="0" marR="0" algn="r" rtl="1">
                        <a:lnSpc>
                          <a:spcPct val="115000"/>
                        </a:lnSpc>
                        <a:spcBef>
                          <a:spcPts val="0"/>
                        </a:spcBef>
                        <a:spcAft>
                          <a:spcPts val="1000"/>
                        </a:spcAft>
                      </a:pPr>
                      <a:r>
                        <a:rPr lang="fa-IR" sz="1100" dirty="0">
                          <a:latin typeface="Calibri"/>
                          <a:ea typeface="Times New Roman"/>
                          <a:cs typeface="B Homa"/>
                        </a:rPr>
                        <a:t>-</a:t>
                      </a:r>
                      <a:r>
                        <a:rPr lang="fa-IR" sz="1200" kern="1200" dirty="0">
                          <a:solidFill>
                            <a:srgbClr val="000000"/>
                          </a:solidFill>
                          <a:latin typeface="Calibri"/>
                          <a:ea typeface="Calibri"/>
                          <a:cs typeface="B Nazanin"/>
                        </a:rPr>
                        <a:t> </a:t>
                      </a:r>
                      <a:r>
                        <a:rPr lang="fa-IR" sz="1100" dirty="0">
                          <a:latin typeface="Calibri"/>
                          <a:ea typeface="Times New Roman"/>
                          <a:cs typeface="B Homa"/>
                        </a:rPr>
                        <a:t>افزايش حضور سبزينگي و فضاي سبز و باز عمومي در نقاط مختلف و ايجاد سرزندگي</a:t>
                      </a:r>
                      <a:endParaRPr lang="en-US" sz="800" dirty="0">
                        <a:latin typeface="Calibri"/>
                        <a:ea typeface="Times New Roman"/>
                        <a:cs typeface="Arial"/>
                      </a:endParaRPr>
                    </a:p>
                    <a:p>
                      <a:pPr marL="0" marR="0" algn="r" rtl="1">
                        <a:lnSpc>
                          <a:spcPct val="115000"/>
                        </a:lnSpc>
                        <a:spcBef>
                          <a:spcPts val="0"/>
                        </a:spcBef>
                        <a:spcAft>
                          <a:spcPts val="1000"/>
                        </a:spcAft>
                      </a:pPr>
                      <a:r>
                        <a:rPr lang="fa-IR" sz="1100" dirty="0">
                          <a:latin typeface="Calibri"/>
                          <a:ea typeface="Times New Roman"/>
                          <a:cs typeface="B Homa"/>
                        </a:rPr>
                        <a:t>-افزایش کاربری های فرهنگی در محله</a:t>
                      </a:r>
                    </a:p>
                    <a:p>
                      <a:pPr marL="0" marR="0" algn="r" rtl="1">
                        <a:lnSpc>
                          <a:spcPct val="115000"/>
                        </a:lnSpc>
                        <a:spcBef>
                          <a:spcPts val="0"/>
                        </a:spcBef>
                        <a:spcAft>
                          <a:spcPts val="1000"/>
                        </a:spcAft>
                        <a:buFontTx/>
                        <a:buChar char="-"/>
                      </a:pPr>
                      <a:r>
                        <a:rPr lang="ar-SA" sz="1100" dirty="0">
                          <a:latin typeface="Calibri"/>
                          <a:ea typeface="Times New Roman"/>
                          <a:cs typeface="B Homa"/>
                        </a:rPr>
                        <a:t>پاکسازی </a:t>
                      </a:r>
                      <a:r>
                        <a:rPr lang="fa-IR" sz="1100" dirty="0">
                          <a:latin typeface="Calibri"/>
                          <a:ea typeface="Times New Roman"/>
                          <a:cs typeface="B Homa"/>
                        </a:rPr>
                        <a:t>محله از</a:t>
                      </a:r>
                      <a:r>
                        <a:rPr lang="ar-SA" sz="1100" dirty="0">
                          <a:latin typeface="Calibri"/>
                          <a:ea typeface="Times New Roman"/>
                          <a:cs typeface="B Homa"/>
                        </a:rPr>
                        <a:t> کاربری های ناسازگار و جایگزین نمودن آن با کاربری های سرزنده</a:t>
                      </a:r>
                      <a:endParaRPr lang="fa-IR" sz="1100" dirty="0">
                        <a:latin typeface="Calibri"/>
                        <a:ea typeface="Times New Roman"/>
                        <a:cs typeface="B Homa"/>
                      </a:endParaRPr>
                    </a:p>
                    <a:p>
                      <a:pPr marL="0" marR="0" algn="r" rtl="1">
                        <a:lnSpc>
                          <a:spcPct val="115000"/>
                        </a:lnSpc>
                        <a:spcBef>
                          <a:spcPts val="0"/>
                        </a:spcBef>
                        <a:spcAft>
                          <a:spcPts val="1000"/>
                        </a:spcAft>
                      </a:pPr>
                      <a:r>
                        <a:rPr lang="fa-IR" sz="1100" dirty="0">
                          <a:latin typeface="Calibri"/>
                          <a:ea typeface="Times New Roman"/>
                          <a:cs typeface="B Homa"/>
                        </a:rPr>
                        <a:t>-ارائه ضوابط کنترل تراکم</a:t>
                      </a:r>
                      <a:endParaRPr lang="en-US" sz="1100" dirty="0">
                        <a:latin typeface="Calibri"/>
                        <a:ea typeface="Times New Roman"/>
                        <a:cs typeface="Arial"/>
                      </a:endParaRPr>
                    </a:p>
                    <a:p>
                      <a:pPr marL="0" marR="0" algn="r">
                        <a:lnSpc>
                          <a:spcPct val="115000"/>
                        </a:lnSpc>
                        <a:spcBef>
                          <a:spcPts val="0"/>
                        </a:spcBef>
                        <a:spcAft>
                          <a:spcPts val="1000"/>
                        </a:spcAft>
                      </a:pPr>
                      <a:r>
                        <a:rPr lang="fa-IR" sz="1100" dirty="0">
                          <a:latin typeface="Calibri"/>
                          <a:ea typeface="Times New Roman"/>
                          <a:cs typeface="B Homa"/>
                        </a:rPr>
                        <a:t>- ارائه الگوی ساخت ابنیه</a:t>
                      </a:r>
                      <a:endParaRPr lang="en-US" sz="1100" dirty="0">
                        <a:latin typeface="Calibri"/>
                        <a:ea typeface="Times New Roman"/>
                        <a:cs typeface="Arial"/>
                      </a:endParaRPr>
                    </a:p>
                    <a:p>
                      <a:pPr marL="0" marR="0" algn="r">
                        <a:lnSpc>
                          <a:spcPct val="115000"/>
                        </a:lnSpc>
                        <a:spcBef>
                          <a:spcPts val="0"/>
                        </a:spcBef>
                        <a:spcAft>
                          <a:spcPts val="1000"/>
                        </a:spcAft>
                      </a:pPr>
                      <a:r>
                        <a:rPr lang="fa-IR" sz="1100" dirty="0">
                          <a:latin typeface="Calibri"/>
                          <a:ea typeface="Times New Roman"/>
                          <a:cs typeface="B Homa"/>
                        </a:rPr>
                        <a:t>- طراحی متناسب با توپوگرافی</a:t>
                      </a:r>
                      <a:endParaRPr lang="en-US" sz="1100" dirty="0">
                        <a:latin typeface="Calibri"/>
                        <a:ea typeface="Times New Roman"/>
                        <a:cs typeface="Arial"/>
                      </a:endParaRPr>
                    </a:p>
                    <a:p>
                      <a:pPr marL="0" marR="0" algn="r">
                        <a:lnSpc>
                          <a:spcPct val="115000"/>
                        </a:lnSpc>
                        <a:spcBef>
                          <a:spcPts val="0"/>
                        </a:spcBef>
                        <a:spcAft>
                          <a:spcPts val="1000"/>
                        </a:spcAft>
                      </a:pPr>
                      <a:r>
                        <a:rPr lang="fa-IR" sz="1100" dirty="0">
                          <a:latin typeface="Calibri"/>
                          <a:ea typeface="Times New Roman"/>
                          <a:cs typeface="B Homa"/>
                        </a:rPr>
                        <a:t>-طراحی مبلمان شهری مناسب</a:t>
                      </a:r>
                    </a:p>
                    <a:p>
                      <a:pPr marL="0" marR="0" indent="0" algn="r" defTabSz="914400" rtl="0" eaLnBrk="1" fontAlgn="auto" latinLnBrk="0" hangingPunct="1">
                        <a:lnSpc>
                          <a:spcPct val="115000"/>
                        </a:lnSpc>
                        <a:spcBef>
                          <a:spcPts val="0"/>
                        </a:spcBef>
                        <a:spcAft>
                          <a:spcPts val="1000"/>
                        </a:spcAft>
                        <a:buClrTx/>
                        <a:buSzTx/>
                        <a:buFontTx/>
                        <a:buNone/>
                        <a:tabLst/>
                        <a:defRPr/>
                      </a:pPr>
                      <a:r>
                        <a:rPr lang="fa-IR" sz="1100" dirty="0">
                          <a:latin typeface="Calibri"/>
                          <a:ea typeface="Times New Roman"/>
                          <a:cs typeface="B Homa"/>
                        </a:rPr>
                        <a:t>-طراحی فضاهای باز به عنوان مراکز زیرمحلات</a:t>
                      </a:r>
                      <a:endParaRPr lang="en-US" sz="1100" dirty="0">
                        <a:latin typeface="Calibri"/>
                        <a:ea typeface="Times New Roman"/>
                        <a:cs typeface="Arial"/>
                      </a:endParaRPr>
                    </a:p>
                    <a:p>
                      <a:pPr marL="0" marR="0" algn="r" rtl="1">
                        <a:lnSpc>
                          <a:spcPct val="115000"/>
                        </a:lnSpc>
                        <a:spcBef>
                          <a:spcPts val="0"/>
                        </a:spcBef>
                        <a:spcAft>
                          <a:spcPts val="1000"/>
                        </a:spcAft>
                      </a:pPr>
                      <a:endParaRPr lang="en-US" sz="800" dirty="0">
                        <a:latin typeface="Calibri"/>
                        <a:ea typeface="Times New Roman"/>
                        <a:cs typeface="Arial"/>
                      </a:endParaRPr>
                    </a:p>
                  </a:txBody>
                  <a:tcPr marL="52863" marR="52863"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ar-SA" sz="1100" dirty="0">
                          <a:latin typeface="Calibri"/>
                          <a:ea typeface="Times New Roman"/>
                          <a:cs typeface="B Homa"/>
                        </a:rPr>
                        <a:t>سیاست های موضوعی</a:t>
                      </a:r>
                      <a:endParaRPr lang="en-US" sz="800" dirty="0">
                        <a:latin typeface="Calibri"/>
                        <a:ea typeface="Times New Roman"/>
                        <a:cs typeface="Arial"/>
                      </a:endParaRPr>
                    </a:p>
                  </a:txBody>
                  <a:tcPr marL="52863" marR="52863"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1788965">
                <a:tc>
                  <a:txBody>
                    <a:bodyPr/>
                    <a:lstStyle/>
                    <a:p>
                      <a:pPr marL="0" marR="0" algn="r" rtl="1">
                        <a:lnSpc>
                          <a:spcPct val="115000"/>
                        </a:lnSpc>
                        <a:spcBef>
                          <a:spcPts val="0"/>
                        </a:spcBef>
                        <a:spcAft>
                          <a:spcPts val="1000"/>
                        </a:spcAft>
                      </a:pPr>
                      <a:r>
                        <a:rPr lang="fa-IR" sz="1100" dirty="0">
                          <a:latin typeface="Calibri"/>
                          <a:ea typeface="Times New Roman"/>
                          <a:cs typeface="B Homa"/>
                        </a:rPr>
                        <a:t>-</a:t>
                      </a:r>
                      <a:r>
                        <a:rPr lang="ar-SA" sz="1100" dirty="0">
                          <a:latin typeface="Calibri"/>
                          <a:ea typeface="Times New Roman"/>
                          <a:cs typeface="B Homa"/>
                        </a:rPr>
                        <a:t>طراحی لبه یادگار</a:t>
                      </a:r>
                      <a:endParaRPr lang="en-US" sz="1100" dirty="0">
                        <a:latin typeface="Calibri"/>
                        <a:ea typeface="Times New Roman"/>
                        <a:cs typeface="Arial"/>
                      </a:endParaRPr>
                    </a:p>
                    <a:p>
                      <a:pPr marL="0" marR="0" algn="r" rtl="1">
                        <a:lnSpc>
                          <a:spcPct val="115000"/>
                        </a:lnSpc>
                        <a:spcBef>
                          <a:spcPts val="0"/>
                        </a:spcBef>
                        <a:spcAft>
                          <a:spcPts val="1000"/>
                        </a:spcAft>
                      </a:pPr>
                      <a:r>
                        <a:rPr lang="ar-SA" sz="1100" dirty="0">
                          <a:latin typeface="Calibri"/>
                          <a:ea typeface="Times New Roman"/>
                          <a:cs typeface="B Homa"/>
                        </a:rPr>
                        <a:t>-طراحی و بهسازی ابنیه بافت مساله دار در بخشهای شمالی</a:t>
                      </a:r>
                      <a:endParaRPr lang="en-US" sz="1100" dirty="0">
                        <a:latin typeface="Calibri"/>
                        <a:ea typeface="Times New Roman"/>
                        <a:cs typeface="Arial"/>
                      </a:endParaRPr>
                    </a:p>
                    <a:p>
                      <a:pPr marL="0" marR="0" algn="r" rtl="1">
                        <a:lnSpc>
                          <a:spcPct val="115000"/>
                        </a:lnSpc>
                        <a:spcBef>
                          <a:spcPts val="0"/>
                        </a:spcBef>
                        <a:spcAft>
                          <a:spcPts val="1000"/>
                        </a:spcAft>
                      </a:pPr>
                      <a:r>
                        <a:rPr lang="ar-SA" sz="1100" dirty="0">
                          <a:latin typeface="Calibri"/>
                          <a:ea typeface="Times New Roman"/>
                          <a:cs typeface="B Homa"/>
                        </a:rPr>
                        <a:t>-طراحی و بهسازی لبه رود دره </a:t>
                      </a:r>
                      <a:endParaRPr lang="en-US" sz="1100" dirty="0">
                        <a:latin typeface="Calibri"/>
                        <a:ea typeface="Times New Roman"/>
                        <a:cs typeface="Arial"/>
                      </a:endParaRPr>
                    </a:p>
                    <a:p>
                      <a:pPr marL="0" marR="0" algn="r" rtl="1">
                        <a:lnSpc>
                          <a:spcPct val="115000"/>
                        </a:lnSpc>
                        <a:spcBef>
                          <a:spcPts val="0"/>
                        </a:spcBef>
                        <a:spcAft>
                          <a:spcPts val="1000"/>
                        </a:spcAft>
                      </a:pPr>
                      <a:r>
                        <a:rPr lang="ar-SA" sz="1100" dirty="0">
                          <a:latin typeface="Calibri"/>
                          <a:ea typeface="Times New Roman"/>
                          <a:cs typeface="B Homa"/>
                        </a:rPr>
                        <a:t>-طراحی و بهسازی لبه شرقی و شمالی</a:t>
                      </a:r>
                      <a:endParaRPr lang="fa-IR" sz="1100" dirty="0">
                        <a:latin typeface="Calibri"/>
                        <a:ea typeface="Times New Roman"/>
                        <a:cs typeface="B Homa"/>
                      </a:endParaRPr>
                    </a:p>
                    <a:p>
                      <a:pPr marL="0" marR="0" algn="r" rtl="1">
                        <a:lnSpc>
                          <a:spcPct val="115000"/>
                        </a:lnSpc>
                        <a:spcBef>
                          <a:spcPts val="0"/>
                        </a:spcBef>
                        <a:spcAft>
                          <a:spcPts val="1000"/>
                        </a:spcAft>
                        <a:buFontTx/>
                        <a:buNone/>
                      </a:pPr>
                      <a:r>
                        <a:rPr lang="fa-IR" sz="1100" baseline="0" dirty="0">
                          <a:latin typeface="Calibri"/>
                          <a:ea typeface="Times New Roman"/>
                          <a:cs typeface="B Homa"/>
                        </a:rPr>
                        <a:t>-بهسازی </a:t>
                      </a:r>
                      <a:r>
                        <a:rPr lang="fa-IR" sz="1100" dirty="0">
                          <a:latin typeface="Calibri"/>
                          <a:ea typeface="Times New Roman"/>
                          <a:cs typeface="B Homa"/>
                        </a:rPr>
                        <a:t> </a:t>
                      </a:r>
                      <a:r>
                        <a:rPr lang="fa-IR" sz="1100" baseline="0" dirty="0">
                          <a:latin typeface="Calibri"/>
                          <a:ea typeface="Times New Roman"/>
                          <a:cs typeface="B Homa"/>
                        </a:rPr>
                        <a:t>و </a:t>
                      </a:r>
                      <a:r>
                        <a:rPr lang="fa-IR" sz="1100" dirty="0">
                          <a:latin typeface="Calibri"/>
                          <a:ea typeface="Times New Roman"/>
                          <a:cs typeface="B Homa"/>
                        </a:rPr>
                        <a:t>طراحی</a:t>
                      </a:r>
                      <a:r>
                        <a:rPr lang="fa-IR" sz="1100" baseline="0" dirty="0">
                          <a:latin typeface="Calibri"/>
                          <a:ea typeface="Times New Roman"/>
                          <a:cs typeface="B Homa"/>
                        </a:rPr>
                        <a:t> مناسب خیابان فرحزادی</a:t>
                      </a:r>
                    </a:p>
                    <a:p>
                      <a:pPr marL="0" marR="0" algn="r" rtl="1">
                        <a:lnSpc>
                          <a:spcPct val="115000"/>
                        </a:lnSpc>
                        <a:spcBef>
                          <a:spcPts val="0"/>
                        </a:spcBef>
                        <a:spcAft>
                          <a:spcPts val="1000"/>
                        </a:spcAft>
                        <a:buFontTx/>
                        <a:buNone/>
                      </a:pPr>
                      <a:endParaRPr lang="en-US" sz="1100" dirty="0">
                        <a:latin typeface="Calibri"/>
                        <a:ea typeface="Times New Roman"/>
                        <a:cs typeface="Arial"/>
                      </a:endParaRPr>
                    </a:p>
                  </a:txBody>
                  <a:tcPr marL="52863" marR="52863"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ar-SA" sz="1100">
                          <a:latin typeface="Calibri"/>
                          <a:ea typeface="Times New Roman"/>
                          <a:cs typeface="B Homa"/>
                        </a:rPr>
                        <a:t>سیاست های موضعی</a:t>
                      </a:r>
                      <a:endParaRPr lang="en-US" sz="800">
                        <a:latin typeface="Calibri"/>
                        <a:ea typeface="Times New Roman"/>
                        <a:cs typeface="Arial"/>
                      </a:endParaRPr>
                    </a:p>
                  </a:txBody>
                  <a:tcPr marL="52863" marR="52863"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959089">
                <a:tc>
                  <a:txBody>
                    <a:bodyPr/>
                    <a:lstStyle/>
                    <a:p>
                      <a:pPr marL="0" marR="0" algn="r" rtl="1">
                        <a:lnSpc>
                          <a:spcPct val="115000"/>
                        </a:lnSpc>
                        <a:spcBef>
                          <a:spcPts val="0"/>
                        </a:spcBef>
                        <a:spcAft>
                          <a:spcPts val="1000"/>
                        </a:spcAft>
                        <a:buFontTx/>
                        <a:buChar char="-"/>
                      </a:pPr>
                      <a:r>
                        <a:rPr lang="ar-SA" sz="1100" dirty="0">
                          <a:latin typeface="Calibri"/>
                          <a:ea typeface="Times New Roman"/>
                          <a:cs typeface="B Homa"/>
                        </a:rPr>
                        <a:t>طراحی فضاهای باز عمومی و فضای سبز  </a:t>
                      </a:r>
                      <a:r>
                        <a:rPr lang="fa-IR" sz="1100" dirty="0">
                          <a:latin typeface="Calibri"/>
                          <a:ea typeface="Times New Roman"/>
                          <a:cs typeface="B Homa"/>
                        </a:rPr>
                        <a:t>در زمین های بایر </a:t>
                      </a:r>
                      <a:r>
                        <a:rPr lang="ar-SA" sz="1100" dirty="0">
                          <a:latin typeface="Calibri"/>
                          <a:ea typeface="Times New Roman"/>
                          <a:cs typeface="B Homa"/>
                        </a:rPr>
                        <a:t>خصوصا در مناطق شمالی</a:t>
                      </a:r>
                      <a:endParaRPr lang="en-US" sz="1100" dirty="0">
                        <a:latin typeface="Calibri"/>
                        <a:ea typeface="Times New Roman"/>
                        <a:cs typeface="Arial"/>
                      </a:endParaRPr>
                    </a:p>
                    <a:p>
                      <a:pPr marL="0" marR="0" algn="r" rtl="1">
                        <a:lnSpc>
                          <a:spcPct val="115000"/>
                        </a:lnSpc>
                        <a:spcBef>
                          <a:spcPts val="0"/>
                        </a:spcBef>
                        <a:spcAft>
                          <a:spcPts val="1000"/>
                        </a:spcAft>
                        <a:buFontTx/>
                        <a:buChar char="-"/>
                      </a:pPr>
                      <a:r>
                        <a:rPr lang="ar-SA" sz="1100" dirty="0">
                          <a:latin typeface="Calibri"/>
                          <a:ea typeface="Times New Roman"/>
                          <a:cs typeface="B Homa"/>
                        </a:rPr>
                        <a:t>- طراحی مناسب برای ورودی و پاکسازی </a:t>
                      </a:r>
                      <a:r>
                        <a:rPr lang="fa-IR" sz="1100" dirty="0">
                          <a:latin typeface="Calibri"/>
                          <a:ea typeface="Times New Roman"/>
                          <a:cs typeface="B Homa"/>
                        </a:rPr>
                        <a:t>آن از</a:t>
                      </a:r>
                      <a:r>
                        <a:rPr lang="ar-SA" sz="1100" dirty="0">
                          <a:latin typeface="Calibri"/>
                          <a:ea typeface="Times New Roman"/>
                          <a:cs typeface="B Homa"/>
                        </a:rPr>
                        <a:t> کاربری های ناسازگار </a:t>
                      </a:r>
                      <a:endParaRPr lang="fa-IR" sz="1100" baseline="0" dirty="0">
                        <a:latin typeface="Calibri"/>
                        <a:ea typeface="Times New Roman"/>
                        <a:cs typeface="B Homa"/>
                      </a:endParaRPr>
                    </a:p>
                    <a:p>
                      <a:pPr marL="0" marR="0" indent="0" algn="r" defTabSz="914400" rtl="1" eaLnBrk="1" fontAlgn="auto" latinLnBrk="0" hangingPunct="1">
                        <a:lnSpc>
                          <a:spcPct val="100000"/>
                        </a:lnSpc>
                        <a:spcBef>
                          <a:spcPts val="0"/>
                        </a:spcBef>
                        <a:spcAft>
                          <a:spcPts val="1000"/>
                        </a:spcAft>
                        <a:buClrTx/>
                        <a:buSzTx/>
                        <a:buFontTx/>
                        <a:buNone/>
                        <a:tabLst/>
                        <a:defRPr/>
                      </a:pPr>
                      <a:r>
                        <a:rPr lang="fa-IR" sz="1100" baseline="0" dirty="0">
                          <a:latin typeface="Calibri"/>
                          <a:ea typeface="Times New Roman"/>
                          <a:cs typeface="B Homa"/>
                        </a:rPr>
                        <a:t>-</a:t>
                      </a:r>
                      <a:r>
                        <a:rPr lang="fa-IR" sz="1100" dirty="0">
                          <a:latin typeface="Calibri"/>
                          <a:ea typeface="Times New Roman"/>
                          <a:cs typeface="B Homa"/>
                        </a:rPr>
                        <a:t> </a:t>
                      </a:r>
                      <a:r>
                        <a:rPr lang="fa-IR" sz="1100" baseline="0" dirty="0">
                          <a:latin typeface="Calibri"/>
                          <a:ea typeface="Times New Roman"/>
                          <a:cs typeface="B Homa"/>
                        </a:rPr>
                        <a:t>بهسازی </a:t>
                      </a:r>
                      <a:r>
                        <a:rPr lang="fa-IR" sz="1100" dirty="0">
                          <a:latin typeface="Calibri"/>
                          <a:ea typeface="Times New Roman"/>
                          <a:cs typeface="B Homa"/>
                        </a:rPr>
                        <a:t> </a:t>
                      </a:r>
                      <a:r>
                        <a:rPr lang="fa-IR" sz="1100" baseline="0" dirty="0">
                          <a:latin typeface="Calibri"/>
                          <a:ea typeface="Times New Roman"/>
                          <a:cs typeface="B Homa"/>
                        </a:rPr>
                        <a:t>و </a:t>
                      </a:r>
                      <a:r>
                        <a:rPr lang="fa-IR" sz="1100" dirty="0">
                          <a:latin typeface="Calibri"/>
                          <a:ea typeface="Times New Roman"/>
                          <a:cs typeface="B Homa"/>
                        </a:rPr>
                        <a:t>طراحی</a:t>
                      </a:r>
                      <a:r>
                        <a:rPr lang="fa-IR" sz="1100" baseline="0" dirty="0">
                          <a:latin typeface="Calibri"/>
                          <a:ea typeface="Times New Roman"/>
                          <a:cs typeface="B Homa"/>
                        </a:rPr>
                        <a:t> مناسب میدان فرحزاد و </a:t>
                      </a:r>
                      <a:r>
                        <a:rPr lang="fa-IR" sz="1100" dirty="0">
                          <a:latin typeface="Calibri"/>
                          <a:ea typeface="Calibri"/>
                          <a:cs typeface="B Homa"/>
                        </a:rPr>
                        <a:t>تعبیه کاربری های جاذب آن</a:t>
                      </a:r>
                      <a:endParaRPr lang="en-US" sz="1100" dirty="0">
                        <a:latin typeface="Calibri"/>
                        <a:ea typeface="Times New Roman"/>
                        <a:cs typeface="Arial"/>
                      </a:endParaRPr>
                    </a:p>
                  </a:txBody>
                  <a:tcPr marL="52863" marR="52863"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ar-SA" sz="1100" dirty="0">
                          <a:latin typeface="Calibri"/>
                          <a:ea typeface="Times New Roman"/>
                          <a:cs typeface="B Homa"/>
                        </a:rPr>
                        <a:t>سیاست های حوزه ای</a:t>
                      </a:r>
                      <a:endParaRPr lang="en-US" sz="800" dirty="0">
                        <a:latin typeface="Calibri"/>
                        <a:ea typeface="Times New Roman"/>
                        <a:cs typeface="Arial"/>
                      </a:endParaRPr>
                    </a:p>
                  </a:txBody>
                  <a:tcPr marL="52863" marR="52863"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DBE5F1"/>
                    </a:solidFill>
                  </a:tcPr>
                </a:tc>
              </a:tr>
            </a:tbl>
          </a:graphicData>
        </a:graphic>
      </p:graphicFrame>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rot="16200000">
            <a:off x="1967947" y="4204107"/>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Rectangle 4"/>
          <p:cNvSpPr/>
          <p:nvPr/>
        </p:nvSpPr>
        <p:spPr>
          <a:xfrm>
            <a:off x="457200" y="0"/>
            <a:ext cx="86868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TextBox 5"/>
          <p:cNvSpPr txBox="1"/>
          <p:nvPr/>
        </p:nvSpPr>
        <p:spPr>
          <a:xfrm rot="16200000">
            <a:off x="-2176462" y="3167062"/>
            <a:ext cx="4876800" cy="523875"/>
          </a:xfrm>
          <a:prstGeom prst="rect">
            <a:avLst/>
          </a:prstGeom>
          <a:noFill/>
        </p:spPr>
        <p:txBody>
          <a:bodyPr>
            <a:spAutoFit/>
          </a:bodyPr>
          <a:lstStyle/>
          <a:p>
            <a:pPr algn="r" rtl="1" eaLnBrk="1" fontAlgn="auto" hangingPunct="1">
              <a:spcBef>
                <a:spcPts val="0"/>
              </a:spcBef>
              <a:spcAft>
                <a:spcPts val="0"/>
              </a:spcAft>
              <a:defRPr/>
            </a:pPr>
            <a:r>
              <a:rPr lang="fa-IR"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rPr>
              <a:t>کارگاه  محله  :   دهکده فرحزاد</a:t>
            </a:r>
            <a:endParaRPr lang="en-US"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endParaRPr>
          </a:p>
        </p:txBody>
      </p:sp>
      <p:sp>
        <p:nvSpPr>
          <p:cNvPr id="7" name="TextBox 6"/>
          <p:cNvSpPr txBox="1"/>
          <p:nvPr/>
        </p:nvSpPr>
        <p:spPr>
          <a:xfrm>
            <a:off x="261938" y="6276975"/>
            <a:ext cx="35814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معرفی راهبردها و سیاست ها</a:t>
            </a:r>
            <a:endPar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endParaRPr>
          </a:p>
        </p:txBody>
      </p:sp>
      <p:graphicFrame>
        <p:nvGraphicFramePr>
          <p:cNvPr id="2" name="Table 1"/>
          <p:cNvGraphicFramePr>
            <a:graphicFrameLocks noGrp="1"/>
          </p:cNvGraphicFramePr>
          <p:nvPr/>
        </p:nvGraphicFramePr>
        <p:xfrm>
          <a:off x="1219200" y="1295400"/>
          <a:ext cx="6400800" cy="4267200"/>
        </p:xfrm>
        <a:graphic>
          <a:graphicData uri="http://schemas.openxmlformats.org/drawingml/2006/table">
            <a:tbl>
              <a:tblPr/>
              <a:tblGrid>
                <a:gridCol w="4683154"/>
                <a:gridCol w="1717646"/>
              </a:tblGrid>
              <a:tr h="575742">
                <a:tc>
                  <a:txBody>
                    <a:bodyPr/>
                    <a:lstStyle/>
                    <a:p>
                      <a:pPr marL="0" marR="0" algn="ctr">
                        <a:lnSpc>
                          <a:spcPct val="150000"/>
                        </a:lnSpc>
                        <a:spcBef>
                          <a:spcPts val="0"/>
                        </a:spcBef>
                        <a:spcAft>
                          <a:spcPts val="1000"/>
                        </a:spcAft>
                      </a:pPr>
                      <a:r>
                        <a:rPr lang="ar-SA" sz="1500" dirty="0">
                          <a:latin typeface="Calibri"/>
                          <a:ea typeface="Times New Roman"/>
                          <a:cs typeface="B Homa"/>
                        </a:rPr>
                        <a:t>حفاظت ، بهسازی و توسعه ظرفیت پهنه های طبیعی محله</a:t>
                      </a:r>
                      <a:endParaRPr lang="en-US" sz="1000" dirty="0">
                        <a:latin typeface="Calibri"/>
                        <a:ea typeface="Times New Roman"/>
                        <a:cs typeface="Arial"/>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marL="0" marR="0" algn="ctr">
                        <a:lnSpc>
                          <a:spcPct val="150000"/>
                        </a:lnSpc>
                        <a:spcBef>
                          <a:spcPts val="0"/>
                        </a:spcBef>
                        <a:spcAft>
                          <a:spcPts val="1000"/>
                        </a:spcAft>
                      </a:pPr>
                      <a:r>
                        <a:rPr lang="ar-SA" sz="1500" dirty="0">
                          <a:latin typeface="Calibri"/>
                          <a:ea typeface="Times New Roman"/>
                          <a:cs typeface="B Homa"/>
                        </a:rPr>
                        <a:t>راهبرد 2</a:t>
                      </a:r>
                      <a:endParaRPr lang="en-US" sz="1000" dirty="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r>
              <a:tr h="1011438">
                <a:tc>
                  <a:txBody>
                    <a:bodyPr/>
                    <a:lstStyle/>
                    <a:p>
                      <a:pPr marL="0" marR="0" algn="r" rtl="1">
                        <a:lnSpc>
                          <a:spcPct val="115000"/>
                        </a:lnSpc>
                        <a:spcBef>
                          <a:spcPts val="0"/>
                        </a:spcBef>
                        <a:spcAft>
                          <a:spcPts val="1000"/>
                        </a:spcAft>
                      </a:pPr>
                      <a:r>
                        <a:rPr lang="ar-SA" sz="1300">
                          <a:latin typeface="Calibri"/>
                          <a:ea typeface="Times New Roman"/>
                          <a:cs typeface="B Homa"/>
                        </a:rPr>
                        <a:t>- حفاظت از پوشش گیاهی موجود </a:t>
                      </a:r>
                      <a:endParaRPr lang="en-US" sz="1000">
                        <a:latin typeface="Calibri"/>
                        <a:ea typeface="Times New Roman"/>
                        <a:cs typeface="Arial"/>
                      </a:endParaRPr>
                    </a:p>
                    <a:p>
                      <a:pPr marL="0" marR="0" algn="r" rtl="1">
                        <a:lnSpc>
                          <a:spcPct val="115000"/>
                        </a:lnSpc>
                        <a:spcBef>
                          <a:spcPts val="0"/>
                        </a:spcBef>
                        <a:spcAft>
                          <a:spcPts val="1000"/>
                        </a:spcAft>
                      </a:pPr>
                      <a:r>
                        <a:rPr lang="ar-SA" sz="1300">
                          <a:latin typeface="Calibri"/>
                          <a:ea typeface="Times New Roman"/>
                          <a:cs typeface="B Homa"/>
                        </a:rPr>
                        <a:t>- افزایش پوشش گیاهی </a:t>
                      </a:r>
                      <a:endParaRPr lang="en-US" sz="1000">
                        <a:latin typeface="Calibri"/>
                        <a:ea typeface="Times New Roman"/>
                        <a:cs typeface="Arial"/>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ar-SA" sz="1500">
                          <a:latin typeface="Calibri"/>
                          <a:ea typeface="Times New Roman"/>
                          <a:cs typeface="B Homa"/>
                        </a:rPr>
                        <a:t>سیاست های موضوعی</a:t>
                      </a:r>
                      <a:endParaRPr lang="en-US" sz="100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734588">
                <a:tc>
                  <a:txBody>
                    <a:bodyPr/>
                    <a:lstStyle/>
                    <a:p>
                      <a:pPr marL="0" marR="0" algn="r">
                        <a:lnSpc>
                          <a:spcPct val="115000"/>
                        </a:lnSpc>
                        <a:spcBef>
                          <a:spcPts val="0"/>
                        </a:spcBef>
                        <a:spcAft>
                          <a:spcPts val="1000"/>
                        </a:spcAft>
                      </a:pPr>
                      <a:r>
                        <a:rPr lang="fa-IR" sz="1300" dirty="0">
                          <a:latin typeface="Calibri"/>
                          <a:ea typeface="Times New Roman"/>
                          <a:cs typeface="B Homa" pitchFamily="2" charset="-78"/>
                        </a:rPr>
                        <a:t>-</a:t>
                      </a:r>
                      <a:r>
                        <a:rPr lang="fa-IR" sz="1300" baseline="0" dirty="0">
                          <a:latin typeface="Calibri"/>
                          <a:ea typeface="Times New Roman"/>
                          <a:cs typeface="B Homa" pitchFamily="2" charset="-78"/>
                        </a:rPr>
                        <a:t> طراحی رود دره فرحزاد</a:t>
                      </a:r>
                    </a:p>
                    <a:p>
                      <a:pPr marL="0" marR="0" algn="r" rtl="1">
                        <a:lnSpc>
                          <a:spcPct val="115000"/>
                        </a:lnSpc>
                        <a:spcBef>
                          <a:spcPts val="0"/>
                        </a:spcBef>
                        <a:spcAft>
                          <a:spcPts val="1000"/>
                        </a:spcAft>
                      </a:pPr>
                      <a:r>
                        <a:rPr lang="fa-IR" sz="1300" dirty="0">
                          <a:latin typeface="Calibri"/>
                          <a:ea typeface="Times New Roman"/>
                          <a:cs typeface="B Homa" pitchFamily="2" charset="-78"/>
                        </a:rPr>
                        <a:t>- طراحی</a:t>
                      </a:r>
                      <a:r>
                        <a:rPr lang="fa-IR" sz="1300" baseline="0" dirty="0">
                          <a:latin typeface="Calibri"/>
                          <a:ea typeface="Times New Roman"/>
                          <a:cs typeface="B Homa" pitchFamily="2" charset="-78"/>
                        </a:rPr>
                        <a:t> پهنه سبز شرقی</a:t>
                      </a:r>
                      <a:endParaRPr lang="en-US" sz="1300" dirty="0">
                        <a:latin typeface="Calibri"/>
                        <a:ea typeface="Times New Roman"/>
                        <a:cs typeface="B Homa" pitchFamily="2" charset="-78"/>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1000"/>
                        </a:spcAft>
                      </a:pPr>
                      <a:r>
                        <a:rPr lang="ar-SA" sz="1500" dirty="0">
                          <a:latin typeface="Calibri"/>
                          <a:ea typeface="Times New Roman"/>
                          <a:cs typeface="B Homa"/>
                        </a:rPr>
                        <a:t>سیاست های موضعی</a:t>
                      </a:r>
                      <a:endParaRPr lang="en-US" sz="1000" dirty="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1945431">
                <a:tc>
                  <a:txBody>
                    <a:bodyPr/>
                    <a:lstStyle/>
                    <a:p>
                      <a:pPr marL="0" marR="0" algn="r" rtl="1">
                        <a:lnSpc>
                          <a:spcPct val="115000"/>
                        </a:lnSpc>
                        <a:spcBef>
                          <a:spcPts val="0"/>
                        </a:spcBef>
                        <a:spcAft>
                          <a:spcPts val="1000"/>
                        </a:spcAft>
                        <a:buFontTx/>
                        <a:buChar char="-"/>
                      </a:pPr>
                      <a:r>
                        <a:rPr lang="ar-SA" sz="1300" dirty="0">
                          <a:latin typeface="Calibri"/>
                          <a:ea typeface="Times New Roman"/>
                          <a:cs typeface="B Homa"/>
                        </a:rPr>
                        <a:t>افزایش رابطه میان پهنه سبز کنار روددره با دیگر بخش های دهکده و عدم گسستگی آن </a:t>
                      </a:r>
                      <a:endParaRPr lang="fa-IR" sz="1300" dirty="0">
                        <a:latin typeface="Calibri"/>
                        <a:ea typeface="Times New Roman"/>
                        <a:cs typeface="B Homa"/>
                      </a:endParaRPr>
                    </a:p>
                    <a:p>
                      <a:pPr marL="0" marR="0" indent="0" algn="r" defTabSz="914400" rtl="1" eaLnBrk="1" fontAlgn="auto" latinLnBrk="0" hangingPunct="1">
                        <a:lnSpc>
                          <a:spcPct val="115000"/>
                        </a:lnSpc>
                        <a:spcBef>
                          <a:spcPts val="0"/>
                        </a:spcBef>
                        <a:spcAft>
                          <a:spcPts val="1000"/>
                        </a:spcAft>
                        <a:buClrTx/>
                        <a:buSzTx/>
                        <a:buFontTx/>
                        <a:buChar char="-"/>
                        <a:tabLst/>
                        <a:defRPr/>
                      </a:pPr>
                      <a:r>
                        <a:rPr lang="ar-SA" sz="1200" dirty="0">
                          <a:latin typeface="Calibri"/>
                          <a:ea typeface="Times New Roman"/>
                          <a:cs typeface="B Homa"/>
                        </a:rPr>
                        <a:t>- </a:t>
                      </a:r>
                      <a:r>
                        <a:rPr lang="ar-SA" sz="1300" dirty="0">
                          <a:latin typeface="Calibri"/>
                          <a:ea typeface="Times New Roman"/>
                          <a:cs typeface="B Homa"/>
                        </a:rPr>
                        <a:t>کنترل ساخت و ساز حاشیه رودخانه</a:t>
                      </a:r>
                      <a:endParaRPr lang="en-US" sz="1300" dirty="0">
                        <a:latin typeface="Calibri"/>
                        <a:ea typeface="Times New Roman"/>
                        <a:cs typeface="Arial"/>
                      </a:endParaRPr>
                    </a:p>
                    <a:p>
                      <a:pPr marL="0" marR="0" indent="0" algn="r" defTabSz="914400" rtl="1" eaLnBrk="1" fontAlgn="auto" latinLnBrk="0" hangingPunct="1">
                        <a:lnSpc>
                          <a:spcPct val="115000"/>
                        </a:lnSpc>
                        <a:spcBef>
                          <a:spcPts val="0"/>
                        </a:spcBef>
                        <a:spcAft>
                          <a:spcPts val="1000"/>
                        </a:spcAft>
                        <a:buClrTx/>
                        <a:buSzTx/>
                        <a:buFontTx/>
                        <a:buChar char="-"/>
                        <a:tabLst/>
                        <a:defRPr/>
                      </a:pPr>
                      <a:r>
                        <a:rPr lang="ar-SA" sz="1300" dirty="0">
                          <a:latin typeface="Calibri"/>
                          <a:ea typeface="Times New Roman"/>
                          <a:cs typeface="B Homa"/>
                        </a:rPr>
                        <a:t>-حفاظت از لبه های طبیعی محله در شرق و شمال و کنترل ساخت و ساز در آن</a:t>
                      </a:r>
                      <a:endParaRPr lang="en-US" sz="1300" dirty="0">
                        <a:latin typeface="Calibri"/>
                        <a:ea typeface="Times New Roman"/>
                        <a:cs typeface="Arial"/>
                      </a:endParaRPr>
                    </a:p>
                    <a:p>
                      <a:pPr marL="0" marR="0" algn="r">
                        <a:lnSpc>
                          <a:spcPct val="115000"/>
                        </a:lnSpc>
                        <a:spcBef>
                          <a:spcPts val="0"/>
                        </a:spcBef>
                        <a:spcAft>
                          <a:spcPts val="1000"/>
                        </a:spcAft>
                      </a:pPr>
                      <a:r>
                        <a:rPr lang="ar-SA" sz="1300" dirty="0">
                          <a:latin typeface="Calibri"/>
                          <a:ea typeface="Times New Roman"/>
                          <a:cs typeface="B Homa"/>
                        </a:rPr>
                        <a:t>- افزایش نفوذ پذیری بصری و کالبدی و طراحی کریدورهای دید  به سمت پهنه های طبیعی رود دره و کوهها در شمال و کمربند سبز در شرق</a:t>
                      </a:r>
                      <a:endParaRPr lang="en-US" sz="1000" dirty="0">
                        <a:latin typeface="Calibri"/>
                        <a:ea typeface="Times New Roman"/>
                        <a:cs typeface="Arial"/>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ar-SA" sz="1500" dirty="0">
                          <a:latin typeface="Calibri"/>
                          <a:ea typeface="Times New Roman"/>
                          <a:cs typeface="B Homa"/>
                        </a:rPr>
                        <a:t>سیاست های حوزه ای</a:t>
                      </a:r>
                      <a:endParaRPr lang="en-US" sz="1000" dirty="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DBE5F1"/>
                    </a:solidFill>
                  </a:tcPr>
                </a:tc>
              </a:tr>
            </a:tbl>
          </a:graphicData>
        </a:graphic>
      </p:graphicFrame>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rot="16200000">
            <a:off x="1967947" y="4204107"/>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Rectangle 4"/>
          <p:cNvSpPr/>
          <p:nvPr/>
        </p:nvSpPr>
        <p:spPr>
          <a:xfrm>
            <a:off x="457200" y="0"/>
            <a:ext cx="86868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TextBox 5"/>
          <p:cNvSpPr txBox="1"/>
          <p:nvPr/>
        </p:nvSpPr>
        <p:spPr>
          <a:xfrm rot="16200000">
            <a:off x="-2176462" y="3167062"/>
            <a:ext cx="4876800" cy="523875"/>
          </a:xfrm>
          <a:prstGeom prst="rect">
            <a:avLst/>
          </a:prstGeom>
          <a:noFill/>
        </p:spPr>
        <p:txBody>
          <a:bodyPr>
            <a:spAutoFit/>
          </a:bodyPr>
          <a:lstStyle/>
          <a:p>
            <a:pPr algn="r" rtl="1" eaLnBrk="1" fontAlgn="auto" hangingPunct="1">
              <a:spcBef>
                <a:spcPts val="0"/>
              </a:spcBef>
              <a:spcAft>
                <a:spcPts val="0"/>
              </a:spcAft>
              <a:defRPr/>
            </a:pPr>
            <a:r>
              <a:rPr lang="fa-IR"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rPr>
              <a:t>کارگاه  محله  :   دهکده فرحزاد</a:t>
            </a:r>
            <a:endParaRPr lang="en-US"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endParaRPr>
          </a:p>
        </p:txBody>
      </p:sp>
      <p:sp>
        <p:nvSpPr>
          <p:cNvPr id="7" name="TextBox 6"/>
          <p:cNvSpPr txBox="1"/>
          <p:nvPr/>
        </p:nvSpPr>
        <p:spPr>
          <a:xfrm>
            <a:off x="261938" y="6276975"/>
            <a:ext cx="35814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معرفی راهبردها و سیاست ها</a:t>
            </a:r>
            <a:endPar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endParaRPr>
          </a:p>
        </p:txBody>
      </p:sp>
      <p:graphicFrame>
        <p:nvGraphicFramePr>
          <p:cNvPr id="2" name="Table 1"/>
          <p:cNvGraphicFramePr>
            <a:graphicFrameLocks noGrp="1"/>
          </p:cNvGraphicFramePr>
          <p:nvPr/>
        </p:nvGraphicFramePr>
        <p:xfrm>
          <a:off x="1524000" y="1060450"/>
          <a:ext cx="6096000" cy="3968750"/>
        </p:xfrm>
        <a:graphic>
          <a:graphicData uri="http://schemas.openxmlformats.org/drawingml/2006/table">
            <a:tbl>
              <a:tblPr/>
              <a:tblGrid>
                <a:gridCol w="4460147"/>
                <a:gridCol w="1635853"/>
              </a:tblGrid>
              <a:tr h="516048">
                <a:tc>
                  <a:txBody>
                    <a:bodyPr/>
                    <a:lstStyle/>
                    <a:p>
                      <a:pPr marL="0" marR="0" algn="ctr">
                        <a:lnSpc>
                          <a:spcPct val="150000"/>
                        </a:lnSpc>
                        <a:spcBef>
                          <a:spcPts val="0"/>
                        </a:spcBef>
                        <a:spcAft>
                          <a:spcPts val="1000"/>
                        </a:spcAft>
                      </a:pPr>
                      <a:r>
                        <a:rPr lang="ar-SA" sz="1500" dirty="0">
                          <a:latin typeface="Calibri"/>
                          <a:ea typeface="Times New Roman"/>
                          <a:cs typeface="B Homa"/>
                        </a:rPr>
                        <a:t>کاهش آلودگی محیط زیست</a:t>
                      </a:r>
                      <a:endParaRPr lang="en-US" sz="1000" dirty="0">
                        <a:latin typeface="Calibri"/>
                        <a:ea typeface="Times New Roman"/>
                        <a:cs typeface="Arial"/>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marL="0" marR="0" algn="ctr">
                        <a:lnSpc>
                          <a:spcPct val="150000"/>
                        </a:lnSpc>
                        <a:spcBef>
                          <a:spcPts val="0"/>
                        </a:spcBef>
                        <a:spcAft>
                          <a:spcPts val="1000"/>
                        </a:spcAft>
                      </a:pPr>
                      <a:r>
                        <a:rPr lang="ar-SA" sz="1500" dirty="0">
                          <a:latin typeface="Calibri"/>
                          <a:ea typeface="Times New Roman"/>
                          <a:cs typeface="B Homa"/>
                        </a:rPr>
                        <a:t>راهبرد 3</a:t>
                      </a:r>
                      <a:endParaRPr lang="en-US" sz="1000" dirty="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r>
              <a:tr h="1817967">
                <a:tc>
                  <a:txBody>
                    <a:bodyPr/>
                    <a:lstStyle/>
                    <a:p>
                      <a:pPr marL="0" marR="0" algn="r" rtl="1">
                        <a:lnSpc>
                          <a:spcPct val="115000"/>
                        </a:lnSpc>
                        <a:spcBef>
                          <a:spcPts val="0"/>
                        </a:spcBef>
                        <a:spcAft>
                          <a:spcPts val="1000"/>
                        </a:spcAft>
                      </a:pPr>
                      <a:r>
                        <a:rPr lang="ar-SA" sz="1300" dirty="0">
                          <a:latin typeface="Calibri"/>
                          <a:ea typeface="Times New Roman"/>
                          <a:cs typeface="B Homa"/>
                        </a:rPr>
                        <a:t>- آموزش ساکنین در جهت شناخت امکانات طبیعی دره فرحزاد و حساسیت های زیست محیطی محدوده </a:t>
                      </a:r>
                      <a:endParaRPr lang="en-US" sz="1000" dirty="0">
                        <a:latin typeface="Calibri"/>
                        <a:ea typeface="Times New Roman"/>
                        <a:cs typeface="Arial"/>
                      </a:endParaRPr>
                    </a:p>
                    <a:p>
                      <a:pPr marL="0" marR="0" algn="r" rtl="1">
                        <a:lnSpc>
                          <a:spcPct val="115000"/>
                        </a:lnSpc>
                        <a:spcBef>
                          <a:spcPts val="0"/>
                        </a:spcBef>
                        <a:spcAft>
                          <a:spcPts val="1000"/>
                        </a:spcAft>
                      </a:pPr>
                      <a:r>
                        <a:rPr lang="ar-SA" sz="1300" dirty="0">
                          <a:latin typeface="Calibri"/>
                          <a:ea typeface="Times New Roman"/>
                          <a:cs typeface="B Homa"/>
                        </a:rPr>
                        <a:t>-جمع آوری زباله و ساماندهی دفع زباله</a:t>
                      </a:r>
                      <a:endParaRPr lang="en-US" sz="1000" dirty="0">
                        <a:latin typeface="Calibri"/>
                        <a:ea typeface="Times New Roman"/>
                        <a:cs typeface="Arial"/>
                      </a:endParaRPr>
                    </a:p>
                    <a:p>
                      <a:pPr marL="0" marR="0" algn="r" rtl="1">
                        <a:lnSpc>
                          <a:spcPct val="115000"/>
                        </a:lnSpc>
                        <a:spcBef>
                          <a:spcPts val="0"/>
                        </a:spcBef>
                        <a:spcAft>
                          <a:spcPts val="1000"/>
                        </a:spcAft>
                      </a:pPr>
                      <a:r>
                        <a:rPr lang="ar-SA" sz="1300" dirty="0">
                          <a:latin typeface="Calibri"/>
                          <a:ea typeface="Times New Roman"/>
                          <a:cs typeface="B Homa"/>
                        </a:rPr>
                        <a:t>-برنامه ریزی و طراحی برای جمع آوری و دفع فاضلاب</a:t>
                      </a:r>
                      <a:endParaRPr lang="fa-IR" sz="1300" dirty="0">
                        <a:latin typeface="Calibri"/>
                        <a:ea typeface="Times New Roman"/>
                        <a:cs typeface="B Homa"/>
                      </a:endParaRPr>
                    </a:p>
                    <a:p>
                      <a:pPr marL="0" marR="0" indent="0" algn="r" defTabSz="914400" rtl="1" eaLnBrk="1" fontAlgn="auto" latinLnBrk="0" hangingPunct="1">
                        <a:lnSpc>
                          <a:spcPct val="115000"/>
                        </a:lnSpc>
                        <a:spcBef>
                          <a:spcPts val="0"/>
                        </a:spcBef>
                        <a:spcAft>
                          <a:spcPts val="1000"/>
                        </a:spcAft>
                        <a:buClrTx/>
                        <a:buSzTx/>
                        <a:buFontTx/>
                        <a:buNone/>
                        <a:tabLst/>
                        <a:defRPr/>
                      </a:pPr>
                      <a:r>
                        <a:rPr lang="ar-SA" sz="1300" dirty="0">
                          <a:latin typeface="Calibri"/>
                          <a:ea typeface="Times New Roman"/>
                          <a:cs typeface="B Homa"/>
                        </a:rPr>
                        <a:t>- اجرای طرح جامع دفع آبهای سطحی</a:t>
                      </a:r>
                      <a:endParaRPr lang="fa-IR" sz="1300" dirty="0">
                        <a:latin typeface="Calibri"/>
                        <a:ea typeface="Times New Roman"/>
                        <a:cs typeface="B Homa"/>
                      </a:endParaRPr>
                    </a:p>
                    <a:p>
                      <a:pPr marL="0" marR="0" algn="r" rtl="1">
                        <a:lnSpc>
                          <a:spcPct val="115000"/>
                        </a:lnSpc>
                        <a:spcBef>
                          <a:spcPts val="0"/>
                        </a:spcBef>
                        <a:spcAft>
                          <a:spcPts val="1000"/>
                        </a:spcAft>
                      </a:pPr>
                      <a:endParaRPr lang="en-US" sz="1000" dirty="0">
                        <a:latin typeface="Calibri"/>
                        <a:ea typeface="Times New Roman"/>
                        <a:cs typeface="Arial"/>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1000"/>
                        </a:spcAft>
                      </a:pPr>
                      <a:r>
                        <a:rPr lang="ar-SA" sz="1500">
                          <a:latin typeface="Calibri"/>
                          <a:ea typeface="Times New Roman"/>
                          <a:cs typeface="B Homa"/>
                        </a:rPr>
                        <a:t>سیاست های موضوعی</a:t>
                      </a:r>
                      <a:endParaRPr lang="en-US" sz="100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658426">
                <a:tc>
                  <a:txBody>
                    <a:bodyPr/>
                    <a:lstStyle/>
                    <a:p>
                      <a:pPr marL="0" marR="0" algn="r">
                        <a:lnSpc>
                          <a:spcPct val="115000"/>
                        </a:lnSpc>
                        <a:spcBef>
                          <a:spcPts val="0"/>
                        </a:spcBef>
                        <a:spcAft>
                          <a:spcPts val="1000"/>
                        </a:spcAft>
                      </a:pPr>
                      <a:endParaRPr lang="en-US" sz="1300" dirty="0">
                        <a:latin typeface="Calibri"/>
                        <a:ea typeface="Times New Roman"/>
                        <a:cs typeface="B Homa" pitchFamily="2" charset="-78"/>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1000"/>
                        </a:spcAft>
                      </a:pPr>
                      <a:r>
                        <a:rPr lang="ar-SA" sz="1500">
                          <a:latin typeface="Calibri"/>
                          <a:ea typeface="Times New Roman"/>
                          <a:cs typeface="B Homa"/>
                        </a:rPr>
                        <a:t>سیاست های موضعی</a:t>
                      </a:r>
                      <a:endParaRPr lang="en-US" sz="100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976308">
                <a:tc>
                  <a:txBody>
                    <a:bodyPr/>
                    <a:lstStyle/>
                    <a:p>
                      <a:pPr marL="0" marR="0" algn="r" rtl="1">
                        <a:lnSpc>
                          <a:spcPct val="115000"/>
                        </a:lnSpc>
                        <a:spcBef>
                          <a:spcPts val="0"/>
                        </a:spcBef>
                        <a:spcAft>
                          <a:spcPts val="1000"/>
                        </a:spcAft>
                      </a:pPr>
                      <a:r>
                        <a:rPr lang="ar-SA" sz="1300" dirty="0">
                          <a:latin typeface="Calibri"/>
                          <a:ea typeface="Times New Roman"/>
                          <a:cs typeface="B Homa"/>
                        </a:rPr>
                        <a:t>- احداث و تکمیل شبکه گردآوری و دفع فاضلاب در محدوده فرحزاد</a:t>
                      </a:r>
                      <a:endParaRPr lang="en-US" sz="1000" dirty="0">
                        <a:latin typeface="Calibri"/>
                        <a:ea typeface="Times New Roman"/>
                        <a:cs typeface="Arial"/>
                      </a:endParaRPr>
                    </a:p>
                    <a:p>
                      <a:pPr marL="0" marR="0" algn="r">
                        <a:lnSpc>
                          <a:spcPct val="115000"/>
                        </a:lnSpc>
                        <a:spcBef>
                          <a:spcPts val="0"/>
                        </a:spcBef>
                        <a:spcAft>
                          <a:spcPts val="1000"/>
                        </a:spcAft>
                      </a:pPr>
                      <a:r>
                        <a:rPr lang="ar-SA" sz="1300" dirty="0">
                          <a:latin typeface="Calibri"/>
                          <a:ea typeface="Times New Roman"/>
                          <a:cs typeface="B Homa"/>
                        </a:rPr>
                        <a:t>- پاکسازی رود دره فرحزاد از زباله و آلودگی ها</a:t>
                      </a:r>
                      <a:endParaRPr lang="en-US" sz="1000" dirty="0">
                        <a:latin typeface="Calibri"/>
                        <a:ea typeface="Times New Roman"/>
                        <a:cs typeface="Arial"/>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ar-SA" sz="1500" dirty="0">
                          <a:latin typeface="Calibri"/>
                          <a:ea typeface="Times New Roman"/>
                          <a:cs typeface="B Homa"/>
                        </a:rPr>
                        <a:t>سیاست های حوزه ای</a:t>
                      </a:r>
                      <a:endParaRPr lang="en-US" sz="1000" dirty="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DBE5F1"/>
                    </a:solidFill>
                  </a:tcPr>
                </a:tc>
              </a:tr>
            </a:tbl>
          </a:graphicData>
        </a:graphic>
      </p:graphicFrame>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rot="16200000">
            <a:off x="1967947" y="4204107"/>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Rectangle 4"/>
          <p:cNvSpPr/>
          <p:nvPr/>
        </p:nvSpPr>
        <p:spPr>
          <a:xfrm>
            <a:off x="457200" y="0"/>
            <a:ext cx="86868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TextBox 5"/>
          <p:cNvSpPr txBox="1"/>
          <p:nvPr/>
        </p:nvSpPr>
        <p:spPr>
          <a:xfrm rot="16200000">
            <a:off x="-2176462" y="3167062"/>
            <a:ext cx="4876800" cy="523875"/>
          </a:xfrm>
          <a:prstGeom prst="rect">
            <a:avLst/>
          </a:prstGeom>
          <a:noFill/>
        </p:spPr>
        <p:txBody>
          <a:bodyPr>
            <a:spAutoFit/>
          </a:bodyPr>
          <a:lstStyle/>
          <a:p>
            <a:pPr algn="r" rtl="1" eaLnBrk="1" fontAlgn="auto" hangingPunct="1">
              <a:spcBef>
                <a:spcPts val="0"/>
              </a:spcBef>
              <a:spcAft>
                <a:spcPts val="0"/>
              </a:spcAft>
              <a:defRPr/>
            </a:pPr>
            <a:r>
              <a:rPr lang="fa-IR"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rPr>
              <a:t>کارگاه  محله  :   دهکده فرحزاد</a:t>
            </a:r>
            <a:endParaRPr lang="en-US"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endParaRPr>
          </a:p>
        </p:txBody>
      </p:sp>
      <p:sp>
        <p:nvSpPr>
          <p:cNvPr id="7" name="TextBox 6"/>
          <p:cNvSpPr txBox="1"/>
          <p:nvPr/>
        </p:nvSpPr>
        <p:spPr>
          <a:xfrm>
            <a:off x="261938" y="6276975"/>
            <a:ext cx="35814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معرفی راهبردها و سیاست ها</a:t>
            </a:r>
            <a:endPar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endParaRPr>
          </a:p>
        </p:txBody>
      </p:sp>
      <p:graphicFrame>
        <p:nvGraphicFramePr>
          <p:cNvPr id="2" name="Table 1"/>
          <p:cNvGraphicFramePr>
            <a:graphicFrameLocks noGrp="1"/>
          </p:cNvGraphicFramePr>
          <p:nvPr/>
        </p:nvGraphicFramePr>
        <p:xfrm>
          <a:off x="1524000" y="1028700"/>
          <a:ext cx="6096000" cy="4305300"/>
        </p:xfrm>
        <a:graphic>
          <a:graphicData uri="http://schemas.openxmlformats.org/drawingml/2006/table">
            <a:tbl>
              <a:tblPr/>
              <a:tblGrid>
                <a:gridCol w="4460147"/>
                <a:gridCol w="1635853"/>
              </a:tblGrid>
              <a:tr h="517371">
                <a:tc>
                  <a:txBody>
                    <a:bodyPr/>
                    <a:lstStyle/>
                    <a:p>
                      <a:pPr marL="0" marR="0" algn="ctr">
                        <a:lnSpc>
                          <a:spcPct val="150000"/>
                        </a:lnSpc>
                        <a:spcBef>
                          <a:spcPts val="0"/>
                        </a:spcBef>
                        <a:spcAft>
                          <a:spcPts val="1000"/>
                        </a:spcAft>
                        <a:buFontTx/>
                        <a:buNone/>
                      </a:pPr>
                      <a:r>
                        <a:rPr lang="ar-SA" sz="1500" dirty="0">
                          <a:latin typeface="Calibri"/>
                          <a:ea typeface="Times New Roman"/>
                          <a:cs typeface="B Homa"/>
                        </a:rPr>
                        <a:t>ارتقاء و احیای نقش عناصر هویتی</a:t>
                      </a:r>
                      <a:endParaRPr lang="en-US" sz="1000" dirty="0">
                        <a:latin typeface="Calibri"/>
                        <a:ea typeface="Times New Roman"/>
                        <a:cs typeface="Arial"/>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marL="0" marR="0" algn="ctr">
                        <a:lnSpc>
                          <a:spcPct val="150000"/>
                        </a:lnSpc>
                        <a:spcBef>
                          <a:spcPts val="0"/>
                        </a:spcBef>
                        <a:spcAft>
                          <a:spcPts val="1000"/>
                        </a:spcAft>
                        <a:buFontTx/>
                        <a:buNone/>
                      </a:pPr>
                      <a:r>
                        <a:rPr lang="ar-SA" sz="1500" dirty="0">
                          <a:latin typeface="Calibri"/>
                          <a:ea typeface="Times New Roman"/>
                          <a:cs typeface="B Homa"/>
                        </a:rPr>
                        <a:t>راهبرد 4</a:t>
                      </a:r>
                      <a:endParaRPr lang="en-US" sz="1000" dirty="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r>
              <a:tr h="371715">
                <a:tc>
                  <a:txBody>
                    <a:bodyPr/>
                    <a:lstStyle/>
                    <a:p>
                      <a:pPr marL="0" marR="0" algn="r" rtl="1">
                        <a:lnSpc>
                          <a:spcPct val="115000"/>
                        </a:lnSpc>
                        <a:spcBef>
                          <a:spcPts val="0"/>
                        </a:spcBef>
                        <a:spcAft>
                          <a:spcPts val="1000"/>
                        </a:spcAft>
                        <a:buFontTx/>
                        <a:buNone/>
                      </a:pPr>
                      <a:r>
                        <a:rPr lang="ar-SA" sz="1300">
                          <a:latin typeface="Calibri"/>
                          <a:ea typeface="Times New Roman"/>
                          <a:cs typeface="B Homa"/>
                        </a:rPr>
                        <a:t>- احیاء چشمه ها</a:t>
                      </a:r>
                      <a:endParaRPr lang="en-US" sz="1000">
                        <a:latin typeface="Calibri"/>
                        <a:ea typeface="Times New Roman"/>
                        <a:cs typeface="Arial"/>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1000"/>
                        </a:spcAft>
                        <a:buFontTx/>
                        <a:buNone/>
                      </a:pPr>
                      <a:r>
                        <a:rPr lang="ar-SA" sz="1500">
                          <a:latin typeface="Calibri"/>
                          <a:ea typeface="Times New Roman"/>
                          <a:cs typeface="B Homa"/>
                        </a:rPr>
                        <a:t>سیاست های موضوعی</a:t>
                      </a:r>
                      <a:endParaRPr lang="en-US" sz="100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1282407">
                <a:tc>
                  <a:txBody>
                    <a:bodyPr/>
                    <a:lstStyle/>
                    <a:p>
                      <a:pPr marL="0" marR="0" algn="r" rtl="1">
                        <a:lnSpc>
                          <a:spcPct val="115000"/>
                        </a:lnSpc>
                        <a:spcBef>
                          <a:spcPts val="0"/>
                        </a:spcBef>
                        <a:spcAft>
                          <a:spcPts val="1000"/>
                        </a:spcAft>
                        <a:buFontTx/>
                        <a:buNone/>
                      </a:pPr>
                      <a:r>
                        <a:rPr lang="ar-SA" sz="1300" dirty="0">
                          <a:latin typeface="Calibri"/>
                          <a:ea typeface="Times New Roman"/>
                          <a:cs typeface="B Homa"/>
                        </a:rPr>
                        <a:t>- احیاء رود دره فرحزاد</a:t>
                      </a:r>
                      <a:endParaRPr lang="en-US" sz="1000" dirty="0">
                        <a:latin typeface="Calibri"/>
                        <a:ea typeface="Times New Roman"/>
                        <a:cs typeface="Arial"/>
                      </a:endParaRPr>
                    </a:p>
                    <a:p>
                      <a:pPr marL="0" marR="0" algn="r" rtl="1">
                        <a:lnSpc>
                          <a:spcPct val="115000"/>
                        </a:lnSpc>
                        <a:spcBef>
                          <a:spcPts val="0"/>
                        </a:spcBef>
                        <a:spcAft>
                          <a:spcPts val="1000"/>
                        </a:spcAft>
                        <a:buFontTx/>
                        <a:buNone/>
                      </a:pPr>
                      <a:r>
                        <a:rPr lang="fa-IR" sz="1300" dirty="0">
                          <a:latin typeface="Calibri"/>
                          <a:ea typeface="Times New Roman"/>
                          <a:cs typeface="B Homa"/>
                        </a:rPr>
                        <a:t> - </a:t>
                      </a:r>
                      <a:r>
                        <a:rPr lang="ar-SA" sz="1300" dirty="0">
                          <a:latin typeface="Calibri"/>
                          <a:ea typeface="Times New Roman"/>
                          <a:cs typeface="B Homa"/>
                        </a:rPr>
                        <a:t>احیای مسیر امام زاده داوود </a:t>
                      </a:r>
                      <a:endParaRPr lang="en-US" sz="1000" dirty="0">
                        <a:latin typeface="Calibri"/>
                        <a:ea typeface="Times New Roman"/>
                        <a:cs typeface="Arial"/>
                      </a:endParaRPr>
                    </a:p>
                    <a:p>
                      <a:pPr marL="0" marR="0" algn="just" rtl="1">
                        <a:lnSpc>
                          <a:spcPct val="115000"/>
                        </a:lnSpc>
                        <a:spcBef>
                          <a:spcPts val="0"/>
                        </a:spcBef>
                        <a:spcAft>
                          <a:spcPts val="1000"/>
                        </a:spcAft>
                        <a:buFontTx/>
                        <a:buNone/>
                      </a:pPr>
                      <a:r>
                        <a:rPr lang="fa-IR" sz="1300" dirty="0">
                          <a:latin typeface="Calibri"/>
                          <a:ea typeface="Times New Roman"/>
                          <a:cs typeface="B Homa"/>
                        </a:rPr>
                        <a:t>- </a:t>
                      </a:r>
                      <a:r>
                        <a:rPr lang="ar-SA" sz="1300" dirty="0">
                          <a:latin typeface="Calibri"/>
                          <a:ea typeface="Times New Roman"/>
                          <a:cs typeface="B Homa"/>
                        </a:rPr>
                        <a:t>طراحی ورودی از بزرگراه یادگار امام به گونه ای که خواناوبیانگر نقش</a:t>
                      </a:r>
                      <a:r>
                        <a:rPr lang="fa-IR" sz="1300" baseline="0" dirty="0">
                          <a:latin typeface="Calibri"/>
                          <a:ea typeface="Times New Roman"/>
                          <a:cs typeface="B Homa"/>
                        </a:rPr>
                        <a:t> </a:t>
                      </a:r>
                      <a:r>
                        <a:rPr lang="fa-IR" sz="1300" dirty="0">
                          <a:latin typeface="Calibri"/>
                          <a:ea typeface="Times New Roman"/>
                          <a:cs typeface="B Homa"/>
                        </a:rPr>
                        <a:t>ع</a:t>
                      </a:r>
                      <a:r>
                        <a:rPr lang="ar-SA" sz="1300" dirty="0">
                          <a:latin typeface="Calibri"/>
                          <a:ea typeface="Times New Roman"/>
                          <a:cs typeface="B Homa"/>
                        </a:rPr>
                        <a:t>ملکردی فرحزاد</a:t>
                      </a:r>
                      <a:endParaRPr lang="en-US" sz="1000" dirty="0">
                        <a:latin typeface="Calibri"/>
                        <a:ea typeface="Times New Roman"/>
                        <a:cs typeface="Arial"/>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1000"/>
                        </a:spcAft>
                        <a:buFontTx/>
                        <a:buNone/>
                      </a:pPr>
                      <a:r>
                        <a:rPr lang="ar-SA" sz="1500" dirty="0">
                          <a:latin typeface="Calibri"/>
                          <a:ea typeface="Times New Roman"/>
                          <a:cs typeface="B Homa"/>
                        </a:rPr>
                        <a:t>سیاست های موضعی</a:t>
                      </a:r>
                      <a:endParaRPr lang="en-US" sz="1000" dirty="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2133807">
                <a:tc>
                  <a:txBody>
                    <a:bodyPr/>
                    <a:lstStyle/>
                    <a:p>
                      <a:pPr marL="0" marR="0" algn="r" rtl="1">
                        <a:lnSpc>
                          <a:spcPct val="115000"/>
                        </a:lnSpc>
                        <a:spcBef>
                          <a:spcPts val="0"/>
                        </a:spcBef>
                        <a:spcAft>
                          <a:spcPts val="1000"/>
                        </a:spcAft>
                        <a:buFontTx/>
                        <a:buNone/>
                      </a:pPr>
                      <a:r>
                        <a:rPr lang="ar-SA" sz="1300" dirty="0">
                          <a:latin typeface="Calibri"/>
                          <a:ea typeface="Times New Roman"/>
                          <a:cs typeface="B Homa"/>
                        </a:rPr>
                        <a:t>- تقویت مسیرهای پیاده روی کوهستان</a:t>
                      </a:r>
                      <a:endParaRPr lang="en-US" sz="1000" dirty="0">
                        <a:latin typeface="Calibri"/>
                        <a:ea typeface="Times New Roman"/>
                        <a:cs typeface="Arial"/>
                      </a:endParaRPr>
                    </a:p>
                    <a:p>
                      <a:pPr marL="0" marR="0" algn="r" rtl="1">
                        <a:lnSpc>
                          <a:spcPct val="115000"/>
                        </a:lnSpc>
                        <a:spcBef>
                          <a:spcPts val="0"/>
                        </a:spcBef>
                        <a:spcAft>
                          <a:spcPts val="1000"/>
                        </a:spcAft>
                        <a:buFontTx/>
                        <a:buNone/>
                      </a:pPr>
                      <a:r>
                        <a:rPr lang="fa-IR" sz="1300" dirty="0">
                          <a:latin typeface="Calibri"/>
                          <a:ea typeface="Times New Roman"/>
                          <a:cs typeface="B Homa"/>
                        </a:rPr>
                        <a:t>- </a:t>
                      </a:r>
                      <a:r>
                        <a:rPr lang="ar-SA" sz="1300" dirty="0">
                          <a:latin typeface="Calibri"/>
                          <a:ea typeface="Times New Roman"/>
                          <a:cs typeface="B Homa"/>
                        </a:rPr>
                        <a:t>تقویت نقش امام زاده ها و افزایش نقش نشانه ای آنها در جهت</a:t>
                      </a:r>
                      <a:r>
                        <a:rPr lang="fa-IR" sz="1300" dirty="0">
                          <a:latin typeface="Calibri"/>
                          <a:ea typeface="Times New Roman"/>
                          <a:cs typeface="B Homa"/>
                        </a:rPr>
                        <a:t> افزایش</a:t>
                      </a:r>
                      <a:r>
                        <a:rPr lang="ar-SA" sz="1300" dirty="0">
                          <a:latin typeface="Calibri"/>
                          <a:ea typeface="Times New Roman"/>
                          <a:cs typeface="B Homa"/>
                        </a:rPr>
                        <a:t> خوانایی</a:t>
                      </a:r>
                      <a:r>
                        <a:rPr lang="fa-IR" sz="1300" dirty="0">
                          <a:latin typeface="Calibri"/>
                          <a:ea typeface="Times New Roman"/>
                          <a:cs typeface="B Homa"/>
                        </a:rPr>
                        <a:t> محله</a:t>
                      </a:r>
                    </a:p>
                    <a:p>
                      <a:pPr marL="0" marR="0" algn="r" rtl="1">
                        <a:lnSpc>
                          <a:spcPct val="115000"/>
                        </a:lnSpc>
                        <a:spcBef>
                          <a:spcPts val="0"/>
                        </a:spcBef>
                        <a:spcAft>
                          <a:spcPts val="1000"/>
                        </a:spcAft>
                        <a:buFontTx/>
                        <a:buChar char="-"/>
                      </a:pPr>
                      <a:r>
                        <a:rPr lang="fa-IR" sz="1300" dirty="0">
                          <a:latin typeface="Calibri"/>
                          <a:ea typeface="Times New Roman"/>
                          <a:cs typeface="B Homa"/>
                        </a:rPr>
                        <a:t>افزایش و احیای نقش هویتی مسیر امام زاده داوود</a:t>
                      </a:r>
                    </a:p>
                    <a:p>
                      <a:pPr marL="0" marR="0" algn="r" rtl="1">
                        <a:lnSpc>
                          <a:spcPct val="115000"/>
                        </a:lnSpc>
                        <a:spcBef>
                          <a:spcPts val="0"/>
                        </a:spcBef>
                        <a:spcAft>
                          <a:spcPts val="1000"/>
                        </a:spcAft>
                        <a:buFontTx/>
                        <a:buChar char="-"/>
                      </a:pPr>
                      <a:r>
                        <a:rPr lang="fa-IR" sz="1300" baseline="0" dirty="0">
                          <a:latin typeface="Calibri"/>
                          <a:ea typeface="Times New Roman"/>
                          <a:cs typeface="B Homa"/>
                        </a:rPr>
                        <a:t>بهسازی رود دره فرحزادو ارتقای نقش هویتی آن</a:t>
                      </a:r>
                    </a:p>
                    <a:p>
                      <a:pPr marL="0" marR="0" algn="r" rtl="1">
                        <a:lnSpc>
                          <a:spcPct val="115000"/>
                        </a:lnSpc>
                        <a:spcBef>
                          <a:spcPts val="0"/>
                        </a:spcBef>
                        <a:spcAft>
                          <a:spcPts val="1000"/>
                        </a:spcAft>
                        <a:buFontTx/>
                        <a:buNone/>
                      </a:pPr>
                      <a:r>
                        <a:rPr lang="fa-IR" sz="1300" baseline="0" dirty="0">
                          <a:latin typeface="Calibri"/>
                          <a:ea typeface="Times New Roman"/>
                          <a:cs typeface="B Homa"/>
                        </a:rPr>
                        <a:t>- بهسازی خیابان فرحزادی و میدان فرحزاد به عنوان عناصر هویتی کالبدی</a:t>
                      </a:r>
                      <a:endParaRPr lang="en-US" sz="1000" dirty="0">
                        <a:latin typeface="Calibri"/>
                        <a:ea typeface="Times New Roman"/>
                        <a:cs typeface="Arial"/>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buFontTx/>
                        <a:buNone/>
                      </a:pPr>
                      <a:r>
                        <a:rPr lang="ar-SA" sz="1500" dirty="0">
                          <a:latin typeface="Calibri"/>
                          <a:ea typeface="Times New Roman"/>
                          <a:cs typeface="B Homa"/>
                        </a:rPr>
                        <a:t>سیاست های حوزه ای</a:t>
                      </a:r>
                      <a:endParaRPr lang="en-US" sz="1000" dirty="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DBE5F1"/>
                    </a:solidFill>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457200" y="0"/>
            <a:ext cx="86868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33" name="TextBox 32"/>
          <p:cNvSpPr txBox="1"/>
          <p:nvPr/>
        </p:nvSpPr>
        <p:spPr>
          <a:xfrm rot="16200000">
            <a:off x="-2176462" y="3167062"/>
            <a:ext cx="4876800" cy="523875"/>
          </a:xfrm>
          <a:prstGeom prst="rect">
            <a:avLst/>
          </a:prstGeom>
          <a:noFill/>
        </p:spPr>
        <p:txBody>
          <a:bodyPr>
            <a:spAutoFit/>
          </a:bodyPr>
          <a:lstStyle/>
          <a:p>
            <a:pPr algn="r" rtl="1" eaLnBrk="1" fontAlgn="auto" hangingPunct="1">
              <a:spcBef>
                <a:spcPts val="0"/>
              </a:spcBef>
              <a:spcAft>
                <a:spcPts val="0"/>
              </a:spcAft>
              <a:defRPr/>
            </a:pPr>
            <a:r>
              <a:rPr lang="fa-IR"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rPr>
              <a:t>کارگاه  محله  :   دهکده فرحزاد</a:t>
            </a:r>
            <a:endParaRPr lang="en-US"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endParaRPr>
          </a:p>
        </p:txBody>
      </p:sp>
      <p:sp>
        <p:nvSpPr>
          <p:cNvPr id="10" name="Rectangle 9"/>
          <p:cNvSpPr/>
          <p:nvPr/>
        </p:nvSpPr>
        <p:spPr>
          <a:xfrm rot="16200000">
            <a:off x="1967947" y="-1994453"/>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5" name="Rectangle 34"/>
          <p:cNvSpPr/>
          <p:nvPr/>
        </p:nvSpPr>
        <p:spPr>
          <a:xfrm>
            <a:off x="-31750" y="6386513"/>
            <a:ext cx="485775" cy="485775"/>
          </a:xfrm>
          <a:prstGeom prst="rect">
            <a:avLst/>
          </a:prstGeom>
          <a:noFill/>
          <a:ln w="28575">
            <a:solidFill>
              <a:schemeClr val="accent6">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2">
                  <a:lumMod val="25000"/>
                </a:schemeClr>
              </a:solidFill>
            </a:endParaRPr>
          </a:p>
        </p:txBody>
      </p:sp>
      <p:sp>
        <p:nvSpPr>
          <p:cNvPr id="54" name="TextBox 53"/>
          <p:cNvSpPr txBox="1"/>
          <p:nvPr/>
        </p:nvSpPr>
        <p:spPr>
          <a:xfrm>
            <a:off x="0" y="6369378"/>
            <a:ext cx="762000" cy="523220"/>
          </a:xfrm>
          <a:prstGeom prst="rect">
            <a:avLst/>
          </a:prstGeom>
          <a:noFill/>
          <a:ln>
            <a:noFill/>
          </a:ln>
        </p:spPr>
        <p:txBody>
          <a:bodyPr>
            <a:spAutoFit/>
          </a:bodyPr>
          <a:lstStyle/>
          <a:p>
            <a:pPr eaLnBrk="1" fontAlgn="auto" hangingPunct="1">
              <a:spcBef>
                <a:spcPts val="0"/>
              </a:spcBef>
              <a:spcAft>
                <a:spcPts val="0"/>
              </a:spcAft>
              <a:defRPr/>
            </a:pPr>
            <a:r>
              <a:rPr lang="fa-IR" sz="2800" b="1" dirty="0">
                <a:ln w="18000">
                  <a:solidFill>
                    <a:schemeClr val="bg1"/>
                  </a:solidFill>
                  <a:prstDash val="solid"/>
                  <a:miter lim="800000"/>
                </a:ln>
                <a:effectLst>
                  <a:outerShdw blurRad="25500" dist="23000" dir="7020000" algn="tl">
                    <a:srgbClr val="000000">
                      <a:alpha val="50000"/>
                    </a:srgbClr>
                  </a:outerShdw>
                </a:effectLst>
                <a:latin typeface="Andalus" pitchFamily="18" charset="-78"/>
                <a:cs typeface="B Mitra" pitchFamily="2" charset="-78"/>
              </a:rPr>
              <a:t>4</a:t>
            </a:r>
            <a:endParaRPr lang="en-US" sz="2800" b="1" dirty="0">
              <a:ln w="18000">
                <a:solidFill>
                  <a:schemeClr val="bg1"/>
                </a:solidFill>
                <a:prstDash val="solid"/>
                <a:miter lim="800000"/>
              </a:ln>
              <a:effectLst>
                <a:outerShdw blurRad="25500" dist="23000" dir="7020000" algn="tl">
                  <a:srgbClr val="000000">
                    <a:alpha val="50000"/>
                  </a:srgbClr>
                </a:outerShdw>
              </a:effectLst>
              <a:latin typeface="Andalus" pitchFamily="18" charset="-78"/>
              <a:cs typeface="B Mitra" pitchFamily="2" charset="-78"/>
            </a:endParaRPr>
          </a:p>
        </p:txBody>
      </p:sp>
      <p:sp>
        <p:nvSpPr>
          <p:cNvPr id="74" name="Rectangle 73"/>
          <p:cNvSpPr/>
          <p:nvPr/>
        </p:nvSpPr>
        <p:spPr>
          <a:xfrm>
            <a:off x="3429000" y="457200"/>
            <a:ext cx="5715000" cy="68263"/>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7" name="TextBox 46"/>
          <p:cNvSpPr txBox="1"/>
          <p:nvPr/>
        </p:nvSpPr>
        <p:spPr>
          <a:xfrm>
            <a:off x="523875" y="6400800"/>
            <a:ext cx="1347788" cy="460375"/>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r" eaLnBrk="1" fontAlgn="auto" hangingPunct="1">
              <a:spcBef>
                <a:spcPts val="0"/>
              </a:spcBef>
              <a:spcAft>
                <a:spcPts val="0"/>
              </a:spcAft>
              <a:defRPr/>
            </a:pPr>
            <a:endParaRPr lang="en-US" sz="2400" b="1" i="1" spc="50" dirty="0">
              <a:ln w="11430"/>
              <a:solidFill>
                <a:schemeClr val="accent4"/>
              </a:solidFill>
              <a:effectLst>
                <a:outerShdw blurRad="76200" dist="50800" dir="5400000" algn="tl" rotWithShape="0">
                  <a:srgbClr val="000000">
                    <a:alpha val="65000"/>
                  </a:srgbClr>
                </a:outerShdw>
              </a:effectLst>
              <a:latin typeface="+mn-lt"/>
              <a:cs typeface="B Mitra" pitchFamily="2" charset="-78"/>
            </a:endParaRPr>
          </a:p>
        </p:txBody>
      </p:sp>
      <p:sp>
        <p:nvSpPr>
          <p:cNvPr id="12" name="TextBox 11"/>
          <p:cNvSpPr txBox="1"/>
          <p:nvPr/>
        </p:nvSpPr>
        <p:spPr>
          <a:xfrm>
            <a:off x="76200" y="-4763"/>
            <a:ext cx="44196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تحلیل و ارزیابی اطلاعات به روش</a:t>
            </a:r>
            <a:r>
              <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SWOT </a:t>
            </a:r>
          </a:p>
        </p:txBody>
      </p:sp>
      <p:graphicFrame>
        <p:nvGraphicFramePr>
          <p:cNvPr id="11" name="Table 10"/>
          <p:cNvGraphicFramePr>
            <a:graphicFrameLocks noGrp="1"/>
          </p:cNvGraphicFramePr>
          <p:nvPr/>
        </p:nvGraphicFramePr>
        <p:xfrm>
          <a:off x="523220" y="693969"/>
          <a:ext cx="8566413" cy="5937019"/>
        </p:xfrm>
        <a:graphic>
          <a:graphicData uri="http://schemas.openxmlformats.org/drawingml/2006/table">
            <a:tbl>
              <a:tblPr firstRow="1" bandRow="1">
                <a:tableStyleId>{5940675A-B579-460E-94D1-54222C63F5DA}</a:tableStyleId>
              </a:tblPr>
              <a:tblGrid>
                <a:gridCol w="1160036"/>
                <a:gridCol w="1204650"/>
                <a:gridCol w="2186220"/>
                <a:gridCol w="2364686"/>
                <a:gridCol w="1152246"/>
                <a:gridCol w="498575"/>
              </a:tblGrid>
              <a:tr h="272145">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300" dirty="0">
                          <a:effectLst>
                            <a:outerShdw blurRad="38100" dist="38100" dir="2700000" algn="tl">
                              <a:srgbClr val="000000">
                                <a:alpha val="43137"/>
                              </a:srgbClr>
                            </a:outerShdw>
                          </a:effectLst>
                          <a:cs typeface="B Homa" pitchFamily="2" charset="-78"/>
                        </a:rPr>
                        <a:t>تهدیدها</a:t>
                      </a:r>
                      <a:endParaRPr lang="en-US" sz="13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c>
                  <a:txBody>
                    <a:bodyPr/>
                    <a:lstStyle/>
                    <a:p>
                      <a:pPr algn="ctr"/>
                      <a:r>
                        <a:rPr lang="fa-IR" sz="1300" dirty="0">
                          <a:effectLst>
                            <a:outerShdw blurRad="38100" dist="38100" dir="2700000" algn="tl">
                              <a:srgbClr val="000000">
                                <a:alpha val="43137"/>
                              </a:srgbClr>
                            </a:outerShdw>
                          </a:effectLst>
                          <a:cs typeface="B Homa" pitchFamily="2" charset="-78"/>
                        </a:rPr>
                        <a:t>فرصت ها</a:t>
                      </a:r>
                      <a:endParaRPr lang="en-US" sz="13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c>
                  <a:txBody>
                    <a:bodyPr/>
                    <a:lstStyle/>
                    <a:p>
                      <a:pPr algn="ctr" rtl="1">
                        <a:buFont typeface="Arial" pitchFamily="34" charset="0"/>
                        <a:buNone/>
                      </a:pPr>
                      <a:r>
                        <a:rPr lang="fa-IR" sz="1300" dirty="0">
                          <a:effectLst>
                            <a:outerShdw blurRad="38100" dist="38100" dir="2700000" algn="tl">
                              <a:srgbClr val="000000">
                                <a:alpha val="43137"/>
                              </a:srgbClr>
                            </a:outerShdw>
                          </a:effectLst>
                          <a:cs typeface="B Homa" pitchFamily="2" charset="-78"/>
                        </a:rPr>
                        <a:t>نقاط</a:t>
                      </a:r>
                      <a:r>
                        <a:rPr lang="fa-IR" sz="1300" baseline="0" dirty="0">
                          <a:effectLst>
                            <a:outerShdw blurRad="38100" dist="38100" dir="2700000" algn="tl">
                              <a:srgbClr val="000000">
                                <a:alpha val="43137"/>
                              </a:srgbClr>
                            </a:outerShdw>
                          </a:effectLst>
                          <a:cs typeface="B Homa" pitchFamily="2" charset="-78"/>
                        </a:rPr>
                        <a:t> ضعف</a:t>
                      </a:r>
                      <a:endParaRPr lang="en-US" sz="13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c>
                  <a:txBody>
                    <a:bodyPr/>
                    <a:lstStyle/>
                    <a:p>
                      <a:pPr algn="ctr" rtl="1">
                        <a:buFont typeface="Arial" pitchFamily="34" charset="0"/>
                        <a:buNone/>
                      </a:pPr>
                      <a:r>
                        <a:rPr lang="fa-IR" sz="1300" dirty="0">
                          <a:effectLst>
                            <a:outerShdw blurRad="38100" dist="38100" dir="2700000" algn="tl">
                              <a:srgbClr val="000000">
                                <a:alpha val="43137"/>
                              </a:srgbClr>
                            </a:outerShdw>
                          </a:effectLst>
                          <a:cs typeface="B Homa" pitchFamily="2" charset="-78"/>
                        </a:rPr>
                        <a:t>نقاط</a:t>
                      </a:r>
                      <a:r>
                        <a:rPr lang="fa-IR" sz="1300" baseline="0" dirty="0">
                          <a:effectLst>
                            <a:outerShdw blurRad="38100" dist="38100" dir="2700000" algn="tl">
                              <a:srgbClr val="000000">
                                <a:alpha val="43137"/>
                              </a:srgbClr>
                            </a:outerShdw>
                          </a:effectLst>
                          <a:cs typeface="B Homa" pitchFamily="2" charset="-78"/>
                        </a:rPr>
                        <a:t> قوت</a:t>
                      </a:r>
                      <a:endParaRPr lang="en-US" sz="13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235" rtl="1" eaLnBrk="1" fontAlgn="auto" latinLnBrk="0" hangingPunct="1">
                        <a:lnSpc>
                          <a:spcPct val="100000"/>
                        </a:lnSpc>
                        <a:spcBef>
                          <a:spcPts val="0"/>
                        </a:spcBef>
                        <a:spcAft>
                          <a:spcPts val="0"/>
                        </a:spcAft>
                        <a:buClrTx/>
                        <a:buSzTx/>
                        <a:buFont typeface="Arial" pitchFamily="34" charset="0"/>
                        <a:buNone/>
                        <a:tabLst/>
                        <a:defRPr/>
                      </a:pPr>
                      <a:r>
                        <a:rPr lang="fa-IR" sz="1300" dirty="0">
                          <a:effectLst>
                            <a:outerShdw blurRad="38100" dist="38100" dir="2700000" algn="tl">
                              <a:srgbClr val="000000">
                                <a:alpha val="43137"/>
                              </a:srgbClr>
                            </a:outerShdw>
                          </a:effectLst>
                          <a:cs typeface="B Homa" pitchFamily="2" charset="-78"/>
                        </a:rPr>
                        <a:t>اهداف</a:t>
                      </a:r>
                      <a:endParaRPr lang="en-US" sz="13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1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r>
              <a:tr h="468630">
                <a:tc rowSpan="12">
                  <a:txBody>
                    <a:bodyPr/>
                    <a:lstStyle/>
                    <a:p>
                      <a:pPr algn="just" rtl="1"/>
                      <a:endParaRPr lang="en-US" sz="900" b="0" dirty="0">
                        <a:cs typeface="B Homa" pitchFamily="2" charset="-78"/>
                      </a:endParaRPr>
                    </a:p>
                  </a:txBody>
                  <a:tcPr marL="99060" marR="99060" marT="28575" marB="28575"/>
                </a:tc>
                <a:tc rowSpan="12">
                  <a:txBody>
                    <a:bodyPr/>
                    <a:lstStyle/>
                    <a:p>
                      <a:pPr algn="just" rtl="1"/>
                      <a:endParaRPr lang="en-US" sz="900" b="0" dirty="0">
                        <a:cs typeface="B Homa" pitchFamily="2" charset="-78"/>
                      </a:endParaRP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Tx/>
                        <a:buSzTx/>
                        <a:buFont typeface="Arial" pitchFamily="34" charset="0"/>
                        <a:buNone/>
                        <a:tabLst/>
                        <a:defRPr/>
                      </a:pPr>
                      <a:r>
                        <a:rPr lang="fa-IR" sz="900" dirty="0">
                          <a:cs typeface="B Homa" pitchFamily="2" charset="-78"/>
                        </a:rPr>
                        <a:t>بن بست بودن راهها امکان استفاده از اتوموبیل را دشوار تر کرده است.</a:t>
                      </a: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
                          <a:srgbClr val="9EB66A"/>
                        </a:buClr>
                        <a:buSzTx/>
                        <a:buFont typeface="Arial" pitchFamily="34" charset="0"/>
                        <a:buNone/>
                        <a:tabLst/>
                        <a:defRPr/>
                      </a:pPr>
                      <a:r>
                        <a:rPr lang="fa-IR" sz="900" dirty="0">
                          <a:cs typeface="B Homa" pitchFamily="2" charset="-78"/>
                        </a:rPr>
                        <a:t>فرم خطی</a:t>
                      </a:r>
                      <a:r>
                        <a:rPr lang="fa-IR" sz="900" baseline="0" dirty="0">
                          <a:cs typeface="B Homa" pitchFamily="2" charset="-78"/>
                        </a:rPr>
                        <a:t> بافت که در تقسیمات اجتماعی و عملکردی موثر عمل کرده است.</a:t>
                      </a:r>
                      <a:endParaRPr lang="en-US" sz="900" b="0" dirty="0">
                        <a:cs typeface="B Homa" pitchFamily="2" charset="-78"/>
                      </a:endParaRPr>
                    </a:p>
                  </a:txBody>
                  <a:tcPr marL="99060" marR="99060" marT="28575" marB="28575"/>
                </a:tc>
                <a:tc rowSpan="12">
                  <a:txBody>
                    <a:bodyPr/>
                    <a:lstStyle/>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5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5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5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5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5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r>
                        <a:rPr lang="fa-IR" sz="1500" dirty="0">
                          <a:effectLst>
                            <a:outerShdw blurRad="38100" dist="38100" dir="2700000" algn="tl">
                              <a:srgbClr val="000000">
                                <a:alpha val="43137"/>
                              </a:srgbClr>
                            </a:outerShdw>
                          </a:effectLst>
                          <a:cs typeface="B Homa" pitchFamily="2" charset="-78"/>
                        </a:rPr>
                        <a:t>کیفیت محیط</a:t>
                      </a:r>
                      <a:r>
                        <a:rPr lang="fa-IR" sz="1500" baseline="0" dirty="0">
                          <a:effectLst>
                            <a:outerShdw blurRad="38100" dist="38100" dir="2700000" algn="tl">
                              <a:srgbClr val="000000">
                                <a:alpha val="43137"/>
                              </a:srgbClr>
                            </a:outerShdw>
                          </a:effectLst>
                          <a:cs typeface="B Homa" pitchFamily="2" charset="-78"/>
                        </a:rPr>
                        <a:t> کالبدی</a:t>
                      </a:r>
                      <a:endParaRPr lang="en-US" sz="15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5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500" b="1" dirty="0">
                        <a:effectLst>
                          <a:outerShdw blurRad="38100" dist="38100" dir="2700000" algn="tl">
                            <a:srgbClr val="000000">
                              <a:alpha val="43137"/>
                            </a:srgbClr>
                          </a:outerShdw>
                        </a:effectLst>
                        <a:cs typeface="B Homa" pitchFamily="2" charset="-78"/>
                      </a:endParaRPr>
                    </a:p>
                  </a:txBody>
                  <a:tcPr marL="99060" marR="99060" marT="28575" marB="28575"/>
                </a:tc>
                <a:tc rowSpan="1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500" dirty="0">
                          <a:solidFill>
                            <a:schemeClr val="bg1"/>
                          </a:solidFill>
                          <a:effectLst>
                            <a:outerShdw blurRad="38100" dist="38100" dir="2700000" algn="tl">
                              <a:srgbClr val="000000">
                                <a:alpha val="43137"/>
                              </a:srgbClr>
                            </a:outerShdw>
                          </a:effectLst>
                          <a:cs typeface="B Homa" pitchFamily="2" charset="-78"/>
                        </a:rPr>
                        <a:t>بعد مورفولوژی</a:t>
                      </a:r>
                      <a:endParaRPr lang="fa-IR" sz="1500" b="1" dirty="0">
                        <a:solidFill>
                          <a:schemeClr val="bg1"/>
                        </a:solidFill>
                        <a:effectLst>
                          <a:outerShdw blurRad="38100" dist="38100" dir="2700000" algn="tl">
                            <a:srgbClr val="000000">
                              <a:alpha val="43137"/>
                            </a:srgbClr>
                          </a:outerShdw>
                        </a:effectLst>
                        <a:cs typeface="B Homa" pitchFamily="2" charset="-78"/>
                      </a:endParaRPr>
                    </a:p>
                  </a:txBody>
                  <a:tcPr marL="99060" marR="99060" marT="28575" marB="28575" vert="vert270"/>
                </a:tc>
              </a:tr>
              <a:tr h="332922">
                <a:tc vMerge="1">
                  <a:txBody>
                    <a:bodyPr/>
                    <a:lstStyle/>
                    <a:p>
                      <a:endParaRPr lang="en-US"/>
                    </a:p>
                  </a:txBody>
                  <a:tcPr/>
                </a:tc>
                <a:tc vMerge="1">
                  <a:txBody>
                    <a:bodyPr/>
                    <a:lstStyle/>
                    <a:p>
                      <a:endParaRPr lang="en-US"/>
                    </a:p>
                  </a:txBody>
                  <a:tcPr/>
                </a:tc>
                <a:tc>
                  <a:txBody>
                    <a:bodyPr/>
                    <a:lstStyle/>
                    <a:p>
                      <a:pPr marL="0" marR="0" indent="0" algn="just" defTabSz="1645920" rtl="1" eaLnBrk="1" fontAlgn="auto" latinLnBrk="0" hangingPunct="1">
                        <a:lnSpc>
                          <a:spcPct val="100000"/>
                        </a:lnSpc>
                        <a:spcBef>
                          <a:spcPts val="0"/>
                        </a:spcBef>
                        <a:spcAft>
                          <a:spcPts val="0"/>
                        </a:spcAft>
                        <a:buClrTx/>
                        <a:buSzTx/>
                        <a:buFont typeface="Arial" pitchFamily="34" charset="0"/>
                        <a:buNone/>
                        <a:tabLst/>
                        <a:defRPr/>
                      </a:pPr>
                      <a:r>
                        <a:rPr lang="fa-IR" sz="900" dirty="0">
                          <a:cs typeface="B Homa" pitchFamily="2" charset="-78"/>
                        </a:rPr>
                        <a:t>تداخل سواره و پیاده در معابر</a:t>
                      </a:r>
                    </a:p>
                    <a:p>
                      <a:pPr marL="0" marR="0" indent="0" algn="just" defTabSz="1645920" rtl="1" eaLnBrk="1" fontAlgn="auto" latinLnBrk="0" hangingPunct="1">
                        <a:lnSpc>
                          <a:spcPct val="100000"/>
                        </a:lnSpc>
                        <a:spcBef>
                          <a:spcPts val="0"/>
                        </a:spcBef>
                        <a:spcAft>
                          <a:spcPts val="0"/>
                        </a:spcAft>
                        <a:buClrTx/>
                        <a:buSzTx/>
                        <a:buFont typeface="Arial" pitchFamily="34" charset="0"/>
                        <a:buNone/>
                        <a:tabLst/>
                        <a:defRPr/>
                      </a:pPr>
                      <a:endParaRPr lang="fa-IR" sz="900" dirty="0">
                        <a:cs typeface="B Homa" pitchFamily="2" charset="-78"/>
                      </a:endParaRP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
                          <a:srgbClr val="9EB66A"/>
                        </a:buClr>
                        <a:buSzTx/>
                        <a:buFont typeface="Arial" pitchFamily="34" charset="0"/>
                        <a:buNone/>
                        <a:tabLst/>
                        <a:defRPr/>
                      </a:pPr>
                      <a:r>
                        <a:rPr lang="fa-IR" sz="900" dirty="0">
                          <a:cs typeface="B Homa" pitchFamily="2" charset="-78"/>
                        </a:rPr>
                        <a:t>وجود</a:t>
                      </a:r>
                      <a:r>
                        <a:rPr lang="fa-IR" sz="900" baseline="0" dirty="0">
                          <a:cs typeface="B Homa" pitchFamily="2" charset="-78"/>
                        </a:rPr>
                        <a:t> باغات در زمینهای کنار رودخانه</a:t>
                      </a:r>
                      <a:endParaRPr lang="en-US" sz="900" b="0" dirty="0">
                        <a:cs typeface="B Homa" pitchFamily="2" charset="-78"/>
                      </a:endParaRPr>
                    </a:p>
                  </a:txBody>
                  <a:tcPr marL="99060" marR="99060" marT="28575" marB="28575"/>
                </a:tc>
                <a:tc vMerge="1">
                  <a:txBody>
                    <a:bodyPr/>
                    <a:lstStyle/>
                    <a:p>
                      <a:endParaRPr lang="en-US"/>
                    </a:p>
                  </a:txBody>
                  <a:tcPr/>
                </a:tc>
                <a:tc vMerge="1">
                  <a:txBody>
                    <a:bodyPr/>
                    <a:lstStyle/>
                    <a:p>
                      <a:endParaRPr lang="en-US"/>
                    </a:p>
                  </a:txBody>
                  <a:tcPr/>
                </a:tc>
              </a:tr>
              <a:tr h="608693">
                <a:tc vMerge="1">
                  <a:txBody>
                    <a:bodyPr/>
                    <a:lstStyle/>
                    <a:p>
                      <a:endParaRPr lang="en-US"/>
                    </a:p>
                  </a:txBody>
                  <a:tcPr/>
                </a:tc>
                <a:tc vMerge="1">
                  <a:txBody>
                    <a:bodyPr/>
                    <a:lstStyle/>
                    <a:p>
                      <a:endParaRPr lang="en-US"/>
                    </a:p>
                  </a:txBody>
                  <a:tcPr/>
                </a:tc>
                <a:tc>
                  <a:txBody>
                    <a:bodyPr/>
                    <a:lstStyle/>
                    <a:p>
                      <a:pPr marL="0" marR="0" lvl="0" indent="0" algn="r" defTabSz="1645920" rtl="0" eaLnBrk="1" fontAlgn="auto" latinLnBrk="0" hangingPunct="1">
                        <a:lnSpc>
                          <a:spcPct val="100000"/>
                        </a:lnSpc>
                        <a:spcBef>
                          <a:spcPts val="0"/>
                        </a:spcBef>
                        <a:spcAft>
                          <a:spcPts val="0"/>
                        </a:spcAft>
                        <a:buClrTx/>
                        <a:buSzTx/>
                        <a:buFontTx/>
                        <a:buNone/>
                        <a:tabLst/>
                        <a:defRPr/>
                      </a:pPr>
                      <a:r>
                        <a:rPr lang="ar-SA" sz="900" dirty="0">
                          <a:cs typeface="B Homa" pitchFamily="2" charset="-78"/>
                        </a:rPr>
                        <a:t>کیفیت پایین ساخت و ساز </a:t>
                      </a:r>
                      <a:r>
                        <a:rPr lang="fa-IR" sz="900" dirty="0">
                          <a:cs typeface="B Homa" pitchFamily="2" charset="-78"/>
                        </a:rPr>
                        <a:t>ها و تخریبی بودن بخش عمده ای از بافت</a:t>
                      </a:r>
                      <a:endParaRPr lang="en-US" sz="900" dirty="0">
                        <a:cs typeface="B Homa" pitchFamily="2" charset="-78"/>
                      </a:endParaRPr>
                    </a:p>
                    <a:p>
                      <a:pPr algn="r"/>
                      <a:endParaRPr lang="en-US" sz="900" dirty="0">
                        <a:cs typeface="B Homa" pitchFamily="2" charset="-78"/>
                      </a:endParaRP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
                          <a:srgbClr val="9EB66A"/>
                        </a:buClr>
                        <a:buSzTx/>
                        <a:buFont typeface="Arial" pitchFamily="34" charset="0"/>
                        <a:buNone/>
                        <a:tabLst/>
                        <a:defRPr/>
                      </a:pPr>
                      <a:r>
                        <a:rPr lang="fa-IR" sz="900" dirty="0">
                          <a:cs typeface="B Homa" pitchFamily="2" charset="-78"/>
                        </a:rPr>
                        <a:t>وجود نقاط کانونی در بافت که دید بصری مناسبی به کل بافت فراهم آورده و نفوذ پذیری بصری و خوانایی را موجب گشته است.</a:t>
                      </a:r>
                    </a:p>
                  </a:txBody>
                  <a:tcPr marL="99060" marR="99060" marT="28575" marB="28575"/>
                </a:tc>
                <a:tc vMerge="1">
                  <a:txBody>
                    <a:bodyPr/>
                    <a:lstStyle/>
                    <a:p>
                      <a:endParaRPr lang="en-US"/>
                    </a:p>
                  </a:txBody>
                  <a:tcPr/>
                </a:tc>
                <a:tc vMerge="1">
                  <a:txBody>
                    <a:bodyPr/>
                    <a:lstStyle/>
                    <a:p>
                      <a:endParaRPr lang="en-US"/>
                    </a:p>
                  </a:txBody>
                  <a:tcPr/>
                </a:tc>
              </a:tr>
              <a:tr h="497909">
                <a:tc vMerge="1">
                  <a:txBody>
                    <a:bodyPr/>
                    <a:lstStyle/>
                    <a:p>
                      <a:pPr algn="ctr"/>
                      <a:endParaRPr lang="en-US" sz="1900" b="0" dirty="0">
                        <a:cs typeface="B Homa" pitchFamily="2" charset="-78"/>
                      </a:endParaRPr>
                    </a:p>
                  </a:txBody>
                  <a:tcPr marL="156020" marR="156020" marT="60008" marB="60008"/>
                </a:tc>
                <a:tc vMerge="1">
                  <a:txBody>
                    <a:bodyPr/>
                    <a:lstStyle/>
                    <a:p>
                      <a:pPr algn="just" rtl="1"/>
                      <a:endParaRPr lang="en-US" sz="1900" b="0" dirty="0">
                        <a:cs typeface="B Homa" pitchFamily="2" charset="-78"/>
                      </a:endParaRPr>
                    </a:p>
                  </a:txBody>
                  <a:tcPr marL="156020" marR="156020" marT="60008" marB="60008"/>
                </a:tc>
                <a:tc>
                  <a:txBody>
                    <a:bodyPr/>
                    <a:lstStyle/>
                    <a:p>
                      <a:pPr marL="0" marR="0" indent="0" algn="just" defTabSz="1645920" rtl="1" eaLnBrk="1" fontAlgn="auto" latinLnBrk="0" hangingPunct="1">
                        <a:lnSpc>
                          <a:spcPct val="100000"/>
                        </a:lnSpc>
                        <a:spcBef>
                          <a:spcPts val="0"/>
                        </a:spcBef>
                        <a:spcAft>
                          <a:spcPts val="0"/>
                        </a:spcAft>
                        <a:buClrTx/>
                        <a:buSzTx/>
                        <a:buFont typeface="Arial" pitchFamily="34" charset="0"/>
                        <a:buNone/>
                        <a:tabLst/>
                        <a:defRPr/>
                      </a:pPr>
                      <a:r>
                        <a:rPr lang="fa-IR" sz="900" dirty="0">
                          <a:cs typeface="B Homa" pitchFamily="2" charset="-78"/>
                        </a:rPr>
                        <a:t>کف سازی نا مناسب </a:t>
                      </a:r>
                      <a:r>
                        <a:rPr lang="fa-IR" sz="900" baseline="0" dirty="0">
                          <a:cs typeface="B Homa" pitchFamily="2" charset="-78"/>
                        </a:rPr>
                        <a:t> در بسیاری معابر</a:t>
                      </a:r>
                      <a:endParaRPr lang="en-US" sz="900" dirty="0">
                        <a:cs typeface="B Homa" pitchFamily="2" charset="-78"/>
                      </a:endParaRPr>
                    </a:p>
                    <a:p>
                      <a:pPr marL="0" marR="0" indent="0" algn="just" defTabSz="1645920" rtl="1" eaLnBrk="1" fontAlgn="auto" latinLnBrk="0" hangingPunct="1">
                        <a:lnSpc>
                          <a:spcPct val="100000"/>
                        </a:lnSpc>
                        <a:spcBef>
                          <a:spcPts val="0"/>
                        </a:spcBef>
                        <a:spcAft>
                          <a:spcPts val="0"/>
                        </a:spcAft>
                        <a:buClrTx/>
                        <a:buSzTx/>
                        <a:buFont typeface="Arial" pitchFamily="34" charset="0"/>
                        <a:buNone/>
                        <a:tabLst/>
                        <a:defRPr/>
                      </a:pPr>
                      <a:endParaRPr lang="en-US" sz="900" b="0" dirty="0">
                        <a:cs typeface="B Homa" pitchFamily="2" charset="-78"/>
                      </a:endParaRP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900" dirty="0">
                          <a:cs typeface="B Homa" pitchFamily="2" charset="-78"/>
                        </a:rPr>
                        <a:t>وجود میدان فرحزاد به عنوان کانون وگره محلی شاخص خوانایی محدوده کمک کرده است.</a:t>
                      </a: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r>
              <a:tr h="496551">
                <a:tc vMerge="1">
                  <a:txBody>
                    <a:bodyPr/>
                    <a:lstStyle/>
                    <a:p>
                      <a:endParaRPr lang="en-US"/>
                    </a:p>
                  </a:txBody>
                  <a:tcPr/>
                </a:tc>
                <a:tc vMerge="1">
                  <a:txBody>
                    <a:bodyPr/>
                    <a:lstStyle/>
                    <a:p>
                      <a:pPr algn="just" rtl="1"/>
                      <a:endParaRPr lang="en-US" sz="1900" dirty="0"/>
                    </a:p>
                  </a:txBody>
                  <a:tcPr marL="156020" marR="156020" marT="60008" marB="60008"/>
                </a:tc>
                <a:tc>
                  <a:txBody>
                    <a:bodyPr/>
                    <a:lstStyle/>
                    <a:p>
                      <a:pPr marL="0" marR="0" indent="0" algn="just" defTabSz="1645920" rtl="1" eaLnBrk="1" fontAlgn="auto" latinLnBrk="0" hangingPunct="1">
                        <a:lnSpc>
                          <a:spcPct val="100000"/>
                        </a:lnSpc>
                        <a:spcBef>
                          <a:spcPts val="0"/>
                        </a:spcBef>
                        <a:spcAft>
                          <a:spcPts val="0"/>
                        </a:spcAft>
                        <a:buClrTx/>
                        <a:buSzTx/>
                        <a:buFont typeface="Arial" pitchFamily="34" charset="0"/>
                        <a:buNone/>
                        <a:tabLst/>
                        <a:defRPr/>
                      </a:pPr>
                      <a:r>
                        <a:rPr lang="fa-IR" sz="900" dirty="0">
                          <a:cs typeface="B Homa" pitchFamily="2" charset="-78"/>
                        </a:rPr>
                        <a:t>کمبود کاربری فضای سبز به خصوص در بخش های شمالی</a:t>
                      </a:r>
                    </a:p>
                    <a:p>
                      <a:pPr algn="just" rtl="1">
                        <a:lnSpc>
                          <a:spcPct val="100000"/>
                        </a:lnSpc>
                        <a:buFont typeface="Arial" pitchFamily="34" charset="0"/>
                        <a:buNone/>
                      </a:pPr>
                      <a:endParaRPr lang="en-US" sz="900" b="0" dirty="0">
                        <a:cs typeface="B Homa" pitchFamily="2" charset="-78"/>
                      </a:endParaRP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900" dirty="0">
                          <a:cs typeface="B Homa" pitchFamily="2" charset="-78"/>
                        </a:rPr>
                        <a:t>وجود پل ذوالفقار به عنوان کانون وگره محلی شاخص که به خوانایی محدوده کمک کرده است.</a:t>
                      </a:r>
                    </a:p>
                  </a:txBody>
                  <a:tcPr marL="99060" marR="99060" marT="28575" marB="28575"/>
                </a:tc>
                <a:tc vMerge="1">
                  <a:txBody>
                    <a:bodyPr/>
                    <a:lstStyle/>
                    <a:p>
                      <a:endParaRPr lang="en-US"/>
                    </a:p>
                  </a:txBody>
                  <a:tcPr/>
                </a:tc>
                <a:tc vMerge="1">
                  <a:txBody>
                    <a:bodyPr/>
                    <a:lstStyle/>
                    <a:p>
                      <a:endParaRPr lang="en-US"/>
                    </a:p>
                  </a:txBody>
                  <a:tcPr/>
                </a:tc>
              </a:tr>
              <a:tr h="631266">
                <a:tc vMerge="1">
                  <a:txBody>
                    <a:bodyPr/>
                    <a:lstStyle/>
                    <a:p>
                      <a:endParaRPr lang="en-US"/>
                    </a:p>
                  </a:txBody>
                  <a:tcPr/>
                </a:tc>
                <a:tc vMerge="1">
                  <a:txBody>
                    <a:bodyPr/>
                    <a:lstStyle/>
                    <a:p>
                      <a:pPr algn="just" rtl="1"/>
                      <a:endParaRPr lang="en-US" sz="1900" dirty="0"/>
                    </a:p>
                  </a:txBody>
                  <a:tcPr marL="156020" marR="156020" marT="60008" marB="60008"/>
                </a:tc>
                <a:tc>
                  <a:txBody>
                    <a:bodyPr/>
                    <a:lstStyle/>
                    <a:p>
                      <a:pPr marL="0" marR="0" indent="0" algn="just" defTabSz="1645920" rtl="1" eaLnBrk="1" fontAlgn="auto" latinLnBrk="0" hangingPunct="1">
                        <a:lnSpc>
                          <a:spcPct val="100000"/>
                        </a:lnSpc>
                        <a:spcBef>
                          <a:spcPts val="0"/>
                        </a:spcBef>
                        <a:spcAft>
                          <a:spcPts val="0"/>
                        </a:spcAft>
                        <a:buClrTx/>
                        <a:buSzTx/>
                        <a:buFont typeface="Arial" pitchFamily="34" charset="0"/>
                        <a:buNone/>
                        <a:tabLst/>
                        <a:defRPr/>
                      </a:pPr>
                      <a:r>
                        <a:rPr lang="fa-IR" sz="900" dirty="0">
                          <a:cs typeface="B Homa" pitchFamily="2" charset="-78"/>
                        </a:rPr>
                        <a:t>ناتوانی شبکه ارگانیک در پاسخگویی به نیازهای جدید دسترسی برای اتوموبیل به سبب باریک بودن معابر و پستی و بلندی زیاد آنها</a:t>
                      </a:r>
                      <a:endParaRPr lang="en-US" sz="900" b="0" dirty="0">
                        <a:cs typeface="B Homa" pitchFamily="2" charset="-78"/>
                      </a:endParaRP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900" dirty="0">
                          <a:cs typeface="B Homa" pitchFamily="2" charset="-78"/>
                        </a:rPr>
                        <a:t>وجود عناصر مذهبی به عنوان کانون شاخص و سرزنده و ایفای نقش</a:t>
                      </a:r>
                      <a:r>
                        <a:rPr lang="fa-IR" sz="900" baseline="0" dirty="0">
                          <a:cs typeface="B Homa" pitchFamily="2" charset="-78"/>
                        </a:rPr>
                        <a:t> نشانه ای</a:t>
                      </a:r>
                      <a:r>
                        <a:rPr lang="fa-IR" sz="900" dirty="0">
                          <a:cs typeface="B Homa" pitchFamily="2" charset="-78"/>
                        </a:rPr>
                        <a:t> که به خوانایی بافت کمک کرده است.</a:t>
                      </a:r>
                    </a:p>
                  </a:txBody>
                  <a:tcPr marL="99060" marR="99060" marT="28575" marB="28575"/>
                </a:tc>
                <a:tc vMerge="1">
                  <a:txBody>
                    <a:bodyPr/>
                    <a:lstStyle/>
                    <a:p>
                      <a:endParaRPr lang="en-US"/>
                    </a:p>
                  </a:txBody>
                  <a:tcPr/>
                </a:tc>
                <a:tc vMerge="1">
                  <a:txBody>
                    <a:bodyPr/>
                    <a:lstStyle/>
                    <a:p>
                      <a:endParaRPr lang="en-US"/>
                    </a:p>
                  </a:txBody>
                  <a:tcPr/>
                </a:tc>
              </a:tr>
              <a:tr h="470808">
                <a:tc vMerge="1">
                  <a:txBody>
                    <a:bodyPr/>
                    <a:lstStyle/>
                    <a:p>
                      <a:endParaRPr lang="en-US"/>
                    </a:p>
                  </a:txBody>
                  <a:tcPr/>
                </a:tc>
                <a:tc vMerge="1">
                  <a:txBody>
                    <a:bodyPr/>
                    <a:lstStyle/>
                    <a:p>
                      <a:endParaRPr lang="en-US" sz="1900" dirty="0"/>
                    </a:p>
                  </a:txBody>
                  <a:tcPr marL="156020" marR="156020" marT="60008" marB="60008"/>
                </a:tc>
                <a:tc>
                  <a:txBody>
                    <a:bodyPr/>
                    <a:lstStyle/>
                    <a:p>
                      <a:pPr marL="0" marR="0" indent="0" algn="just" defTabSz="1645920" rtl="1" eaLnBrk="1" fontAlgn="auto" latinLnBrk="0" hangingPunct="1">
                        <a:lnSpc>
                          <a:spcPct val="100000"/>
                        </a:lnSpc>
                        <a:spcBef>
                          <a:spcPts val="0"/>
                        </a:spcBef>
                        <a:spcAft>
                          <a:spcPts val="0"/>
                        </a:spcAft>
                        <a:buClrTx/>
                        <a:buSzTx/>
                        <a:buFont typeface="Arial" pitchFamily="34" charset="0"/>
                        <a:buNone/>
                        <a:tabLst/>
                        <a:defRPr/>
                      </a:pPr>
                      <a:r>
                        <a:rPr lang="fa-IR" sz="900" dirty="0">
                          <a:cs typeface="B Homa" pitchFamily="2" charset="-78"/>
                        </a:rPr>
                        <a:t>کمبود فضاهای باز جمعی به خصوص در بخش های شمالی</a:t>
                      </a: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900" dirty="0">
                          <a:cs typeface="B Homa" pitchFamily="2" charset="-78"/>
                        </a:rPr>
                        <a:t>وجود فضاهایی سرزنده به عنوان مراکز محلات مختلف که به خوانایی</a:t>
                      </a:r>
                      <a:r>
                        <a:rPr lang="fa-IR" sz="900" baseline="0" dirty="0">
                          <a:cs typeface="B Homa" pitchFamily="2" charset="-78"/>
                        </a:rPr>
                        <a:t> بافت کمک کرده است</a:t>
                      </a:r>
                      <a:endParaRPr lang="fa-IR" sz="900" dirty="0">
                        <a:cs typeface="B Homa" pitchFamily="2" charset="-78"/>
                      </a:endParaRPr>
                    </a:p>
                  </a:txBody>
                  <a:tcPr marL="99060" marR="99060" marT="28575" marB="28575"/>
                </a:tc>
                <a:tc vMerge="1">
                  <a:txBody>
                    <a:bodyPr/>
                    <a:lstStyle/>
                    <a:p>
                      <a:endParaRPr lang="en-US"/>
                    </a:p>
                  </a:txBody>
                  <a:tcPr/>
                </a:tc>
                <a:tc vMerge="1">
                  <a:txBody>
                    <a:bodyPr/>
                    <a:lstStyle/>
                    <a:p>
                      <a:endParaRPr lang="en-US"/>
                    </a:p>
                  </a:txBody>
                  <a:tcPr/>
                </a:tc>
              </a:tr>
              <a:tr h="710293">
                <a:tc vMerge="1">
                  <a:txBody>
                    <a:bodyPr/>
                    <a:lstStyle/>
                    <a:p>
                      <a:endParaRPr lang="en-US"/>
                    </a:p>
                  </a:txBody>
                  <a:tcPr/>
                </a:tc>
                <a:tc vMerge="1">
                  <a:txBody>
                    <a:bodyPr/>
                    <a:lstStyle/>
                    <a:p>
                      <a:endParaRPr lang="en-US"/>
                    </a:p>
                  </a:txBody>
                  <a:tcPr/>
                </a:tc>
                <a:tc>
                  <a:txBody>
                    <a:bodyPr/>
                    <a:lstStyle/>
                    <a:p>
                      <a:pPr marL="0" marR="0" indent="0" algn="just" defTabSz="1645920" rtl="1" eaLnBrk="1" fontAlgn="auto" latinLnBrk="0" hangingPunct="1">
                        <a:lnSpc>
                          <a:spcPct val="100000"/>
                        </a:lnSpc>
                        <a:spcBef>
                          <a:spcPts val="0"/>
                        </a:spcBef>
                        <a:spcAft>
                          <a:spcPts val="0"/>
                        </a:spcAft>
                        <a:buClrTx/>
                        <a:buSzTx/>
                        <a:buFont typeface="Arial" pitchFamily="34" charset="0"/>
                        <a:buNone/>
                        <a:tabLst/>
                        <a:defRPr/>
                      </a:pPr>
                      <a:r>
                        <a:rPr lang="fa-IR" sz="900" dirty="0">
                          <a:cs typeface="B Homa" pitchFamily="2" charset="-78"/>
                        </a:rPr>
                        <a:t>تغییر ناگهانی ارتفاع ساخت و سازهای جدید بخش شرقی و ناهماهنگی آن با بقیه بافت و با بستر طبیعی</a:t>
                      </a:r>
                    </a:p>
                    <a:p>
                      <a:pPr marL="0" marR="0" indent="0" algn="just" defTabSz="1645920" rtl="1" eaLnBrk="1" fontAlgn="auto" latinLnBrk="0" hangingPunct="1">
                        <a:lnSpc>
                          <a:spcPct val="100000"/>
                        </a:lnSpc>
                        <a:spcBef>
                          <a:spcPts val="0"/>
                        </a:spcBef>
                        <a:spcAft>
                          <a:spcPts val="0"/>
                        </a:spcAft>
                        <a:buClrTx/>
                        <a:buSzTx/>
                        <a:buFont typeface="Arial" pitchFamily="34" charset="0"/>
                        <a:buNone/>
                        <a:tabLst/>
                        <a:defRPr/>
                      </a:pPr>
                      <a:endParaRPr lang="en-US" sz="900" b="0" dirty="0">
                        <a:cs typeface="B Homa" pitchFamily="2" charset="-78"/>
                      </a:endParaRP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900" dirty="0">
                          <a:cs typeface="B Homa" pitchFamily="2" charset="-78"/>
                        </a:rPr>
                        <a:t>وجود خیابانهای ارتباط دهنده شمال به جنوب و لوپی که امکان دور زدن و دسترسی به کل بافت را میسر می کند.</a:t>
                      </a:r>
                    </a:p>
                  </a:txBody>
                  <a:tcPr marL="99060" marR="99060" marT="28575" marB="28575"/>
                </a:tc>
                <a:tc vMerge="1">
                  <a:txBody>
                    <a:bodyPr/>
                    <a:lstStyle/>
                    <a:p>
                      <a:endParaRPr lang="en-US"/>
                    </a:p>
                  </a:txBody>
                  <a:tcPr/>
                </a:tc>
                <a:tc vMerge="1">
                  <a:txBody>
                    <a:bodyPr/>
                    <a:lstStyle/>
                    <a:p>
                      <a:endParaRPr lang="en-US"/>
                    </a:p>
                  </a:txBody>
                  <a:tcPr/>
                </a:tc>
              </a:tr>
              <a:tr h="470808">
                <a:tc vMerge="1">
                  <a:txBody>
                    <a:bodyPr/>
                    <a:lstStyle/>
                    <a:p>
                      <a:endParaRPr lang="en-US"/>
                    </a:p>
                  </a:txBody>
                  <a:tcPr/>
                </a:tc>
                <a:tc vMerge="1">
                  <a:txBody>
                    <a:bodyPr/>
                    <a:lstStyle/>
                    <a:p>
                      <a:endParaRPr lang="en-US"/>
                    </a:p>
                  </a:txBody>
                  <a:tcPr/>
                </a:tc>
                <a:tc rowSpan="4">
                  <a:txBody>
                    <a:bodyPr/>
                    <a:lstStyle/>
                    <a:p>
                      <a:pPr algn="just" rtl="1"/>
                      <a:endParaRPr lang="en-US" sz="900" dirty="0">
                        <a:cs typeface="B Homa" pitchFamily="2" charset="-78"/>
                      </a:endParaRP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900" dirty="0">
                          <a:cs typeface="B Homa" pitchFamily="2" charset="-78"/>
                        </a:rPr>
                        <a:t>ارگانیک بودن بافت و تناسبات و پیچش کوچه ها به تنوع و غریب گز بودن آنها منتهی شده است.</a:t>
                      </a:r>
                      <a:endParaRPr lang="en-US" sz="900" b="0" dirty="0">
                        <a:cs typeface="B Homa" pitchFamily="2" charset="-78"/>
                      </a:endParaRPr>
                    </a:p>
                  </a:txBody>
                  <a:tcPr marL="99060" marR="99060" marT="28575" marB="28575"/>
                </a:tc>
                <a:tc vMerge="1">
                  <a:txBody>
                    <a:bodyPr/>
                    <a:lstStyle/>
                    <a:p>
                      <a:endParaRPr lang="en-US"/>
                    </a:p>
                  </a:txBody>
                  <a:tcPr/>
                </a:tc>
                <a:tc vMerge="1">
                  <a:txBody>
                    <a:bodyPr/>
                    <a:lstStyle/>
                    <a:p>
                      <a:endParaRPr lang="en-US"/>
                    </a:p>
                  </a:txBody>
                  <a:tcPr/>
                </a:tc>
              </a:tr>
              <a:tr h="449036">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900" dirty="0">
                          <a:cs typeface="B Homa" pitchFamily="2" charset="-78"/>
                        </a:rPr>
                        <a:t>احترام و توجه به شیب و پستی و بلندی های زمین در ساخت و سازها </a:t>
                      </a:r>
                    </a:p>
                  </a:txBody>
                  <a:tcPr marL="99060" marR="99060" marT="28575" marB="28575"/>
                </a:tc>
                <a:tc vMerge="1">
                  <a:txBody>
                    <a:bodyPr/>
                    <a:lstStyle/>
                    <a:p>
                      <a:endParaRPr lang="en-US"/>
                    </a:p>
                  </a:txBody>
                  <a:tcPr/>
                </a:tc>
                <a:tc vMerge="1">
                  <a:txBody>
                    <a:bodyPr/>
                    <a:lstStyle/>
                    <a:p>
                      <a:endParaRPr lang="en-US"/>
                    </a:p>
                  </a:txBody>
                  <a:tcPr/>
                </a:tc>
              </a:tr>
              <a:tr h="332922">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900" dirty="0">
                          <a:cs typeface="B Homa" pitchFamily="2" charset="-78"/>
                        </a:rPr>
                        <a:t>وجود رودخانه برحزاد به عنوان مجرای هدایت آبهای سطحی</a:t>
                      </a:r>
                    </a:p>
                  </a:txBody>
                  <a:tcPr marL="99060" marR="99060" marT="28575" marB="28575"/>
                </a:tc>
                <a:tc vMerge="1">
                  <a:txBody>
                    <a:bodyPr/>
                    <a:lstStyle/>
                    <a:p>
                      <a:endParaRPr lang="en-US"/>
                    </a:p>
                  </a:txBody>
                  <a:tcPr/>
                </a:tc>
                <a:tc vMerge="1">
                  <a:txBody>
                    <a:bodyPr/>
                    <a:lstStyle/>
                    <a:p>
                      <a:endParaRPr lang="en-US"/>
                    </a:p>
                  </a:txBody>
                  <a:tcPr/>
                </a:tc>
              </a:tr>
              <a:tr h="195036">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900" dirty="0">
                          <a:cs typeface="B Homa" pitchFamily="2" charset="-78"/>
                        </a:rPr>
                        <a:t>وجود باغات وسیع</a:t>
                      </a:r>
                      <a:r>
                        <a:rPr lang="fa-IR" sz="900" baseline="0" dirty="0">
                          <a:cs typeface="B Homa" pitchFamily="2" charset="-78"/>
                        </a:rPr>
                        <a:t> در محله</a:t>
                      </a:r>
                      <a:endParaRPr lang="fa-IR" sz="900" dirty="0">
                        <a:cs typeface="B Homa" pitchFamily="2" charset="-78"/>
                      </a:endParaRPr>
                    </a:p>
                  </a:txBody>
                  <a:tcPr marL="99060" marR="99060" marT="28575" marB="28575"/>
                </a:tc>
                <a:tc vMerge="1">
                  <a:txBody>
                    <a:bodyPr/>
                    <a:lstStyle/>
                    <a:p>
                      <a:endParaRPr lang="en-US"/>
                    </a:p>
                  </a:txBody>
                  <a:tcPr/>
                </a:tc>
                <a:tc vMerge="1">
                  <a:txBody>
                    <a:bodyPr/>
                    <a:lstStyle/>
                    <a:p>
                      <a:endParaRPr lang="en-US"/>
                    </a:p>
                  </a:txBody>
                  <a:tcPr/>
                </a:tc>
              </a:tr>
            </a:tbl>
          </a:graphicData>
        </a:graphic>
      </p:graphicFrame>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rot="16200000">
            <a:off x="1967947" y="4204107"/>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Rectangle 4"/>
          <p:cNvSpPr/>
          <p:nvPr/>
        </p:nvSpPr>
        <p:spPr>
          <a:xfrm>
            <a:off x="457200" y="0"/>
            <a:ext cx="86868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TextBox 5"/>
          <p:cNvSpPr txBox="1"/>
          <p:nvPr/>
        </p:nvSpPr>
        <p:spPr>
          <a:xfrm rot="16200000">
            <a:off x="-2176462" y="3167062"/>
            <a:ext cx="4876800" cy="523875"/>
          </a:xfrm>
          <a:prstGeom prst="rect">
            <a:avLst/>
          </a:prstGeom>
          <a:noFill/>
        </p:spPr>
        <p:txBody>
          <a:bodyPr>
            <a:spAutoFit/>
          </a:bodyPr>
          <a:lstStyle/>
          <a:p>
            <a:pPr algn="r" rtl="1" eaLnBrk="1" fontAlgn="auto" hangingPunct="1">
              <a:spcBef>
                <a:spcPts val="0"/>
              </a:spcBef>
              <a:spcAft>
                <a:spcPts val="0"/>
              </a:spcAft>
              <a:defRPr/>
            </a:pPr>
            <a:r>
              <a:rPr lang="fa-IR"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rPr>
              <a:t>کارگاه  محله  :   دهکده فرحزاد</a:t>
            </a:r>
            <a:endParaRPr lang="en-US"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endParaRPr>
          </a:p>
        </p:txBody>
      </p:sp>
      <p:sp>
        <p:nvSpPr>
          <p:cNvPr id="7" name="TextBox 6"/>
          <p:cNvSpPr txBox="1"/>
          <p:nvPr/>
        </p:nvSpPr>
        <p:spPr>
          <a:xfrm>
            <a:off x="261938" y="6276975"/>
            <a:ext cx="35814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معرفی راهبردها و سیاست ها</a:t>
            </a:r>
            <a:endPar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endParaRPr>
          </a:p>
        </p:txBody>
      </p:sp>
      <p:graphicFrame>
        <p:nvGraphicFramePr>
          <p:cNvPr id="2" name="Table 1"/>
          <p:cNvGraphicFramePr>
            <a:graphicFrameLocks noGrp="1"/>
          </p:cNvGraphicFramePr>
          <p:nvPr/>
        </p:nvGraphicFramePr>
        <p:xfrm>
          <a:off x="1524000" y="457200"/>
          <a:ext cx="6096000" cy="5654675"/>
        </p:xfrm>
        <a:graphic>
          <a:graphicData uri="http://schemas.openxmlformats.org/drawingml/2006/table">
            <a:tbl>
              <a:tblPr/>
              <a:tblGrid>
                <a:gridCol w="4460147"/>
                <a:gridCol w="1635853"/>
              </a:tblGrid>
              <a:tr h="516126">
                <a:tc>
                  <a:txBody>
                    <a:bodyPr/>
                    <a:lstStyle/>
                    <a:p>
                      <a:pPr marL="0" marR="0" algn="ctr">
                        <a:lnSpc>
                          <a:spcPct val="150000"/>
                        </a:lnSpc>
                        <a:spcBef>
                          <a:spcPts val="0"/>
                        </a:spcBef>
                        <a:spcAft>
                          <a:spcPts val="1000"/>
                        </a:spcAft>
                      </a:pPr>
                      <a:r>
                        <a:rPr lang="ar-SA" sz="1500" dirty="0">
                          <a:latin typeface="Calibri"/>
                          <a:ea typeface="Times New Roman"/>
                          <a:cs typeface="B Homa"/>
                        </a:rPr>
                        <a:t>ساماندهی شبکه حمل و نقل و دسترسی با تاکید بر نقش پیاده</a:t>
                      </a:r>
                      <a:endParaRPr lang="en-US" sz="1000" dirty="0">
                        <a:latin typeface="Calibri"/>
                        <a:ea typeface="Times New Roman"/>
                        <a:cs typeface="Arial"/>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marL="0" marR="0" algn="ctr">
                        <a:lnSpc>
                          <a:spcPct val="150000"/>
                        </a:lnSpc>
                        <a:spcBef>
                          <a:spcPts val="0"/>
                        </a:spcBef>
                        <a:spcAft>
                          <a:spcPts val="1000"/>
                        </a:spcAft>
                      </a:pPr>
                      <a:r>
                        <a:rPr lang="ar-SA" sz="1500" dirty="0">
                          <a:latin typeface="Calibri"/>
                          <a:ea typeface="Times New Roman"/>
                          <a:cs typeface="B Homa"/>
                        </a:rPr>
                        <a:t>راهبرد 5</a:t>
                      </a:r>
                      <a:endParaRPr lang="en-US" sz="1000" dirty="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r>
              <a:tr h="3413478">
                <a:tc>
                  <a:txBody>
                    <a:bodyPr/>
                    <a:lstStyle/>
                    <a:p>
                      <a:pPr marL="0" marR="0" algn="r" rtl="1">
                        <a:lnSpc>
                          <a:spcPct val="115000"/>
                        </a:lnSpc>
                        <a:spcBef>
                          <a:spcPts val="0"/>
                        </a:spcBef>
                        <a:spcAft>
                          <a:spcPts val="1000"/>
                        </a:spcAft>
                      </a:pPr>
                      <a:r>
                        <a:rPr lang="ar-SA" sz="1300" dirty="0">
                          <a:latin typeface="Calibri"/>
                          <a:ea typeface="Times New Roman"/>
                          <a:cs typeface="B Homa"/>
                        </a:rPr>
                        <a:t>- کفسازی مناسب معابر</a:t>
                      </a:r>
                      <a:endParaRPr lang="en-US" sz="1300" dirty="0">
                        <a:latin typeface="Calibri"/>
                        <a:ea typeface="Times New Roman"/>
                        <a:cs typeface="Arial"/>
                      </a:endParaRPr>
                    </a:p>
                    <a:p>
                      <a:pPr marL="0" marR="0" algn="r" rtl="1">
                        <a:lnSpc>
                          <a:spcPct val="115000"/>
                        </a:lnSpc>
                        <a:spcBef>
                          <a:spcPts val="0"/>
                        </a:spcBef>
                        <a:spcAft>
                          <a:spcPts val="1000"/>
                        </a:spcAft>
                        <a:buFontTx/>
                        <a:buChar char="-"/>
                      </a:pPr>
                      <a:r>
                        <a:rPr lang="fa-IR" sz="1300" dirty="0">
                          <a:latin typeface="Calibri"/>
                          <a:ea typeface="Times New Roman"/>
                          <a:cs typeface="B Homa"/>
                        </a:rPr>
                        <a:t>تامين حركت آزاد و امن براي عابرين پياده </a:t>
                      </a:r>
                    </a:p>
                    <a:p>
                      <a:pPr marL="0" marR="0" algn="r" rtl="1">
                        <a:lnSpc>
                          <a:spcPct val="115000"/>
                        </a:lnSpc>
                        <a:spcBef>
                          <a:spcPts val="0"/>
                        </a:spcBef>
                        <a:spcAft>
                          <a:spcPts val="1000"/>
                        </a:spcAft>
                        <a:buFontTx/>
                        <a:buNone/>
                      </a:pPr>
                      <a:r>
                        <a:rPr lang="fa-IR" sz="1300" dirty="0">
                          <a:latin typeface="Calibri"/>
                          <a:ea typeface="Times New Roman"/>
                          <a:cs typeface="B Homa"/>
                        </a:rPr>
                        <a:t>-توجه ویژه به طراحی</a:t>
                      </a:r>
                      <a:r>
                        <a:rPr lang="fa-IR" sz="1300" baseline="0" dirty="0">
                          <a:latin typeface="Calibri"/>
                          <a:ea typeface="Times New Roman"/>
                          <a:cs typeface="B Homa"/>
                        </a:rPr>
                        <a:t> مسیرهای پیاده </a:t>
                      </a:r>
                    </a:p>
                    <a:p>
                      <a:pPr marL="0" marR="0" indent="0" algn="r" defTabSz="914400" rtl="1" eaLnBrk="1" fontAlgn="auto" latinLnBrk="0" hangingPunct="1">
                        <a:lnSpc>
                          <a:spcPct val="115000"/>
                        </a:lnSpc>
                        <a:spcBef>
                          <a:spcPts val="0"/>
                        </a:spcBef>
                        <a:spcAft>
                          <a:spcPts val="1000"/>
                        </a:spcAft>
                        <a:buClrTx/>
                        <a:buSzTx/>
                        <a:buFontTx/>
                        <a:buNone/>
                        <a:tabLst/>
                        <a:defRPr/>
                      </a:pPr>
                      <a:r>
                        <a:rPr lang="fa-IR" sz="1300" dirty="0">
                          <a:latin typeface="Calibri"/>
                          <a:ea typeface="Times New Roman"/>
                          <a:cs typeface="B Homa"/>
                        </a:rPr>
                        <a:t>-ساماندهي توقف در حاشيه ي خيابان هاو گره هاي ترافيكي </a:t>
                      </a:r>
                    </a:p>
                    <a:p>
                      <a:pPr marL="0" marR="0" indent="0" algn="r" defTabSz="914400" rtl="1" eaLnBrk="1" fontAlgn="auto" latinLnBrk="0" hangingPunct="1">
                        <a:lnSpc>
                          <a:spcPct val="115000"/>
                        </a:lnSpc>
                        <a:spcBef>
                          <a:spcPts val="0"/>
                        </a:spcBef>
                        <a:spcAft>
                          <a:spcPts val="1000"/>
                        </a:spcAft>
                        <a:buClrTx/>
                        <a:buSzTx/>
                        <a:buFontTx/>
                        <a:buNone/>
                        <a:tabLst/>
                        <a:defRPr/>
                      </a:pPr>
                      <a:r>
                        <a:rPr lang="fa-IR" sz="1300" dirty="0">
                          <a:latin typeface="Calibri"/>
                          <a:ea typeface="Times New Roman"/>
                          <a:cs typeface="B Homa"/>
                        </a:rPr>
                        <a:t>-</a:t>
                      </a:r>
                      <a:r>
                        <a:rPr lang="ar-SA" sz="1300" dirty="0">
                          <a:latin typeface="Calibri"/>
                          <a:ea typeface="Times New Roman"/>
                          <a:cs typeface="B Homa"/>
                        </a:rPr>
                        <a:t>طراحی مناسب برای پیاده راهها</a:t>
                      </a:r>
                      <a:endParaRPr lang="fa-IR" sz="1300" dirty="0">
                        <a:latin typeface="Calibri"/>
                        <a:ea typeface="Times New Roman"/>
                        <a:cs typeface="B Homa"/>
                      </a:endParaRPr>
                    </a:p>
                    <a:p>
                      <a:pPr marL="0" marR="0" algn="r" rtl="1">
                        <a:lnSpc>
                          <a:spcPct val="115000"/>
                        </a:lnSpc>
                        <a:spcBef>
                          <a:spcPts val="0"/>
                        </a:spcBef>
                        <a:spcAft>
                          <a:spcPts val="1000"/>
                        </a:spcAft>
                        <a:buFontTx/>
                        <a:buNone/>
                      </a:pPr>
                      <a:r>
                        <a:rPr lang="ar-SA" sz="1300" dirty="0">
                          <a:latin typeface="Calibri"/>
                          <a:ea typeface="Times New Roman"/>
                          <a:cs typeface="B Homa"/>
                        </a:rPr>
                        <a:t>- تعریض معابر برای عبور اتومبیل</a:t>
                      </a:r>
                      <a:endParaRPr lang="en-US" sz="1300" dirty="0">
                        <a:latin typeface="Calibri"/>
                        <a:ea typeface="Times New Roman"/>
                        <a:cs typeface="Arial"/>
                      </a:endParaRPr>
                    </a:p>
                    <a:p>
                      <a:pPr marL="0" marR="0" algn="r" rtl="1">
                        <a:lnSpc>
                          <a:spcPct val="115000"/>
                        </a:lnSpc>
                        <a:spcBef>
                          <a:spcPts val="0"/>
                        </a:spcBef>
                        <a:spcAft>
                          <a:spcPts val="1000"/>
                        </a:spcAft>
                        <a:buFontTx/>
                        <a:buChar char="-"/>
                      </a:pPr>
                      <a:r>
                        <a:rPr lang="ar-SA" sz="1300" dirty="0">
                          <a:latin typeface="Calibri"/>
                          <a:ea typeface="Times New Roman"/>
                          <a:cs typeface="B Homa"/>
                        </a:rPr>
                        <a:t>مبلمان شهری مناسب برای معاب</a:t>
                      </a:r>
                      <a:r>
                        <a:rPr lang="fa-IR" sz="1300" dirty="0">
                          <a:latin typeface="Calibri"/>
                          <a:ea typeface="Times New Roman"/>
                          <a:cs typeface="B Homa"/>
                        </a:rPr>
                        <a:t>ر</a:t>
                      </a:r>
                    </a:p>
                    <a:p>
                      <a:pPr marL="0" marR="0" algn="r" rtl="1">
                        <a:lnSpc>
                          <a:spcPct val="115000"/>
                        </a:lnSpc>
                        <a:spcBef>
                          <a:spcPts val="0"/>
                        </a:spcBef>
                        <a:spcAft>
                          <a:spcPts val="1000"/>
                        </a:spcAft>
                        <a:buFontTx/>
                        <a:buNone/>
                      </a:pPr>
                      <a:r>
                        <a:rPr lang="fa-IR" sz="1300" dirty="0">
                          <a:latin typeface="Calibri"/>
                          <a:ea typeface="Times New Roman"/>
                          <a:cs typeface="B Homa" pitchFamily="2" charset="-78"/>
                        </a:rPr>
                        <a:t>-توسعه</a:t>
                      </a:r>
                      <a:r>
                        <a:rPr lang="fa-IR" sz="1300" baseline="0" dirty="0">
                          <a:latin typeface="Calibri"/>
                          <a:ea typeface="Times New Roman"/>
                          <a:cs typeface="B Homa" pitchFamily="2" charset="-78"/>
                        </a:rPr>
                        <a:t> حمل و نقل عمومی</a:t>
                      </a:r>
                    </a:p>
                    <a:p>
                      <a:pPr marL="0" marR="0" algn="r" rtl="1">
                        <a:lnSpc>
                          <a:spcPct val="115000"/>
                        </a:lnSpc>
                        <a:spcBef>
                          <a:spcPts val="0"/>
                        </a:spcBef>
                        <a:spcAft>
                          <a:spcPts val="1000"/>
                        </a:spcAft>
                        <a:buFontTx/>
                        <a:buChar char="-"/>
                      </a:pPr>
                      <a:r>
                        <a:rPr lang="fa-IR" sz="1300" baseline="0" dirty="0">
                          <a:latin typeface="Calibri"/>
                          <a:ea typeface="Times New Roman"/>
                          <a:cs typeface="B Homa" pitchFamily="2" charset="-78"/>
                        </a:rPr>
                        <a:t>طراحی و چانمایی مناسب برای پارکینگ</a:t>
                      </a:r>
                    </a:p>
                    <a:p>
                      <a:pPr marL="0" marR="0" algn="r" rtl="1">
                        <a:lnSpc>
                          <a:spcPct val="115000"/>
                        </a:lnSpc>
                        <a:spcBef>
                          <a:spcPts val="0"/>
                        </a:spcBef>
                        <a:spcAft>
                          <a:spcPts val="1000"/>
                        </a:spcAft>
                        <a:buFontTx/>
                        <a:buChar char="-"/>
                      </a:pPr>
                      <a:endParaRPr lang="en-US" sz="1300" dirty="0">
                        <a:latin typeface="Calibri"/>
                        <a:ea typeface="Times New Roman"/>
                        <a:cs typeface="B Homa" pitchFamily="2" charset="-78"/>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1000"/>
                        </a:spcAft>
                      </a:pPr>
                      <a:r>
                        <a:rPr lang="ar-SA" sz="1500">
                          <a:latin typeface="Calibri"/>
                          <a:ea typeface="Times New Roman"/>
                          <a:cs typeface="B Homa"/>
                        </a:rPr>
                        <a:t>سیاست های موضوعی</a:t>
                      </a:r>
                      <a:endParaRPr lang="en-US" sz="100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658526">
                <a:tc>
                  <a:txBody>
                    <a:bodyPr/>
                    <a:lstStyle/>
                    <a:p>
                      <a:pPr marL="0" marR="0" algn="r" rtl="1">
                        <a:lnSpc>
                          <a:spcPct val="115000"/>
                        </a:lnSpc>
                        <a:spcBef>
                          <a:spcPts val="0"/>
                        </a:spcBef>
                        <a:spcAft>
                          <a:spcPts val="1000"/>
                        </a:spcAft>
                      </a:pPr>
                      <a:r>
                        <a:rPr lang="ar-SA" sz="1300" dirty="0">
                          <a:latin typeface="Calibri"/>
                          <a:ea typeface="Times New Roman"/>
                          <a:cs typeface="B Homa"/>
                        </a:rPr>
                        <a:t>- طراحی ورودی از بزرگراه یادگارامام</a:t>
                      </a:r>
                      <a:endParaRPr lang="en-US" sz="1300" dirty="0">
                        <a:latin typeface="Calibri"/>
                        <a:ea typeface="Times New Roman"/>
                        <a:cs typeface="Arial"/>
                      </a:endParaRPr>
                    </a:p>
                    <a:p>
                      <a:pPr marL="0" marR="0" algn="r" rtl="1">
                        <a:lnSpc>
                          <a:spcPct val="115000"/>
                        </a:lnSpc>
                        <a:spcBef>
                          <a:spcPts val="0"/>
                        </a:spcBef>
                        <a:spcAft>
                          <a:spcPts val="1000"/>
                        </a:spcAft>
                        <a:buFontTx/>
                        <a:buChar char="-"/>
                      </a:pPr>
                      <a:endParaRPr lang="en-US" sz="1300" dirty="0">
                        <a:latin typeface="Calibri"/>
                        <a:ea typeface="Times New Roman"/>
                        <a:cs typeface="Arial"/>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1000"/>
                        </a:spcAft>
                      </a:pPr>
                      <a:r>
                        <a:rPr lang="ar-SA" sz="1500">
                          <a:latin typeface="Calibri"/>
                          <a:ea typeface="Times New Roman"/>
                          <a:cs typeface="B Homa"/>
                        </a:rPr>
                        <a:t>سیاست های موضعی</a:t>
                      </a:r>
                      <a:endParaRPr lang="en-US" sz="100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1066545">
                <a:tc>
                  <a:txBody>
                    <a:bodyPr/>
                    <a:lstStyle/>
                    <a:p>
                      <a:pPr marL="0" marR="0" algn="r" rtl="1">
                        <a:lnSpc>
                          <a:spcPct val="115000"/>
                        </a:lnSpc>
                        <a:spcBef>
                          <a:spcPts val="0"/>
                        </a:spcBef>
                        <a:spcAft>
                          <a:spcPts val="1000"/>
                        </a:spcAft>
                        <a:buFontTx/>
                        <a:buNone/>
                      </a:pPr>
                      <a:r>
                        <a:rPr lang="fa-IR" sz="1300" baseline="0" dirty="0">
                          <a:latin typeface="Calibri"/>
                          <a:ea typeface="Times New Roman"/>
                          <a:cs typeface="B Homa" pitchFamily="2" charset="-78"/>
                        </a:rPr>
                        <a:t>-آماده سازی پیاده راه روددره فرحزاد</a:t>
                      </a:r>
                    </a:p>
                    <a:p>
                      <a:pPr marL="0" marR="0" algn="r" rtl="1">
                        <a:lnSpc>
                          <a:spcPct val="115000"/>
                        </a:lnSpc>
                        <a:spcBef>
                          <a:spcPts val="0"/>
                        </a:spcBef>
                        <a:spcAft>
                          <a:spcPts val="1000"/>
                        </a:spcAft>
                        <a:buFontTx/>
                        <a:buNone/>
                      </a:pPr>
                      <a:r>
                        <a:rPr lang="fa-IR" sz="1300" baseline="0" dirty="0">
                          <a:latin typeface="Calibri"/>
                          <a:ea typeface="Times New Roman"/>
                          <a:cs typeface="B Homa" pitchFamily="2" charset="-78"/>
                        </a:rPr>
                        <a:t>- طراحی مسیر پیاده در کوهستان</a:t>
                      </a:r>
                      <a:endParaRPr lang="en-US" sz="1300" dirty="0">
                        <a:latin typeface="Calibri"/>
                        <a:ea typeface="Times New Roman"/>
                        <a:cs typeface="B Homa" pitchFamily="2" charset="-78"/>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ar-SA" sz="1500" dirty="0">
                          <a:latin typeface="Calibri"/>
                          <a:ea typeface="Times New Roman"/>
                          <a:cs typeface="B Homa"/>
                        </a:rPr>
                        <a:t>سیاست های حوزه ای</a:t>
                      </a:r>
                      <a:endParaRPr lang="en-US" sz="1000" dirty="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DBE5F1"/>
                    </a:solidFill>
                  </a:tcPr>
                </a:tc>
              </a:tr>
            </a:tbl>
          </a:graphicData>
        </a:graphic>
      </p:graphicFrame>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rot="16200000">
            <a:off x="1967947" y="4204107"/>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Rectangle 4"/>
          <p:cNvSpPr/>
          <p:nvPr/>
        </p:nvSpPr>
        <p:spPr>
          <a:xfrm>
            <a:off x="457200" y="0"/>
            <a:ext cx="86868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TextBox 5"/>
          <p:cNvSpPr txBox="1"/>
          <p:nvPr/>
        </p:nvSpPr>
        <p:spPr>
          <a:xfrm rot="16200000">
            <a:off x="-2176462" y="3167062"/>
            <a:ext cx="4876800" cy="523875"/>
          </a:xfrm>
          <a:prstGeom prst="rect">
            <a:avLst/>
          </a:prstGeom>
          <a:noFill/>
        </p:spPr>
        <p:txBody>
          <a:bodyPr>
            <a:spAutoFit/>
          </a:bodyPr>
          <a:lstStyle/>
          <a:p>
            <a:pPr algn="r" rtl="1" eaLnBrk="1" fontAlgn="auto" hangingPunct="1">
              <a:spcBef>
                <a:spcPts val="0"/>
              </a:spcBef>
              <a:spcAft>
                <a:spcPts val="0"/>
              </a:spcAft>
              <a:defRPr/>
            </a:pPr>
            <a:r>
              <a:rPr lang="fa-IR"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rPr>
              <a:t>کارگاه  محله  :   دهکده فرحزاد</a:t>
            </a:r>
            <a:endParaRPr lang="en-US"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endParaRPr>
          </a:p>
        </p:txBody>
      </p:sp>
      <p:sp>
        <p:nvSpPr>
          <p:cNvPr id="7" name="TextBox 6"/>
          <p:cNvSpPr txBox="1"/>
          <p:nvPr/>
        </p:nvSpPr>
        <p:spPr>
          <a:xfrm>
            <a:off x="261938" y="6276975"/>
            <a:ext cx="35814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معرفی راهبردها و سیاست ها</a:t>
            </a:r>
            <a:endPar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endParaRPr>
          </a:p>
        </p:txBody>
      </p:sp>
      <p:graphicFrame>
        <p:nvGraphicFramePr>
          <p:cNvPr id="2" name="Table 1"/>
          <p:cNvGraphicFramePr>
            <a:graphicFrameLocks noGrp="1"/>
          </p:cNvGraphicFramePr>
          <p:nvPr/>
        </p:nvGraphicFramePr>
        <p:xfrm>
          <a:off x="1524000" y="1227138"/>
          <a:ext cx="6096000" cy="3859212"/>
        </p:xfrm>
        <a:graphic>
          <a:graphicData uri="http://schemas.openxmlformats.org/drawingml/2006/table">
            <a:tbl>
              <a:tblPr/>
              <a:tblGrid>
                <a:gridCol w="4460147"/>
                <a:gridCol w="1635853"/>
              </a:tblGrid>
              <a:tr h="514735">
                <a:tc>
                  <a:txBody>
                    <a:bodyPr/>
                    <a:lstStyle/>
                    <a:p>
                      <a:pPr marL="0" marR="0" algn="ctr">
                        <a:lnSpc>
                          <a:spcPct val="150000"/>
                        </a:lnSpc>
                        <a:spcBef>
                          <a:spcPts val="0"/>
                        </a:spcBef>
                        <a:spcAft>
                          <a:spcPts val="1000"/>
                        </a:spcAft>
                      </a:pPr>
                      <a:r>
                        <a:rPr lang="fa-IR" sz="1500" dirty="0">
                          <a:latin typeface="Calibri"/>
                          <a:ea typeface="Times New Roman"/>
                          <a:cs typeface="B Homa"/>
                        </a:rPr>
                        <a:t>تقویت پیوند محله با حوزه فراگیر</a:t>
                      </a:r>
                      <a:endParaRPr lang="en-US" sz="1000" dirty="0">
                        <a:latin typeface="Calibri"/>
                        <a:ea typeface="Times New Roman"/>
                        <a:cs typeface="Arial"/>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marL="0" marR="0" algn="ctr">
                        <a:lnSpc>
                          <a:spcPct val="150000"/>
                        </a:lnSpc>
                        <a:spcBef>
                          <a:spcPts val="0"/>
                        </a:spcBef>
                        <a:spcAft>
                          <a:spcPts val="1000"/>
                        </a:spcAft>
                      </a:pPr>
                      <a:r>
                        <a:rPr lang="ar-SA" sz="1500" dirty="0">
                          <a:latin typeface="Calibri"/>
                          <a:ea typeface="Times New Roman"/>
                          <a:cs typeface="B Homa"/>
                        </a:rPr>
                        <a:t>راهبرد 6</a:t>
                      </a:r>
                      <a:endParaRPr lang="en-US" sz="1000" dirty="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r>
              <a:tr h="575020">
                <a:tc>
                  <a:txBody>
                    <a:bodyPr/>
                    <a:lstStyle/>
                    <a:p>
                      <a:pPr marL="0" marR="0" algn="r" rtl="0">
                        <a:lnSpc>
                          <a:spcPct val="115000"/>
                        </a:lnSpc>
                        <a:spcBef>
                          <a:spcPts val="0"/>
                        </a:spcBef>
                        <a:spcAft>
                          <a:spcPts val="1000"/>
                        </a:spcAft>
                      </a:pPr>
                      <a:r>
                        <a:rPr lang="fa-IR" sz="1300" dirty="0">
                          <a:latin typeface="Calibri"/>
                          <a:ea typeface="Times New Roman"/>
                          <a:cs typeface="B Homa" pitchFamily="2" charset="-78"/>
                        </a:rPr>
                        <a:t>- افزایش ارتباط</a:t>
                      </a:r>
                      <a:r>
                        <a:rPr lang="fa-IR" sz="1300" baseline="0" dirty="0">
                          <a:latin typeface="Calibri"/>
                          <a:ea typeface="Times New Roman"/>
                          <a:cs typeface="B Homa" pitchFamily="2" charset="-78"/>
                        </a:rPr>
                        <a:t> با حوزه های فراگیر (شهرک تامین اجتماعی در شرق و شهرک  نفت در غرب و فرحزاد جنوبی)</a:t>
                      </a:r>
                      <a:endParaRPr lang="en-US" sz="1300" dirty="0">
                        <a:latin typeface="Calibri"/>
                        <a:ea typeface="Times New Roman"/>
                        <a:cs typeface="B Homa" pitchFamily="2" charset="-78"/>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1000"/>
                        </a:spcAft>
                      </a:pPr>
                      <a:r>
                        <a:rPr lang="ar-SA" sz="1500" dirty="0">
                          <a:latin typeface="Calibri"/>
                          <a:ea typeface="Times New Roman"/>
                          <a:cs typeface="B Homa"/>
                        </a:rPr>
                        <a:t>سیاست های موضوعی</a:t>
                      </a:r>
                      <a:endParaRPr lang="en-US" sz="1000" dirty="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903801">
                <a:tc>
                  <a:txBody>
                    <a:bodyPr/>
                    <a:lstStyle/>
                    <a:p>
                      <a:pPr marL="0" marR="0" algn="r">
                        <a:lnSpc>
                          <a:spcPct val="115000"/>
                        </a:lnSpc>
                        <a:spcBef>
                          <a:spcPts val="0"/>
                        </a:spcBef>
                        <a:spcAft>
                          <a:spcPts val="1000"/>
                        </a:spcAft>
                      </a:pPr>
                      <a:r>
                        <a:rPr lang="fa-IR" sz="1300" dirty="0">
                          <a:latin typeface="Calibri"/>
                          <a:ea typeface="Times New Roman"/>
                          <a:cs typeface="B Homa" pitchFamily="2" charset="-78"/>
                        </a:rPr>
                        <a:t>-</a:t>
                      </a:r>
                      <a:r>
                        <a:rPr lang="fa-IR" sz="1300" baseline="0" dirty="0">
                          <a:latin typeface="Calibri"/>
                          <a:ea typeface="Times New Roman"/>
                          <a:cs typeface="B Homa" pitchFamily="2" charset="-78"/>
                        </a:rPr>
                        <a:t> ساماندهی و بهسازی لبه یادگار امام</a:t>
                      </a:r>
                      <a:endParaRPr lang="en-US" sz="1300" dirty="0">
                        <a:latin typeface="Calibri"/>
                        <a:ea typeface="Times New Roman"/>
                        <a:cs typeface="B Homa" pitchFamily="2" charset="-78"/>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1000"/>
                        </a:spcAft>
                      </a:pPr>
                      <a:r>
                        <a:rPr lang="ar-SA" sz="1500" dirty="0">
                          <a:latin typeface="Calibri"/>
                          <a:ea typeface="Times New Roman"/>
                          <a:cs typeface="B Homa"/>
                        </a:rPr>
                        <a:t>سیاست های موضعی</a:t>
                      </a:r>
                      <a:endParaRPr lang="en-US" sz="1000" dirty="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1865656">
                <a:tc>
                  <a:txBody>
                    <a:bodyPr/>
                    <a:lstStyle/>
                    <a:p>
                      <a:pPr marL="0" marR="0" algn="r" rtl="1">
                        <a:lnSpc>
                          <a:spcPct val="115000"/>
                        </a:lnSpc>
                        <a:spcBef>
                          <a:spcPts val="0"/>
                        </a:spcBef>
                        <a:spcAft>
                          <a:spcPts val="1000"/>
                        </a:spcAft>
                      </a:pPr>
                      <a:r>
                        <a:rPr lang="fa-IR" sz="1300" dirty="0">
                          <a:latin typeface="Calibri"/>
                          <a:ea typeface="Times New Roman"/>
                          <a:cs typeface="B Homa" pitchFamily="2" charset="-78"/>
                        </a:rPr>
                        <a:t>- طراحی ورودی محله از بزرگراه یادگار امام بصورت خوانا و هویتمند</a:t>
                      </a:r>
                      <a:endParaRPr lang="en-US" sz="1300" dirty="0">
                        <a:latin typeface="Calibri"/>
                        <a:ea typeface="Times New Roman"/>
                        <a:cs typeface="B Homa" pitchFamily="2" charset="-78"/>
                      </a:endParaRPr>
                    </a:p>
                    <a:p>
                      <a:pPr marL="0" marR="0" algn="r">
                        <a:lnSpc>
                          <a:spcPct val="115000"/>
                        </a:lnSpc>
                        <a:spcBef>
                          <a:spcPts val="0"/>
                        </a:spcBef>
                        <a:spcAft>
                          <a:spcPts val="1000"/>
                        </a:spcAft>
                      </a:pPr>
                      <a:r>
                        <a:rPr lang="fa-IR" sz="1300" dirty="0">
                          <a:latin typeface="Calibri"/>
                          <a:ea typeface="Times New Roman"/>
                          <a:cs typeface="B Homa" pitchFamily="2" charset="-78"/>
                        </a:rPr>
                        <a:t>-پاکسازی ورودی از کاربری های ناسازگار و جایگزینی با کاربری های سرزنده</a:t>
                      </a:r>
                      <a:endParaRPr lang="en-US" sz="1300" dirty="0">
                        <a:latin typeface="Calibri"/>
                        <a:ea typeface="Times New Roman"/>
                        <a:cs typeface="B Homa" pitchFamily="2" charset="-78"/>
                      </a:endParaRPr>
                    </a:p>
                    <a:p>
                      <a:pPr marL="0" marR="0" indent="0" algn="r" defTabSz="914400" rtl="1" eaLnBrk="1" fontAlgn="auto" latinLnBrk="0" hangingPunct="1">
                        <a:lnSpc>
                          <a:spcPct val="115000"/>
                        </a:lnSpc>
                        <a:spcBef>
                          <a:spcPts val="0"/>
                        </a:spcBef>
                        <a:spcAft>
                          <a:spcPts val="1000"/>
                        </a:spcAft>
                        <a:buClrTx/>
                        <a:buSzTx/>
                        <a:buFontTx/>
                        <a:buNone/>
                        <a:tabLst/>
                        <a:defRPr/>
                      </a:pPr>
                      <a:r>
                        <a:rPr lang="fa-IR" sz="1300" dirty="0">
                          <a:latin typeface="Calibri"/>
                          <a:ea typeface="Times New Roman"/>
                          <a:cs typeface="B Homa" pitchFamily="2" charset="-78"/>
                        </a:rPr>
                        <a:t>-حفظ لبه های کوهستانی شمال شرق و رود دره غرب</a:t>
                      </a:r>
                    </a:p>
                    <a:p>
                      <a:pPr marL="0" marR="0" indent="0" algn="r" defTabSz="914400" rtl="1" eaLnBrk="1" fontAlgn="auto" latinLnBrk="0" hangingPunct="1">
                        <a:lnSpc>
                          <a:spcPct val="115000"/>
                        </a:lnSpc>
                        <a:spcBef>
                          <a:spcPts val="0"/>
                        </a:spcBef>
                        <a:spcAft>
                          <a:spcPts val="1000"/>
                        </a:spcAft>
                        <a:buClrTx/>
                        <a:buSzTx/>
                        <a:buFontTx/>
                        <a:buNone/>
                        <a:tabLst/>
                        <a:defRPr/>
                      </a:pPr>
                      <a:r>
                        <a:rPr lang="fa-IR" sz="1300" dirty="0">
                          <a:latin typeface="Calibri"/>
                          <a:ea typeface="Times New Roman"/>
                          <a:cs typeface="B Homa" pitchFamily="2" charset="-78"/>
                        </a:rPr>
                        <a:t>-</a:t>
                      </a:r>
                      <a:r>
                        <a:rPr lang="fa-IR" sz="1300" baseline="0" dirty="0">
                          <a:latin typeface="Calibri"/>
                          <a:ea typeface="Times New Roman"/>
                          <a:cs typeface="B Homa" pitchFamily="2" charset="-78"/>
                        </a:rPr>
                        <a:t> افزایش ارتباط با حوزه فراگیر از طریق طراحی حوزه هایی که خدمات مشترک به محله فرحزاد و حوزه فراگیر می رساند </a:t>
                      </a:r>
                      <a:endParaRPr lang="en-US" sz="1300" dirty="0">
                        <a:latin typeface="Calibri"/>
                        <a:ea typeface="Times New Roman"/>
                        <a:cs typeface="B Homa" pitchFamily="2" charset="-78"/>
                      </a:endParaRPr>
                    </a:p>
                    <a:p>
                      <a:pPr marL="0" marR="0" algn="r" rtl="1">
                        <a:lnSpc>
                          <a:spcPct val="115000"/>
                        </a:lnSpc>
                        <a:spcBef>
                          <a:spcPts val="0"/>
                        </a:spcBef>
                        <a:spcAft>
                          <a:spcPts val="1000"/>
                        </a:spcAft>
                      </a:pPr>
                      <a:endParaRPr lang="ar-SA" sz="1300" dirty="0">
                        <a:latin typeface="Calibri"/>
                        <a:ea typeface="Times New Roman"/>
                        <a:cs typeface="B Homa" pitchFamily="2" charset="-78"/>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ar-SA" sz="1500" dirty="0">
                          <a:latin typeface="Calibri"/>
                          <a:ea typeface="Times New Roman"/>
                          <a:cs typeface="B Homa"/>
                        </a:rPr>
                        <a:t>سیاست های حوزه ای</a:t>
                      </a:r>
                      <a:endParaRPr lang="en-US" sz="1000" dirty="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DBE5F1"/>
                    </a:solidFill>
                  </a:tcPr>
                </a:tc>
              </a:tr>
            </a:tbl>
          </a:graphicData>
        </a:graphic>
      </p:graphicFrame>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rot="16200000">
            <a:off x="1967947" y="4204107"/>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Rectangle 5"/>
          <p:cNvSpPr/>
          <p:nvPr/>
        </p:nvSpPr>
        <p:spPr>
          <a:xfrm>
            <a:off x="457200" y="0"/>
            <a:ext cx="86868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7" name="TextBox 6"/>
          <p:cNvSpPr txBox="1"/>
          <p:nvPr/>
        </p:nvSpPr>
        <p:spPr>
          <a:xfrm rot="16200000">
            <a:off x="-2176462" y="3167062"/>
            <a:ext cx="4876800" cy="523875"/>
          </a:xfrm>
          <a:prstGeom prst="rect">
            <a:avLst/>
          </a:prstGeom>
          <a:noFill/>
        </p:spPr>
        <p:txBody>
          <a:bodyPr>
            <a:spAutoFit/>
          </a:bodyPr>
          <a:lstStyle/>
          <a:p>
            <a:pPr algn="r" rtl="1" eaLnBrk="1" fontAlgn="auto" hangingPunct="1">
              <a:spcBef>
                <a:spcPts val="0"/>
              </a:spcBef>
              <a:spcAft>
                <a:spcPts val="0"/>
              </a:spcAft>
              <a:defRPr/>
            </a:pPr>
            <a:r>
              <a:rPr lang="fa-IR"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rPr>
              <a:t>کارگاه  محله  :   دهکده فرحزاد</a:t>
            </a:r>
            <a:endParaRPr lang="en-US"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endParaRPr>
          </a:p>
        </p:txBody>
      </p:sp>
      <p:sp>
        <p:nvSpPr>
          <p:cNvPr id="8" name="TextBox 7"/>
          <p:cNvSpPr txBox="1"/>
          <p:nvPr/>
        </p:nvSpPr>
        <p:spPr>
          <a:xfrm>
            <a:off x="261938" y="6276975"/>
            <a:ext cx="35814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معرفی راهبردها و سیاست ها</a:t>
            </a:r>
            <a:endPar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endParaRPr>
          </a:p>
        </p:txBody>
      </p:sp>
      <p:graphicFrame>
        <p:nvGraphicFramePr>
          <p:cNvPr id="3" name="Table 2"/>
          <p:cNvGraphicFramePr>
            <a:graphicFrameLocks noGrp="1"/>
          </p:cNvGraphicFramePr>
          <p:nvPr/>
        </p:nvGraphicFramePr>
        <p:xfrm>
          <a:off x="1524000" y="1447800"/>
          <a:ext cx="6096000" cy="4144963"/>
        </p:xfrm>
        <a:graphic>
          <a:graphicData uri="http://schemas.openxmlformats.org/drawingml/2006/table">
            <a:tbl>
              <a:tblPr/>
              <a:tblGrid>
                <a:gridCol w="4460147"/>
                <a:gridCol w="1635853"/>
              </a:tblGrid>
              <a:tr h="515685">
                <a:tc>
                  <a:txBody>
                    <a:bodyPr/>
                    <a:lstStyle/>
                    <a:p>
                      <a:pPr marL="0" marR="0" algn="ctr">
                        <a:lnSpc>
                          <a:spcPct val="150000"/>
                        </a:lnSpc>
                        <a:spcBef>
                          <a:spcPts val="0"/>
                        </a:spcBef>
                        <a:spcAft>
                          <a:spcPts val="1000"/>
                        </a:spcAft>
                      </a:pPr>
                      <a:r>
                        <a:rPr lang="fa-IR" sz="1500" dirty="0">
                          <a:latin typeface="Calibri"/>
                          <a:ea typeface="Times New Roman"/>
                          <a:cs typeface="B Homa"/>
                        </a:rPr>
                        <a:t>ارتقای پایداری اجتماعی</a:t>
                      </a:r>
                      <a:endParaRPr lang="en-US" sz="1000" dirty="0">
                        <a:latin typeface="Calibri"/>
                        <a:ea typeface="Times New Roman"/>
                        <a:cs typeface="Arial"/>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marL="0" marR="0" algn="ctr">
                        <a:lnSpc>
                          <a:spcPct val="150000"/>
                        </a:lnSpc>
                        <a:spcBef>
                          <a:spcPts val="0"/>
                        </a:spcBef>
                        <a:spcAft>
                          <a:spcPts val="1000"/>
                        </a:spcAft>
                      </a:pPr>
                      <a:r>
                        <a:rPr lang="ar-SA" sz="1500" dirty="0">
                          <a:latin typeface="Calibri"/>
                          <a:ea typeface="Times New Roman"/>
                          <a:cs typeface="B Homa"/>
                        </a:rPr>
                        <a:t>راهبرد 7</a:t>
                      </a:r>
                      <a:endParaRPr lang="en-US" sz="1000" dirty="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r>
              <a:tr h="1995696">
                <a:tc>
                  <a:txBody>
                    <a:bodyPr/>
                    <a:lstStyle/>
                    <a:p>
                      <a:pPr marL="0" marR="0" algn="r" rtl="0">
                        <a:lnSpc>
                          <a:spcPct val="115000"/>
                        </a:lnSpc>
                        <a:spcBef>
                          <a:spcPts val="0"/>
                        </a:spcBef>
                        <a:spcAft>
                          <a:spcPts val="1000"/>
                        </a:spcAft>
                      </a:pPr>
                      <a:r>
                        <a:rPr lang="fa-IR" sz="1300" dirty="0">
                          <a:latin typeface="Calibri"/>
                          <a:ea typeface="Times New Roman"/>
                          <a:cs typeface="B Homa"/>
                        </a:rPr>
                        <a:t>- استفاده از تنوع</a:t>
                      </a:r>
                      <a:r>
                        <a:rPr lang="fa-IR" sz="1300" baseline="0" dirty="0">
                          <a:latin typeface="Calibri"/>
                          <a:ea typeface="Times New Roman"/>
                          <a:cs typeface="B Homa"/>
                        </a:rPr>
                        <a:t> ، همپیوندی و </a:t>
                      </a:r>
                      <a:r>
                        <a:rPr lang="fa-IR" sz="1300" dirty="0">
                          <a:latin typeface="Calibri"/>
                          <a:ea typeface="Times New Roman"/>
                          <a:cs typeface="B Homa"/>
                        </a:rPr>
                        <a:t>سرمایه</a:t>
                      </a:r>
                      <a:r>
                        <a:rPr lang="fa-IR" sz="1300" baseline="0" dirty="0">
                          <a:latin typeface="Calibri"/>
                          <a:ea typeface="Times New Roman"/>
                          <a:cs typeface="B Homa"/>
                        </a:rPr>
                        <a:t> های اجتماعی موجود در جهت ارتقای </a:t>
                      </a:r>
                    </a:p>
                    <a:p>
                      <a:pPr marL="0" marR="0" algn="r" rtl="0">
                        <a:lnSpc>
                          <a:spcPct val="115000"/>
                        </a:lnSpc>
                        <a:spcBef>
                          <a:spcPts val="0"/>
                        </a:spcBef>
                        <a:spcAft>
                          <a:spcPts val="1000"/>
                        </a:spcAft>
                      </a:pPr>
                      <a:r>
                        <a:rPr lang="fa-IR" sz="1300" baseline="0" dirty="0">
                          <a:latin typeface="Calibri"/>
                          <a:ea typeface="Times New Roman"/>
                          <a:cs typeface="B Homa"/>
                        </a:rPr>
                        <a:t>اجتماعی محله</a:t>
                      </a:r>
                    </a:p>
                    <a:p>
                      <a:pPr marL="0" marR="0" indent="0" algn="r" defTabSz="914400" rtl="0" eaLnBrk="1" fontAlgn="auto" latinLnBrk="0" hangingPunct="1">
                        <a:lnSpc>
                          <a:spcPct val="115000"/>
                        </a:lnSpc>
                        <a:spcBef>
                          <a:spcPts val="0"/>
                        </a:spcBef>
                        <a:spcAft>
                          <a:spcPts val="1000"/>
                        </a:spcAft>
                        <a:buClrTx/>
                        <a:buSzTx/>
                        <a:buFontTx/>
                        <a:buNone/>
                        <a:tabLst/>
                        <a:defRPr/>
                      </a:pPr>
                      <a:r>
                        <a:rPr lang="fa-IR" sz="1300" dirty="0">
                          <a:latin typeface="Calibri"/>
                          <a:ea typeface="Times New Roman"/>
                          <a:cs typeface="B Homa"/>
                        </a:rPr>
                        <a:t>-طراحی</a:t>
                      </a:r>
                      <a:r>
                        <a:rPr lang="fa-IR" sz="1300" baseline="0" dirty="0">
                          <a:latin typeface="Calibri"/>
                          <a:ea typeface="Times New Roman"/>
                          <a:cs typeface="B Homa"/>
                        </a:rPr>
                        <a:t> زیر محله هایی منطبق بر تنوع اجتماعی موجود</a:t>
                      </a:r>
                      <a:endParaRPr lang="ar-SA" sz="1300" dirty="0">
                        <a:latin typeface="Calibri"/>
                        <a:ea typeface="Times New Roman"/>
                        <a:cs typeface="B Homa"/>
                      </a:endParaRPr>
                    </a:p>
                    <a:p>
                      <a:pPr marL="0" marR="0" algn="r">
                        <a:lnSpc>
                          <a:spcPct val="115000"/>
                        </a:lnSpc>
                        <a:spcBef>
                          <a:spcPts val="0"/>
                        </a:spcBef>
                        <a:spcAft>
                          <a:spcPts val="1000"/>
                        </a:spcAft>
                      </a:pPr>
                      <a:r>
                        <a:rPr lang="fa-IR" sz="1300" dirty="0">
                          <a:latin typeface="Calibri"/>
                          <a:ea typeface="Times New Roman"/>
                          <a:cs typeface="B Homa"/>
                        </a:rPr>
                        <a:t>-</a:t>
                      </a:r>
                      <a:r>
                        <a:rPr lang="fa-IR" sz="1300" baseline="0" dirty="0">
                          <a:latin typeface="Calibri"/>
                          <a:ea typeface="Times New Roman"/>
                          <a:cs typeface="B Homa"/>
                        </a:rPr>
                        <a:t> طراحی فضاهای باز جمعی و سبز برای افزایش تعاملات اجتماعی</a:t>
                      </a:r>
                      <a:endParaRPr lang="en-US" sz="1300" dirty="0">
                        <a:latin typeface="Calibri"/>
                        <a:ea typeface="Times New Roman"/>
                        <a:cs typeface="B Homa"/>
                      </a:endParaRPr>
                    </a:p>
                    <a:p>
                      <a:pPr marL="0" marR="0" algn="r" rtl="1">
                        <a:lnSpc>
                          <a:spcPct val="115000"/>
                        </a:lnSpc>
                        <a:spcBef>
                          <a:spcPts val="0"/>
                        </a:spcBef>
                        <a:spcAft>
                          <a:spcPts val="1000"/>
                        </a:spcAft>
                      </a:pPr>
                      <a:r>
                        <a:rPr lang="fa-IR" sz="1300" baseline="0" dirty="0">
                          <a:latin typeface="Calibri"/>
                          <a:ea typeface="Times New Roman"/>
                          <a:cs typeface="B Homa"/>
                        </a:rPr>
                        <a:t> - افزایش و تقویت زمینه های مشارکت در محله </a:t>
                      </a:r>
                    </a:p>
                    <a:p>
                      <a:pPr marL="0" marR="0" algn="r" rtl="1">
                        <a:lnSpc>
                          <a:spcPct val="115000"/>
                        </a:lnSpc>
                        <a:spcBef>
                          <a:spcPts val="0"/>
                        </a:spcBef>
                        <a:spcAft>
                          <a:spcPts val="1000"/>
                        </a:spcAft>
                      </a:pPr>
                      <a:endParaRPr lang="en-US" sz="1300" dirty="0">
                        <a:latin typeface="Calibri"/>
                        <a:ea typeface="Times New Roman"/>
                        <a:cs typeface="B Homa"/>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1000"/>
                        </a:spcAft>
                      </a:pPr>
                      <a:r>
                        <a:rPr lang="ar-SA" sz="1500" dirty="0">
                          <a:latin typeface="Calibri"/>
                          <a:ea typeface="Times New Roman"/>
                          <a:cs typeface="B Homa"/>
                        </a:rPr>
                        <a:t>سیاست های موضوعی</a:t>
                      </a:r>
                      <a:endParaRPr lang="en-US" sz="1000" dirty="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657962">
                <a:tc>
                  <a:txBody>
                    <a:bodyPr/>
                    <a:lstStyle/>
                    <a:p>
                      <a:pPr marL="0" marR="0" indent="0" algn="r" defTabSz="914400" rtl="0" eaLnBrk="1" fontAlgn="auto" latinLnBrk="0" hangingPunct="1">
                        <a:lnSpc>
                          <a:spcPct val="115000"/>
                        </a:lnSpc>
                        <a:spcBef>
                          <a:spcPts val="0"/>
                        </a:spcBef>
                        <a:spcAft>
                          <a:spcPts val="1000"/>
                        </a:spcAft>
                        <a:buClrTx/>
                        <a:buSzTx/>
                        <a:buFontTx/>
                        <a:buNone/>
                        <a:tabLst/>
                        <a:defRPr/>
                      </a:pPr>
                      <a:endParaRPr lang="en-US" sz="1300" dirty="0">
                        <a:latin typeface="Calibri"/>
                        <a:ea typeface="Times New Roman"/>
                        <a:cs typeface="B Homa"/>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1000"/>
                        </a:spcAft>
                      </a:pPr>
                      <a:r>
                        <a:rPr lang="ar-SA" sz="1500" dirty="0">
                          <a:latin typeface="Calibri"/>
                          <a:ea typeface="Times New Roman"/>
                          <a:cs typeface="B Homa"/>
                        </a:rPr>
                        <a:t>سیاست های موضعی</a:t>
                      </a:r>
                      <a:endParaRPr lang="en-US" sz="1000" dirty="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975620">
                <a:tc>
                  <a:txBody>
                    <a:bodyPr/>
                    <a:lstStyle/>
                    <a:p>
                      <a:pPr marL="0" marR="0" algn="r" rtl="1">
                        <a:lnSpc>
                          <a:spcPct val="115000"/>
                        </a:lnSpc>
                        <a:spcBef>
                          <a:spcPts val="0"/>
                        </a:spcBef>
                        <a:spcAft>
                          <a:spcPts val="1000"/>
                        </a:spcAft>
                      </a:pPr>
                      <a:endParaRPr lang="ar-SA" sz="1300" dirty="0">
                        <a:latin typeface="Calibri"/>
                        <a:ea typeface="Times New Roman"/>
                        <a:cs typeface="B Homa"/>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ar-SA" sz="1500" dirty="0">
                          <a:latin typeface="Calibri"/>
                          <a:ea typeface="Times New Roman"/>
                          <a:cs typeface="B Homa"/>
                        </a:rPr>
                        <a:t>سیاست های حوزه ای</a:t>
                      </a:r>
                      <a:endParaRPr lang="en-US" sz="1000" dirty="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DBE5F1"/>
                    </a:solidFill>
                  </a:tcPr>
                </a:tc>
              </a:tr>
            </a:tbl>
          </a:graphicData>
        </a:graphic>
      </p:graphicFrame>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rot="16200000">
            <a:off x="1967947" y="4204107"/>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Rectangle 5"/>
          <p:cNvSpPr/>
          <p:nvPr/>
        </p:nvSpPr>
        <p:spPr>
          <a:xfrm>
            <a:off x="457200" y="0"/>
            <a:ext cx="86868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7" name="TextBox 6"/>
          <p:cNvSpPr txBox="1"/>
          <p:nvPr/>
        </p:nvSpPr>
        <p:spPr>
          <a:xfrm rot="16200000">
            <a:off x="-2176462" y="3167062"/>
            <a:ext cx="4876800" cy="523875"/>
          </a:xfrm>
          <a:prstGeom prst="rect">
            <a:avLst/>
          </a:prstGeom>
          <a:noFill/>
        </p:spPr>
        <p:txBody>
          <a:bodyPr>
            <a:spAutoFit/>
          </a:bodyPr>
          <a:lstStyle/>
          <a:p>
            <a:pPr algn="r" rtl="1" eaLnBrk="1" fontAlgn="auto" hangingPunct="1">
              <a:spcBef>
                <a:spcPts val="0"/>
              </a:spcBef>
              <a:spcAft>
                <a:spcPts val="0"/>
              </a:spcAft>
              <a:defRPr/>
            </a:pPr>
            <a:r>
              <a:rPr lang="fa-IR"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rPr>
              <a:t>کارگاه  محله  :   دهکده فرحزاد</a:t>
            </a:r>
            <a:endParaRPr lang="en-US"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endParaRPr>
          </a:p>
        </p:txBody>
      </p:sp>
      <p:sp>
        <p:nvSpPr>
          <p:cNvPr id="8" name="TextBox 7"/>
          <p:cNvSpPr txBox="1"/>
          <p:nvPr/>
        </p:nvSpPr>
        <p:spPr>
          <a:xfrm>
            <a:off x="261938" y="6276975"/>
            <a:ext cx="35814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معرفی راهبردها و سیاست ها</a:t>
            </a:r>
            <a:endPar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endParaRPr>
          </a:p>
        </p:txBody>
      </p:sp>
      <p:graphicFrame>
        <p:nvGraphicFramePr>
          <p:cNvPr id="3" name="Table 2"/>
          <p:cNvGraphicFramePr>
            <a:graphicFrameLocks noGrp="1"/>
          </p:cNvGraphicFramePr>
          <p:nvPr/>
        </p:nvGraphicFramePr>
        <p:xfrm>
          <a:off x="1524000" y="1295400"/>
          <a:ext cx="6096000" cy="3863975"/>
        </p:xfrm>
        <a:graphic>
          <a:graphicData uri="http://schemas.openxmlformats.org/drawingml/2006/table">
            <a:tbl>
              <a:tblPr/>
              <a:tblGrid>
                <a:gridCol w="4460147"/>
                <a:gridCol w="1635853"/>
              </a:tblGrid>
              <a:tr h="514638">
                <a:tc>
                  <a:txBody>
                    <a:bodyPr/>
                    <a:lstStyle/>
                    <a:p>
                      <a:pPr marL="0" marR="0" algn="ctr">
                        <a:lnSpc>
                          <a:spcPct val="150000"/>
                        </a:lnSpc>
                        <a:spcBef>
                          <a:spcPts val="0"/>
                        </a:spcBef>
                        <a:spcAft>
                          <a:spcPts val="1000"/>
                        </a:spcAft>
                      </a:pPr>
                      <a:r>
                        <a:rPr lang="fa-IR" sz="1500" dirty="0">
                          <a:latin typeface="Calibri"/>
                          <a:ea typeface="Times New Roman"/>
                          <a:cs typeface="B Homa"/>
                        </a:rPr>
                        <a:t>ارتقا کیفیت های بصری</a:t>
                      </a:r>
                      <a:endParaRPr lang="en-US" sz="1000" dirty="0">
                        <a:latin typeface="Calibri"/>
                        <a:ea typeface="Times New Roman"/>
                        <a:cs typeface="Arial"/>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marL="0" marR="0" algn="ctr">
                        <a:lnSpc>
                          <a:spcPct val="150000"/>
                        </a:lnSpc>
                        <a:spcBef>
                          <a:spcPts val="0"/>
                        </a:spcBef>
                        <a:spcAft>
                          <a:spcPts val="1000"/>
                        </a:spcAft>
                      </a:pPr>
                      <a:r>
                        <a:rPr lang="ar-SA" sz="1500" dirty="0">
                          <a:latin typeface="Calibri"/>
                          <a:ea typeface="Times New Roman"/>
                          <a:cs typeface="B Homa"/>
                        </a:rPr>
                        <a:t>راهبرد 8</a:t>
                      </a:r>
                      <a:endParaRPr lang="en-US" sz="1000" dirty="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r>
              <a:tr h="1233344">
                <a:tc>
                  <a:txBody>
                    <a:bodyPr/>
                    <a:lstStyle/>
                    <a:p>
                      <a:pPr marL="0" marR="0" algn="r" rtl="1">
                        <a:lnSpc>
                          <a:spcPct val="115000"/>
                        </a:lnSpc>
                        <a:spcBef>
                          <a:spcPts val="0"/>
                        </a:spcBef>
                        <a:spcAft>
                          <a:spcPts val="1000"/>
                        </a:spcAft>
                        <a:buFontTx/>
                        <a:buChar char="-"/>
                      </a:pPr>
                      <a:r>
                        <a:rPr lang="fa-IR" sz="1300" dirty="0">
                          <a:latin typeface="Calibri"/>
                          <a:ea typeface="Times New Roman"/>
                          <a:cs typeface="B Homa"/>
                        </a:rPr>
                        <a:t>طراحی مناسب نقاط استراتژیک دید</a:t>
                      </a:r>
                      <a:endParaRPr lang="en-US" sz="1300" dirty="0">
                        <a:latin typeface="Calibri"/>
                        <a:ea typeface="Times New Roman"/>
                        <a:cs typeface="B Homa"/>
                      </a:endParaRPr>
                    </a:p>
                    <a:p>
                      <a:pPr marL="0" marR="0" algn="r" rtl="1">
                        <a:lnSpc>
                          <a:spcPct val="115000"/>
                        </a:lnSpc>
                        <a:spcBef>
                          <a:spcPts val="0"/>
                        </a:spcBef>
                        <a:spcAft>
                          <a:spcPts val="1000"/>
                        </a:spcAft>
                        <a:buFontTx/>
                        <a:buChar char="-"/>
                      </a:pPr>
                      <a:r>
                        <a:rPr lang="fa-IR" sz="1300" baseline="0" dirty="0">
                          <a:latin typeface="Calibri"/>
                          <a:ea typeface="Times New Roman"/>
                          <a:cs typeface="B Homa" pitchFamily="2" charset="-78"/>
                        </a:rPr>
                        <a:t>کنترل ساخت و سازها برای ایجاد خط آسمان مطلوب</a:t>
                      </a:r>
                    </a:p>
                    <a:p>
                      <a:pPr marL="0" marR="0" algn="r" rtl="1">
                        <a:lnSpc>
                          <a:spcPct val="115000"/>
                        </a:lnSpc>
                        <a:spcBef>
                          <a:spcPts val="0"/>
                        </a:spcBef>
                        <a:spcAft>
                          <a:spcPts val="1000"/>
                        </a:spcAft>
                        <a:buFontTx/>
                        <a:buChar char="-"/>
                      </a:pPr>
                      <a:r>
                        <a:rPr lang="fa-IR" sz="1300" baseline="0" dirty="0">
                          <a:latin typeface="Calibri"/>
                          <a:ea typeface="Times New Roman"/>
                          <a:cs typeface="B Homa" pitchFamily="2" charset="-78"/>
                        </a:rPr>
                        <a:t>- رفع آلودگی های بصری در موارد مساله دار</a:t>
                      </a:r>
                    </a:p>
                    <a:p>
                      <a:pPr marL="0" marR="0" algn="r" rtl="1">
                        <a:lnSpc>
                          <a:spcPct val="115000"/>
                        </a:lnSpc>
                        <a:spcBef>
                          <a:spcPts val="0"/>
                        </a:spcBef>
                        <a:spcAft>
                          <a:spcPts val="1000"/>
                        </a:spcAft>
                        <a:buFontTx/>
                        <a:buChar char="-"/>
                      </a:pPr>
                      <a:endParaRPr lang="en-US" sz="1000" dirty="0">
                        <a:latin typeface="Calibri"/>
                        <a:ea typeface="Times New Roman"/>
                        <a:cs typeface="B Homa" pitchFamily="2" charset="-78"/>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1000"/>
                        </a:spcAft>
                      </a:pPr>
                      <a:r>
                        <a:rPr lang="ar-SA" sz="1500">
                          <a:latin typeface="Calibri"/>
                          <a:ea typeface="Times New Roman"/>
                          <a:cs typeface="B Homa"/>
                        </a:rPr>
                        <a:t>سیاست های موضوعی</a:t>
                      </a:r>
                      <a:endParaRPr lang="en-US" sz="100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882650">
                <a:tc>
                  <a:txBody>
                    <a:bodyPr/>
                    <a:lstStyle/>
                    <a:p>
                      <a:pPr marL="0" marR="0" algn="r">
                        <a:lnSpc>
                          <a:spcPct val="115000"/>
                        </a:lnSpc>
                        <a:spcBef>
                          <a:spcPts val="0"/>
                        </a:spcBef>
                        <a:spcAft>
                          <a:spcPts val="1000"/>
                        </a:spcAft>
                      </a:pPr>
                      <a:r>
                        <a:rPr lang="fa-IR" sz="1300" dirty="0">
                          <a:latin typeface="Calibri"/>
                          <a:ea typeface="Times New Roman"/>
                          <a:cs typeface="B Homa"/>
                        </a:rPr>
                        <a:t>- افزایش</a:t>
                      </a:r>
                      <a:r>
                        <a:rPr lang="fa-IR" sz="1300" baseline="0" dirty="0">
                          <a:latin typeface="Calibri"/>
                          <a:ea typeface="Times New Roman"/>
                          <a:cs typeface="B Homa"/>
                        </a:rPr>
                        <a:t> نفوذ پذیری بصری به سمت پهنه های طبیعی</a:t>
                      </a:r>
                      <a:endParaRPr lang="fa-IR" sz="1300" dirty="0">
                        <a:latin typeface="Calibri"/>
                        <a:ea typeface="Times New Roman"/>
                        <a:cs typeface="B Homa"/>
                      </a:endParaRPr>
                    </a:p>
                    <a:p>
                      <a:pPr marL="0" marR="0" algn="r">
                        <a:lnSpc>
                          <a:spcPct val="115000"/>
                        </a:lnSpc>
                        <a:spcBef>
                          <a:spcPts val="0"/>
                        </a:spcBef>
                        <a:spcAft>
                          <a:spcPts val="1000"/>
                        </a:spcAft>
                      </a:pPr>
                      <a:r>
                        <a:rPr lang="fa-IR" sz="1300" dirty="0">
                          <a:latin typeface="Calibri"/>
                          <a:ea typeface="Times New Roman"/>
                          <a:cs typeface="B Homa"/>
                        </a:rPr>
                        <a:t>- افزایش نفوذپذیری بصری در بخش های ارگانیک کم نفوذ</a:t>
                      </a:r>
                      <a:endParaRPr lang="en-US" sz="1000" dirty="0">
                        <a:latin typeface="Calibri"/>
                        <a:ea typeface="Times New Roman"/>
                        <a:cs typeface="Arial"/>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1000"/>
                        </a:spcAft>
                      </a:pPr>
                      <a:r>
                        <a:rPr lang="ar-SA" sz="1500">
                          <a:latin typeface="Calibri"/>
                          <a:ea typeface="Times New Roman"/>
                          <a:cs typeface="B Homa"/>
                        </a:rPr>
                        <a:t>سیاست های موضعی</a:t>
                      </a:r>
                      <a:endParaRPr lang="en-US" sz="100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1233344">
                <a:tc>
                  <a:txBody>
                    <a:bodyPr/>
                    <a:lstStyle/>
                    <a:p>
                      <a:pPr marL="0" marR="0" algn="r" rtl="1">
                        <a:lnSpc>
                          <a:spcPct val="115000"/>
                        </a:lnSpc>
                        <a:spcBef>
                          <a:spcPts val="0"/>
                        </a:spcBef>
                        <a:spcAft>
                          <a:spcPts val="1000"/>
                        </a:spcAft>
                        <a:buFontTx/>
                        <a:buChar char="-"/>
                      </a:pPr>
                      <a:r>
                        <a:rPr lang="fa-IR" sz="1300" dirty="0">
                          <a:latin typeface="Calibri"/>
                          <a:ea typeface="Times New Roman"/>
                          <a:cs typeface="B Homa"/>
                        </a:rPr>
                        <a:t>افزایش نفوذ پذیری بصری</a:t>
                      </a:r>
                      <a:r>
                        <a:rPr lang="fa-IR" sz="1300" baseline="0" dirty="0">
                          <a:latin typeface="Calibri"/>
                          <a:ea typeface="Times New Roman"/>
                          <a:cs typeface="B Homa"/>
                        </a:rPr>
                        <a:t> در قطعات درشتدانه</a:t>
                      </a:r>
                      <a:r>
                        <a:rPr lang="fa-IR" sz="1300" dirty="0">
                          <a:latin typeface="Calibri"/>
                          <a:ea typeface="Times New Roman"/>
                          <a:cs typeface="B Homa"/>
                        </a:rPr>
                        <a:t> باغات</a:t>
                      </a:r>
                    </a:p>
                    <a:p>
                      <a:pPr marL="0" marR="0" indent="0" algn="r" defTabSz="914400" rtl="1" eaLnBrk="1" fontAlgn="auto" latinLnBrk="0" hangingPunct="1">
                        <a:lnSpc>
                          <a:spcPct val="115000"/>
                        </a:lnSpc>
                        <a:spcBef>
                          <a:spcPts val="0"/>
                        </a:spcBef>
                        <a:spcAft>
                          <a:spcPts val="1000"/>
                        </a:spcAft>
                        <a:buClrTx/>
                        <a:buSzTx/>
                        <a:buFontTx/>
                        <a:buChar char="-"/>
                        <a:tabLst/>
                        <a:defRPr/>
                      </a:pPr>
                      <a:r>
                        <a:rPr lang="fa-IR" sz="1300" dirty="0">
                          <a:latin typeface="Calibri"/>
                          <a:ea typeface="Times New Roman"/>
                          <a:cs typeface="B Homa"/>
                        </a:rPr>
                        <a:t>افزایش نفوذپذیری بصری بسمت روددره</a:t>
                      </a:r>
                      <a:endParaRPr lang="en-US" sz="1300" dirty="0">
                        <a:latin typeface="Calibri"/>
                        <a:ea typeface="Times New Roman"/>
                        <a:cs typeface="B Homa"/>
                      </a:endParaRPr>
                    </a:p>
                    <a:p>
                      <a:pPr marL="0" marR="0" indent="0" algn="r" defTabSz="914400" rtl="1" eaLnBrk="1" fontAlgn="auto" latinLnBrk="0" hangingPunct="1">
                        <a:lnSpc>
                          <a:spcPct val="115000"/>
                        </a:lnSpc>
                        <a:spcBef>
                          <a:spcPts val="0"/>
                        </a:spcBef>
                        <a:spcAft>
                          <a:spcPts val="1000"/>
                        </a:spcAft>
                        <a:buClrTx/>
                        <a:buSzTx/>
                        <a:buFontTx/>
                        <a:buNone/>
                        <a:tabLst/>
                        <a:defRPr/>
                      </a:pPr>
                      <a:endParaRPr lang="en-US" sz="1300" dirty="0">
                        <a:latin typeface="Calibri"/>
                        <a:ea typeface="Times New Roman"/>
                        <a:cs typeface="B Homa" pitchFamily="2" charset="-78"/>
                      </a:endParaRPr>
                    </a:p>
                    <a:p>
                      <a:pPr marL="0" marR="0" algn="r" rtl="1">
                        <a:lnSpc>
                          <a:spcPct val="115000"/>
                        </a:lnSpc>
                        <a:spcBef>
                          <a:spcPts val="0"/>
                        </a:spcBef>
                        <a:spcAft>
                          <a:spcPts val="1000"/>
                        </a:spcAft>
                        <a:buFontTx/>
                        <a:buChar char="-"/>
                      </a:pPr>
                      <a:endParaRPr lang="en-US" sz="1000" dirty="0">
                        <a:latin typeface="Calibri"/>
                        <a:ea typeface="Times New Roman"/>
                        <a:cs typeface="Arial"/>
                      </a:endParaRPr>
                    </a:p>
                  </a:txBody>
                  <a:tcPr marL="62917" marR="6291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1000"/>
                        </a:spcAft>
                      </a:pPr>
                      <a:r>
                        <a:rPr lang="ar-SA" sz="1500" dirty="0">
                          <a:latin typeface="Calibri"/>
                          <a:ea typeface="Times New Roman"/>
                          <a:cs typeface="B Homa"/>
                        </a:rPr>
                        <a:t>سیاست های حوزه ای</a:t>
                      </a:r>
                      <a:endParaRPr lang="en-US" sz="1000" dirty="0">
                        <a:latin typeface="Calibri"/>
                        <a:ea typeface="Times New Roman"/>
                        <a:cs typeface="Arial"/>
                      </a:endParaRPr>
                    </a:p>
                  </a:txBody>
                  <a:tcPr marL="62917" marR="6291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DBE5F1"/>
                    </a:solidFill>
                  </a:tcPr>
                </a:tc>
              </a:tr>
            </a:tbl>
          </a:graphicData>
        </a:graphic>
      </p:graphicFrame>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rot="16200000">
            <a:off x="1967947" y="4204107"/>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Rectangle 5"/>
          <p:cNvSpPr/>
          <p:nvPr/>
        </p:nvSpPr>
        <p:spPr>
          <a:xfrm>
            <a:off x="457200" y="0"/>
            <a:ext cx="86868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7" name="TextBox 6"/>
          <p:cNvSpPr txBox="1"/>
          <p:nvPr/>
        </p:nvSpPr>
        <p:spPr>
          <a:xfrm rot="16200000">
            <a:off x="-2176462" y="3167062"/>
            <a:ext cx="4876800" cy="523875"/>
          </a:xfrm>
          <a:prstGeom prst="rect">
            <a:avLst/>
          </a:prstGeom>
          <a:noFill/>
        </p:spPr>
        <p:txBody>
          <a:bodyPr>
            <a:spAutoFit/>
          </a:bodyPr>
          <a:lstStyle/>
          <a:p>
            <a:pPr algn="r" rtl="1" eaLnBrk="1" fontAlgn="auto" hangingPunct="1">
              <a:spcBef>
                <a:spcPts val="0"/>
              </a:spcBef>
              <a:spcAft>
                <a:spcPts val="0"/>
              </a:spcAft>
              <a:defRPr/>
            </a:pPr>
            <a:r>
              <a:rPr lang="fa-IR"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rPr>
              <a:t>کارگاه  محله  :   دهکده فرحزاد</a:t>
            </a:r>
            <a:endParaRPr lang="en-US"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endParaRPr>
          </a:p>
        </p:txBody>
      </p:sp>
      <p:sp>
        <p:nvSpPr>
          <p:cNvPr id="8" name="TextBox 7"/>
          <p:cNvSpPr txBox="1"/>
          <p:nvPr/>
        </p:nvSpPr>
        <p:spPr>
          <a:xfrm>
            <a:off x="261938" y="6276975"/>
            <a:ext cx="35814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معرفی راهبردها و سیاست ها</a:t>
            </a:r>
            <a:endPar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endParaRPr>
          </a:p>
        </p:txBody>
      </p:sp>
      <p:graphicFrame>
        <p:nvGraphicFramePr>
          <p:cNvPr id="3" name="Table 2"/>
          <p:cNvGraphicFramePr>
            <a:graphicFrameLocks noGrp="1"/>
          </p:cNvGraphicFramePr>
          <p:nvPr/>
        </p:nvGraphicFramePr>
        <p:xfrm>
          <a:off x="1716088" y="1336675"/>
          <a:ext cx="5711825" cy="3162300"/>
        </p:xfrm>
        <a:graphic>
          <a:graphicData uri="http://schemas.openxmlformats.org/drawingml/2006/table">
            <a:tbl>
              <a:tblPr/>
              <a:tblGrid>
                <a:gridCol w="4179064"/>
                <a:gridCol w="1532761"/>
              </a:tblGrid>
              <a:tr h="484872">
                <a:tc>
                  <a:txBody>
                    <a:bodyPr/>
                    <a:lstStyle/>
                    <a:p>
                      <a:pPr marL="0" marR="0" algn="ctr">
                        <a:lnSpc>
                          <a:spcPct val="150000"/>
                        </a:lnSpc>
                        <a:spcBef>
                          <a:spcPts val="0"/>
                        </a:spcBef>
                        <a:spcAft>
                          <a:spcPts val="1000"/>
                        </a:spcAft>
                      </a:pPr>
                      <a:r>
                        <a:rPr lang="fa-IR" sz="1400" dirty="0">
                          <a:latin typeface="Calibri"/>
                          <a:ea typeface="Times New Roman"/>
                          <a:cs typeface="B Homa"/>
                        </a:rPr>
                        <a:t> افزایش انسجام و همپیوندی فضایی و کالبدی</a:t>
                      </a:r>
                      <a:endParaRPr lang="en-US" sz="900" dirty="0">
                        <a:latin typeface="Calibri"/>
                        <a:ea typeface="Times New Roman"/>
                        <a:cs typeface="Arial"/>
                      </a:endParaRPr>
                    </a:p>
                  </a:txBody>
                  <a:tcPr marL="58952" marR="58952"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marL="0" marR="0" algn="ctr">
                        <a:lnSpc>
                          <a:spcPct val="150000"/>
                        </a:lnSpc>
                        <a:spcBef>
                          <a:spcPts val="0"/>
                        </a:spcBef>
                        <a:spcAft>
                          <a:spcPts val="1000"/>
                        </a:spcAft>
                      </a:pPr>
                      <a:r>
                        <a:rPr lang="ar-SA" sz="1400" dirty="0">
                          <a:latin typeface="Calibri"/>
                          <a:ea typeface="Times New Roman"/>
                          <a:cs typeface="B Homa"/>
                        </a:rPr>
                        <a:t>راهبرد 9</a:t>
                      </a:r>
                      <a:endParaRPr lang="en-US" sz="900" dirty="0">
                        <a:latin typeface="Calibri"/>
                        <a:ea typeface="Times New Roman"/>
                        <a:cs typeface="Arial"/>
                      </a:endParaRPr>
                    </a:p>
                  </a:txBody>
                  <a:tcPr marL="58952" marR="58952"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r>
              <a:tr h="1171557">
                <a:tc>
                  <a:txBody>
                    <a:bodyPr/>
                    <a:lstStyle/>
                    <a:p>
                      <a:pPr marL="0" marR="0" indent="0" algn="r" defTabSz="914400" rtl="1" eaLnBrk="1" fontAlgn="auto" latinLnBrk="0" hangingPunct="1">
                        <a:lnSpc>
                          <a:spcPct val="115000"/>
                        </a:lnSpc>
                        <a:spcBef>
                          <a:spcPts val="0"/>
                        </a:spcBef>
                        <a:spcAft>
                          <a:spcPts val="1000"/>
                        </a:spcAft>
                        <a:buClrTx/>
                        <a:buSzTx/>
                        <a:buFontTx/>
                        <a:buNone/>
                        <a:tabLst/>
                        <a:defRPr/>
                      </a:pPr>
                      <a:r>
                        <a:rPr lang="fa-IR" sz="1300" dirty="0">
                          <a:latin typeface="Calibri"/>
                          <a:ea typeface="Times New Roman"/>
                          <a:cs typeface="B Homa" pitchFamily="2" charset="-78"/>
                        </a:rPr>
                        <a:t>- برقراری و پیوند مناسب میان پهنه</a:t>
                      </a:r>
                      <a:r>
                        <a:rPr lang="fa-IR" sz="1300" baseline="0" dirty="0">
                          <a:latin typeface="Calibri"/>
                          <a:ea typeface="Times New Roman"/>
                          <a:cs typeface="B Homa" pitchFamily="2" charset="-78"/>
                        </a:rPr>
                        <a:t> مسکونی و گردشگری</a:t>
                      </a:r>
                      <a:endParaRPr lang="en-US" sz="1300" dirty="0">
                        <a:latin typeface="Calibri"/>
                        <a:ea typeface="Times New Roman"/>
                        <a:cs typeface="B Homa" pitchFamily="2" charset="-78"/>
                      </a:endParaRPr>
                    </a:p>
                    <a:p>
                      <a:pPr marL="0" marR="0" algn="r" rtl="1">
                        <a:lnSpc>
                          <a:spcPct val="115000"/>
                        </a:lnSpc>
                        <a:spcBef>
                          <a:spcPts val="0"/>
                        </a:spcBef>
                        <a:spcAft>
                          <a:spcPts val="1000"/>
                        </a:spcAft>
                        <a:buFontTx/>
                        <a:buNone/>
                      </a:pPr>
                      <a:r>
                        <a:rPr lang="fa-IR" sz="1300" dirty="0">
                          <a:latin typeface="Calibri"/>
                          <a:ea typeface="Times New Roman"/>
                          <a:cs typeface="B Homa" pitchFamily="2" charset="-78"/>
                        </a:rPr>
                        <a:t>- کنترل ساخت و سازهای غیر رسمی برای</a:t>
                      </a:r>
                      <a:r>
                        <a:rPr lang="fa-IR" sz="1300" baseline="0" dirty="0">
                          <a:latin typeface="Calibri"/>
                          <a:ea typeface="Times New Roman"/>
                          <a:cs typeface="B Homa" pitchFamily="2" charset="-78"/>
                        </a:rPr>
                        <a:t> جلوگیری از از هم گسیختگی سازمان فضایی </a:t>
                      </a:r>
                    </a:p>
                  </a:txBody>
                  <a:tcPr marL="58952" marR="58952"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ar-SA" sz="1400" dirty="0">
                          <a:latin typeface="Calibri"/>
                          <a:ea typeface="Times New Roman"/>
                          <a:cs typeface="B Homa"/>
                        </a:rPr>
                        <a:t>سیاست های موضوعی</a:t>
                      </a:r>
                      <a:endParaRPr lang="en-US" sz="900" dirty="0">
                        <a:latin typeface="Calibri"/>
                        <a:ea typeface="Times New Roman"/>
                        <a:cs typeface="Arial"/>
                      </a:endParaRPr>
                    </a:p>
                  </a:txBody>
                  <a:tcPr marL="58952" marR="58952"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588545">
                <a:tc>
                  <a:txBody>
                    <a:bodyPr/>
                    <a:lstStyle/>
                    <a:p>
                      <a:pPr marL="0" marR="0" indent="0" algn="r" defTabSz="914400" rtl="1" eaLnBrk="1" fontAlgn="auto" latinLnBrk="0" hangingPunct="1">
                        <a:lnSpc>
                          <a:spcPct val="115000"/>
                        </a:lnSpc>
                        <a:spcBef>
                          <a:spcPts val="0"/>
                        </a:spcBef>
                        <a:spcAft>
                          <a:spcPts val="1000"/>
                        </a:spcAft>
                        <a:buClrTx/>
                        <a:buSzTx/>
                        <a:buFontTx/>
                        <a:buNone/>
                        <a:tabLst/>
                        <a:defRPr/>
                      </a:pPr>
                      <a:r>
                        <a:rPr lang="fa-IR" sz="1300" baseline="0" dirty="0">
                          <a:latin typeface="Calibri"/>
                          <a:ea typeface="Times New Roman"/>
                          <a:cs typeface="B Homa" pitchFamily="2" charset="-78"/>
                        </a:rPr>
                        <a:t>- طراحی مناسب رودره و تقویت همپیوندی فضایی آن با محله</a:t>
                      </a:r>
                      <a:endParaRPr lang="en-US" sz="1300" dirty="0">
                        <a:latin typeface="Calibri"/>
                        <a:ea typeface="Times New Roman"/>
                        <a:cs typeface="B Homa" pitchFamily="2" charset="-78"/>
                      </a:endParaRPr>
                    </a:p>
                    <a:p>
                      <a:pPr marL="0" marR="0" algn="r" rtl="1">
                        <a:lnSpc>
                          <a:spcPct val="115000"/>
                        </a:lnSpc>
                        <a:spcBef>
                          <a:spcPts val="0"/>
                        </a:spcBef>
                        <a:spcAft>
                          <a:spcPts val="1000"/>
                        </a:spcAft>
                      </a:pPr>
                      <a:endParaRPr lang="en-US" sz="900" dirty="0">
                        <a:latin typeface="Calibri"/>
                        <a:ea typeface="Times New Roman"/>
                        <a:cs typeface="Arial"/>
                      </a:endParaRPr>
                    </a:p>
                  </a:txBody>
                  <a:tcPr marL="58952" marR="58952"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ar-SA" sz="1400" dirty="0">
                          <a:latin typeface="Calibri"/>
                          <a:ea typeface="Times New Roman"/>
                          <a:cs typeface="B Homa"/>
                        </a:rPr>
                        <a:t>سیاست های موضعی</a:t>
                      </a:r>
                      <a:endParaRPr lang="en-US" sz="900" dirty="0">
                        <a:latin typeface="Calibri"/>
                        <a:ea typeface="Times New Roman"/>
                        <a:cs typeface="Arial"/>
                      </a:endParaRPr>
                    </a:p>
                  </a:txBody>
                  <a:tcPr marL="58952" marR="58952"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917326">
                <a:tc>
                  <a:txBody>
                    <a:bodyPr/>
                    <a:lstStyle/>
                    <a:p>
                      <a:pPr marL="0" marR="0" algn="r" rtl="1">
                        <a:lnSpc>
                          <a:spcPct val="115000"/>
                        </a:lnSpc>
                        <a:spcBef>
                          <a:spcPts val="0"/>
                        </a:spcBef>
                        <a:spcAft>
                          <a:spcPts val="1000"/>
                        </a:spcAft>
                      </a:pPr>
                      <a:r>
                        <a:rPr lang="fa-IR" sz="1200" dirty="0">
                          <a:latin typeface="Calibri"/>
                          <a:ea typeface="Times New Roman"/>
                          <a:cs typeface="B Homa"/>
                        </a:rPr>
                        <a:t>- ارتباط و انسجام سلسله مراتبی میان کانون ها و فضاهای باز محلات</a:t>
                      </a:r>
                      <a:endParaRPr lang="en-US" sz="900" dirty="0">
                        <a:latin typeface="Calibri"/>
                        <a:ea typeface="Times New Roman"/>
                        <a:cs typeface="Arial"/>
                      </a:endParaRPr>
                    </a:p>
                  </a:txBody>
                  <a:tcPr marL="58952" marR="58952"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ar-SA" sz="1400" dirty="0">
                          <a:latin typeface="Calibri"/>
                          <a:ea typeface="Times New Roman"/>
                          <a:cs typeface="B Homa"/>
                        </a:rPr>
                        <a:t>سیاست های حوزه ای</a:t>
                      </a:r>
                      <a:endParaRPr lang="en-US" sz="900" dirty="0">
                        <a:latin typeface="Calibri"/>
                        <a:ea typeface="Times New Roman"/>
                        <a:cs typeface="Arial"/>
                      </a:endParaRPr>
                    </a:p>
                  </a:txBody>
                  <a:tcPr marL="58952" marR="58952"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DBE5F1"/>
                    </a:solidFill>
                  </a:tcPr>
                </a:tc>
              </a:tr>
            </a:tbl>
          </a:graphicData>
        </a:graphic>
      </p:graphicFrame>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rot="16200000">
            <a:off x="1967947" y="4204107"/>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Rectangle 4"/>
          <p:cNvSpPr/>
          <p:nvPr/>
        </p:nvSpPr>
        <p:spPr>
          <a:xfrm>
            <a:off x="457200" y="0"/>
            <a:ext cx="86868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TextBox 5"/>
          <p:cNvSpPr txBox="1"/>
          <p:nvPr/>
        </p:nvSpPr>
        <p:spPr>
          <a:xfrm rot="16200000">
            <a:off x="-2176462" y="3167062"/>
            <a:ext cx="4876800" cy="523875"/>
          </a:xfrm>
          <a:prstGeom prst="rect">
            <a:avLst/>
          </a:prstGeom>
          <a:noFill/>
        </p:spPr>
        <p:txBody>
          <a:bodyPr>
            <a:spAutoFit/>
          </a:bodyPr>
          <a:lstStyle/>
          <a:p>
            <a:pPr algn="r" rtl="1" eaLnBrk="1" fontAlgn="auto" hangingPunct="1">
              <a:spcBef>
                <a:spcPts val="0"/>
              </a:spcBef>
              <a:spcAft>
                <a:spcPts val="0"/>
              </a:spcAft>
              <a:defRPr/>
            </a:pPr>
            <a:r>
              <a:rPr lang="fa-IR"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rPr>
              <a:t>کارگاه  محله  :   دهکده فرحزاد</a:t>
            </a:r>
            <a:endParaRPr lang="en-US"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endParaRPr>
          </a:p>
        </p:txBody>
      </p:sp>
      <p:sp>
        <p:nvSpPr>
          <p:cNvPr id="7" name="TextBox 6"/>
          <p:cNvSpPr txBox="1"/>
          <p:nvPr/>
        </p:nvSpPr>
        <p:spPr>
          <a:xfrm>
            <a:off x="261938" y="6276975"/>
            <a:ext cx="35814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معرفی راهبردها و سیاست ها</a:t>
            </a:r>
            <a:endPar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endParaRPr>
          </a:p>
        </p:txBody>
      </p:sp>
      <p:graphicFrame>
        <p:nvGraphicFramePr>
          <p:cNvPr id="2" name="Table 1"/>
          <p:cNvGraphicFramePr>
            <a:graphicFrameLocks noGrp="1"/>
          </p:cNvGraphicFramePr>
          <p:nvPr/>
        </p:nvGraphicFramePr>
        <p:xfrm>
          <a:off x="1543050" y="330200"/>
          <a:ext cx="6057900" cy="5903913"/>
        </p:xfrm>
        <a:graphic>
          <a:graphicData uri="http://schemas.openxmlformats.org/drawingml/2006/table">
            <a:tbl>
              <a:tblPr/>
              <a:tblGrid>
                <a:gridCol w="4432271"/>
                <a:gridCol w="1625629"/>
              </a:tblGrid>
              <a:tr h="512815">
                <a:tc>
                  <a:txBody>
                    <a:bodyPr/>
                    <a:lstStyle/>
                    <a:p>
                      <a:pPr marL="0" marR="0" algn="ctr" rtl="1">
                        <a:lnSpc>
                          <a:spcPct val="150000"/>
                        </a:lnSpc>
                        <a:spcBef>
                          <a:spcPts val="0"/>
                        </a:spcBef>
                        <a:spcAft>
                          <a:spcPts val="1000"/>
                        </a:spcAft>
                      </a:pPr>
                      <a:r>
                        <a:rPr lang="fa-IR" sz="1500" dirty="0">
                          <a:latin typeface="Calibri"/>
                          <a:ea typeface="Times New Roman"/>
                          <a:cs typeface="B Homa"/>
                        </a:rPr>
                        <a:t>ارتقای سطح پاسخ دهندگی به نیازهای درون محله ای</a:t>
                      </a:r>
                      <a:endParaRPr lang="en-US" sz="1000" dirty="0">
                        <a:latin typeface="Calibri"/>
                        <a:ea typeface="Times New Roman"/>
                        <a:cs typeface="Arial"/>
                      </a:endParaRPr>
                    </a:p>
                  </a:txBody>
                  <a:tcPr marL="62524" marR="62524"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marL="0" marR="0" algn="ctr" rtl="1">
                        <a:lnSpc>
                          <a:spcPct val="150000"/>
                        </a:lnSpc>
                        <a:spcBef>
                          <a:spcPts val="0"/>
                        </a:spcBef>
                        <a:spcAft>
                          <a:spcPts val="1000"/>
                        </a:spcAft>
                      </a:pPr>
                      <a:r>
                        <a:rPr lang="ar-SA" sz="1500" dirty="0">
                          <a:latin typeface="Calibri"/>
                          <a:ea typeface="Times New Roman"/>
                          <a:cs typeface="B Homa"/>
                        </a:rPr>
                        <a:t>راهبرد 10</a:t>
                      </a:r>
                      <a:endParaRPr lang="en-US" sz="1000" dirty="0">
                        <a:latin typeface="Calibri"/>
                        <a:ea typeface="Times New Roman"/>
                        <a:cs typeface="Arial"/>
                      </a:endParaRPr>
                    </a:p>
                  </a:txBody>
                  <a:tcPr marL="62524" marR="62524"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r>
              <a:tr h="3766609">
                <a:tc>
                  <a:txBody>
                    <a:bodyPr/>
                    <a:lstStyle/>
                    <a:p>
                      <a:pPr marL="0" marR="0" algn="r" rtl="1">
                        <a:lnSpc>
                          <a:spcPct val="115000"/>
                        </a:lnSpc>
                        <a:spcBef>
                          <a:spcPts val="0"/>
                        </a:spcBef>
                        <a:spcAft>
                          <a:spcPts val="1000"/>
                        </a:spcAft>
                      </a:pPr>
                      <a:r>
                        <a:rPr lang="fa-IR" sz="1300" dirty="0">
                          <a:latin typeface="Calibri"/>
                          <a:ea typeface="Times New Roman"/>
                          <a:cs typeface="B Homa"/>
                        </a:rPr>
                        <a:t>-احداث و تکمیل شبکه گرداوری ودفع فاضلاب</a:t>
                      </a:r>
                      <a:endParaRPr lang="en-US" sz="1000" dirty="0">
                        <a:latin typeface="Calibri"/>
                        <a:ea typeface="Times New Roman"/>
                        <a:cs typeface="Arial"/>
                      </a:endParaRPr>
                    </a:p>
                    <a:p>
                      <a:pPr marL="0" marR="0" algn="r" rtl="1">
                        <a:lnSpc>
                          <a:spcPct val="115000"/>
                        </a:lnSpc>
                        <a:spcBef>
                          <a:spcPts val="0"/>
                        </a:spcBef>
                        <a:spcAft>
                          <a:spcPts val="1000"/>
                        </a:spcAft>
                      </a:pPr>
                      <a:r>
                        <a:rPr lang="fa-IR" sz="1300" dirty="0">
                          <a:latin typeface="Calibri"/>
                          <a:ea typeface="Times New Roman"/>
                          <a:cs typeface="B Homa"/>
                        </a:rPr>
                        <a:t>-ایجاد تسهیلات پیاده و عبور دوچرخه</a:t>
                      </a:r>
                      <a:endParaRPr lang="en-US" sz="1000" dirty="0">
                        <a:latin typeface="Calibri"/>
                        <a:ea typeface="Times New Roman"/>
                        <a:cs typeface="Arial"/>
                      </a:endParaRPr>
                    </a:p>
                    <a:p>
                      <a:pPr marL="0" marR="0" algn="r" rtl="1">
                        <a:lnSpc>
                          <a:spcPct val="115000"/>
                        </a:lnSpc>
                        <a:spcBef>
                          <a:spcPts val="0"/>
                        </a:spcBef>
                        <a:spcAft>
                          <a:spcPts val="1000"/>
                        </a:spcAft>
                      </a:pPr>
                      <a:r>
                        <a:rPr lang="fa-IR" sz="1300" dirty="0">
                          <a:latin typeface="Calibri"/>
                          <a:ea typeface="Times New Roman"/>
                          <a:cs typeface="B Homa"/>
                        </a:rPr>
                        <a:t>- ایجاد تسهیلات اتومبیل</a:t>
                      </a:r>
                      <a:endParaRPr lang="en-US" sz="1000" dirty="0">
                        <a:latin typeface="Calibri"/>
                        <a:ea typeface="Times New Roman"/>
                        <a:cs typeface="Arial"/>
                      </a:endParaRPr>
                    </a:p>
                    <a:p>
                      <a:pPr marL="0" marR="0" algn="r" rtl="1">
                        <a:lnSpc>
                          <a:spcPct val="115000"/>
                        </a:lnSpc>
                        <a:spcBef>
                          <a:spcPts val="0"/>
                        </a:spcBef>
                        <a:spcAft>
                          <a:spcPts val="1000"/>
                        </a:spcAft>
                      </a:pPr>
                      <a:r>
                        <a:rPr lang="fa-IR" sz="1300" dirty="0">
                          <a:latin typeface="Calibri"/>
                          <a:ea typeface="Times New Roman"/>
                          <a:cs typeface="B Homa"/>
                        </a:rPr>
                        <a:t>-طراحی امکانات گردشگری و پذیرایی در مسیر</a:t>
                      </a:r>
                      <a:endParaRPr lang="en-US" sz="1000" dirty="0">
                        <a:latin typeface="Calibri"/>
                        <a:ea typeface="Times New Roman"/>
                        <a:cs typeface="Arial"/>
                      </a:endParaRPr>
                    </a:p>
                    <a:p>
                      <a:pPr marL="0" marR="0" algn="r" rtl="1">
                        <a:lnSpc>
                          <a:spcPct val="115000"/>
                        </a:lnSpc>
                        <a:spcBef>
                          <a:spcPts val="0"/>
                        </a:spcBef>
                        <a:spcAft>
                          <a:spcPts val="1000"/>
                        </a:spcAft>
                      </a:pPr>
                      <a:r>
                        <a:rPr lang="fa-IR" sz="1300" dirty="0">
                          <a:latin typeface="Calibri"/>
                          <a:ea typeface="Times New Roman"/>
                          <a:cs typeface="B Homa"/>
                        </a:rPr>
                        <a:t>- ساماندهی و حذف</a:t>
                      </a:r>
                      <a:r>
                        <a:rPr lang="fa-IR" sz="1300" baseline="0" dirty="0">
                          <a:latin typeface="Calibri"/>
                          <a:ea typeface="Times New Roman"/>
                          <a:cs typeface="B Homa"/>
                        </a:rPr>
                        <a:t> کاربری های ناسازگار در محله</a:t>
                      </a:r>
                      <a:endParaRPr lang="fa-IR" sz="1300" dirty="0">
                        <a:latin typeface="Calibri"/>
                        <a:ea typeface="Times New Roman"/>
                        <a:cs typeface="B Homa"/>
                      </a:endParaRPr>
                    </a:p>
                    <a:p>
                      <a:pPr marL="0" marR="0" algn="r" rtl="1">
                        <a:lnSpc>
                          <a:spcPct val="115000"/>
                        </a:lnSpc>
                        <a:spcBef>
                          <a:spcPts val="0"/>
                        </a:spcBef>
                        <a:spcAft>
                          <a:spcPts val="1000"/>
                        </a:spcAft>
                      </a:pPr>
                      <a:r>
                        <a:rPr lang="fa-IR" sz="1300" dirty="0">
                          <a:latin typeface="Calibri"/>
                          <a:ea typeface="Times New Roman"/>
                          <a:cs typeface="B Homa"/>
                        </a:rPr>
                        <a:t>-</a:t>
                      </a:r>
                      <a:r>
                        <a:rPr lang="fa-IR" sz="1300" baseline="0" dirty="0">
                          <a:latin typeface="Calibri"/>
                          <a:ea typeface="Times New Roman"/>
                          <a:cs typeface="B Homa"/>
                        </a:rPr>
                        <a:t> توسعه فضای سبز در محله</a:t>
                      </a:r>
                    </a:p>
                    <a:p>
                      <a:pPr marL="0" marR="0" algn="r" rtl="1">
                        <a:lnSpc>
                          <a:spcPct val="115000"/>
                        </a:lnSpc>
                        <a:spcBef>
                          <a:spcPts val="0"/>
                        </a:spcBef>
                        <a:spcAft>
                          <a:spcPts val="1000"/>
                        </a:spcAft>
                      </a:pPr>
                      <a:r>
                        <a:rPr lang="fa-IR" sz="1300" dirty="0">
                          <a:latin typeface="Calibri"/>
                          <a:ea typeface="Times New Roman"/>
                          <a:cs typeface="B Homa"/>
                        </a:rPr>
                        <a:t>- توزیع و پراکنش مناسب خدمات شهری</a:t>
                      </a:r>
                    </a:p>
                    <a:p>
                      <a:pPr marL="0" marR="0" algn="r" rtl="1">
                        <a:lnSpc>
                          <a:spcPct val="115000"/>
                        </a:lnSpc>
                        <a:spcBef>
                          <a:spcPts val="0"/>
                        </a:spcBef>
                        <a:spcAft>
                          <a:spcPts val="1000"/>
                        </a:spcAft>
                      </a:pPr>
                      <a:r>
                        <a:rPr lang="fa-IR" sz="1300" dirty="0">
                          <a:latin typeface="Calibri"/>
                          <a:ea typeface="Times New Roman"/>
                          <a:cs typeface="B Homa"/>
                        </a:rPr>
                        <a:t>-ایجاد امنیت جهت حضور زنان و کودکان با آرامش خاطر</a:t>
                      </a:r>
                    </a:p>
                    <a:p>
                      <a:pPr marL="0" marR="0" algn="r" rtl="1">
                        <a:lnSpc>
                          <a:spcPct val="115000"/>
                        </a:lnSpc>
                        <a:spcBef>
                          <a:spcPts val="0"/>
                        </a:spcBef>
                        <a:spcAft>
                          <a:spcPts val="1000"/>
                        </a:spcAft>
                        <a:buFontTx/>
                        <a:buChar char="-"/>
                      </a:pPr>
                      <a:r>
                        <a:rPr lang="fa-IR" sz="1300" dirty="0">
                          <a:latin typeface="Calibri"/>
                          <a:ea typeface="Times New Roman"/>
                          <a:cs typeface="B Homa"/>
                        </a:rPr>
                        <a:t>طراحی</a:t>
                      </a:r>
                      <a:r>
                        <a:rPr lang="fa-IR" sz="1300" baseline="0" dirty="0">
                          <a:latin typeface="Calibri"/>
                          <a:ea typeface="Times New Roman"/>
                          <a:cs typeface="B Homa"/>
                        </a:rPr>
                        <a:t> میدان میوه و تره بار</a:t>
                      </a:r>
                    </a:p>
                    <a:p>
                      <a:pPr marL="0" marR="0" algn="r" rtl="1">
                        <a:lnSpc>
                          <a:spcPct val="115000"/>
                        </a:lnSpc>
                        <a:spcBef>
                          <a:spcPts val="0"/>
                        </a:spcBef>
                        <a:spcAft>
                          <a:spcPts val="1000"/>
                        </a:spcAft>
                        <a:buFontTx/>
                        <a:buNone/>
                      </a:pPr>
                      <a:r>
                        <a:rPr lang="fa-IR" sz="1300" baseline="0" dirty="0">
                          <a:latin typeface="Calibri"/>
                          <a:ea typeface="Times New Roman"/>
                          <a:cs typeface="B Homa"/>
                        </a:rPr>
                        <a:t>- طراحی و افزایش کاربری های فرهنگی</a:t>
                      </a:r>
                    </a:p>
                    <a:p>
                      <a:pPr marL="0" marR="0" algn="r" rtl="1">
                        <a:lnSpc>
                          <a:spcPct val="115000"/>
                        </a:lnSpc>
                        <a:spcBef>
                          <a:spcPts val="0"/>
                        </a:spcBef>
                        <a:spcAft>
                          <a:spcPts val="1000"/>
                        </a:spcAft>
                        <a:buFontTx/>
                        <a:buNone/>
                      </a:pPr>
                      <a:r>
                        <a:rPr lang="fa-IR" sz="1300" dirty="0">
                          <a:latin typeface="Calibri"/>
                          <a:ea typeface="Times New Roman"/>
                          <a:cs typeface="B Homa" pitchFamily="2" charset="-78"/>
                        </a:rPr>
                        <a:t>- طراحی</a:t>
                      </a:r>
                      <a:r>
                        <a:rPr lang="fa-IR" sz="1300" baseline="0" dirty="0">
                          <a:latin typeface="Calibri"/>
                          <a:ea typeface="Times New Roman"/>
                          <a:cs typeface="B Homa" pitchFamily="2" charset="-78"/>
                        </a:rPr>
                        <a:t> و افزایش کاربری های ورزشی و تفریحی</a:t>
                      </a:r>
                      <a:endParaRPr lang="en-US" sz="1300" dirty="0">
                        <a:latin typeface="Calibri"/>
                        <a:ea typeface="Times New Roman"/>
                        <a:cs typeface="B Homa" pitchFamily="2" charset="-78"/>
                      </a:endParaRPr>
                    </a:p>
                  </a:txBody>
                  <a:tcPr marL="62524" marR="62524"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1000"/>
                        </a:spcAft>
                      </a:pPr>
                      <a:r>
                        <a:rPr lang="ar-SA" sz="1500" dirty="0">
                          <a:latin typeface="Calibri"/>
                          <a:ea typeface="Times New Roman"/>
                          <a:cs typeface="B Homa"/>
                        </a:rPr>
                        <a:t>سیاست های موضوعی</a:t>
                      </a:r>
                      <a:endParaRPr lang="en-US" sz="1000" dirty="0">
                        <a:latin typeface="Calibri"/>
                        <a:ea typeface="Times New Roman"/>
                        <a:cs typeface="Arial"/>
                      </a:endParaRPr>
                    </a:p>
                  </a:txBody>
                  <a:tcPr marL="62524" marR="62524"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654300">
                <a:tc>
                  <a:txBody>
                    <a:bodyPr/>
                    <a:lstStyle/>
                    <a:p>
                      <a:pPr marL="0" marR="0" algn="r" rtl="1">
                        <a:lnSpc>
                          <a:spcPct val="115000"/>
                        </a:lnSpc>
                        <a:spcBef>
                          <a:spcPts val="0"/>
                        </a:spcBef>
                        <a:spcAft>
                          <a:spcPts val="1000"/>
                        </a:spcAft>
                        <a:buFontTx/>
                        <a:buChar char="-"/>
                      </a:pPr>
                      <a:r>
                        <a:rPr lang="fa-IR" sz="1300" baseline="0" dirty="0">
                          <a:latin typeface="Calibri"/>
                          <a:ea typeface="Times New Roman"/>
                          <a:cs typeface="B Homa" pitchFamily="2" charset="-78"/>
                        </a:rPr>
                        <a:t>تقویت نقش محله ای میدان فرحزاد</a:t>
                      </a:r>
                    </a:p>
                    <a:p>
                      <a:pPr marL="0" marR="0" algn="r" rtl="1">
                        <a:lnSpc>
                          <a:spcPct val="115000"/>
                        </a:lnSpc>
                        <a:spcBef>
                          <a:spcPts val="0"/>
                        </a:spcBef>
                        <a:spcAft>
                          <a:spcPts val="1000"/>
                        </a:spcAft>
                        <a:buFontTx/>
                        <a:buNone/>
                      </a:pPr>
                      <a:r>
                        <a:rPr lang="fa-IR" sz="1300" baseline="0" dirty="0">
                          <a:latin typeface="Calibri"/>
                          <a:ea typeface="Times New Roman"/>
                          <a:cs typeface="B Homa" pitchFamily="2" charset="-78"/>
                        </a:rPr>
                        <a:t>- طراحی مناسب رودره و تقویت نقش آن در سازمان فضایی محله</a:t>
                      </a:r>
                      <a:endParaRPr lang="en-US" sz="1300" dirty="0">
                        <a:latin typeface="Calibri"/>
                        <a:ea typeface="Times New Roman"/>
                        <a:cs typeface="B Homa" pitchFamily="2" charset="-78"/>
                      </a:endParaRPr>
                    </a:p>
                  </a:txBody>
                  <a:tcPr marL="62524" marR="62524"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1000"/>
                        </a:spcAft>
                      </a:pPr>
                      <a:r>
                        <a:rPr lang="ar-SA" sz="1500" dirty="0">
                          <a:latin typeface="Calibri"/>
                          <a:ea typeface="Times New Roman"/>
                          <a:cs typeface="B Homa"/>
                        </a:rPr>
                        <a:t>سیاست های موضعی</a:t>
                      </a:r>
                      <a:endParaRPr lang="en-US" sz="1000" dirty="0">
                        <a:latin typeface="Calibri"/>
                        <a:ea typeface="Times New Roman"/>
                        <a:cs typeface="Arial"/>
                      </a:endParaRPr>
                    </a:p>
                  </a:txBody>
                  <a:tcPr marL="62524" marR="62524"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970189">
                <a:tc>
                  <a:txBody>
                    <a:bodyPr/>
                    <a:lstStyle/>
                    <a:p>
                      <a:pPr marL="0" marR="0" algn="r" rtl="1">
                        <a:lnSpc>
                          <a:spcPct val="115000"/>
                        </a:lnSpc>
                        <a:spcBef>
                          <a:spcPts val="0"/>
                        </a:spcBef>
                        <a:spcAft>
                          <a:spcPts val="1000"/>
                        </a:spcAft>
                      </a:pPr>
                      <a:endParaRPr lang="en-US" sz="1300" dirty="0">
                        <a:latin typeface="Calibri"/>
                        <a:ea typeface="Times New Roman"/>
                        <a:cs typeface="B Homa"/>
                      </a:endParaRPr>
                    </a:p>
                  </a:txBody>
                  <a:tcPr marL="62524" marR="62524"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1000"/>
                        </a:spcAft>
                      </a:pPr>
                      <a:r>
                        <a:rPr lang="ar-SA" sz="1500" dirty="0">
                          <a:latin typeface="Calibri"/>
                          <a:ea typeface="Times New Roman"/>
                          <a:cs typeface="B Homa"/>
                        </a:rPr>
                        <a:t>سیاست های حوزه ای</a:t>
                      </a:r>
                      <a:endParaRPr lang="en-US" sz="1000" dirty="0">
                        <a:latin typeface="Calibri"/>
                        <a:ea typeface="Times New Roman"/>
                        <a:cs typeface="Arial"/>
                      </a:endParaRPr>
                    </a:p>
                  </a:txBody>
                  <a:tcPr marL="62524" marR="62524"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DBE5F1"/>
                    </a:solidFill>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457200" y="0"/>
            <a:ext cx="86868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33" name="TextBox 32"/>
          <p:cNvSpPr txBox="1"/>
          <p:nvPr/>
        </p:nvSpPr>
        <p:spPr>
          <a:xfrm rot="16200000">
            <a:off x="-2176462" y="3167062"/>
            <a:ext cx="4876800" cy="523875"/>
          </a:xfrm>
          <a:prstGeom prst="rect">
            <a:avLst/>
          </a:prstGeom>
          <a:noFill/>
        </p:spPr>
        <p:txBody>
          <a:bodyPr>
            <a:spAutoFit/>
          </a:bodyPr>
          <a:lstStyle/>
          <a:p>
            <a:pPr algn="r" rtl="1" eaLnBrk="1" fontAlgn="auto" hangingPunct="1">
              <a:spcBef>
                <a:spcPts val="0"/>
              </a:spcBef>
              <a:spcAft>
                <a:spcPts val="0"/>
              </a:spcAft>
              <a:defRPr/>
            </a:pPr>
            <a:r>
              <a:rPr lang="fa-IR"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rPr>
              <a:t>کارگاه  محله  :   دهکده فرحزاد</a:t>
            </a:r>
            <a:endParaRPr lang="en-US" sz="2800" dirty="0">
              <a:solidFill>
                <a:srgbClr val="002060"/>
              </a:solidFill>
              <a:effectLst>
                <a:outerShdw blurRad="38100" dist="38100" dir="2700000" algn="tl">
                  <a:srgbClr val="000000">
                    <a:alpha val="43137"/>
                  </a:srgbClr>
                </a:outerShdw>
              </a:effectLst>
              <a:latin typeface="Adobe Garamond Pro" pitchFamily="18" charset="0"/>
              <a:cs typeface="B Zar" pitchFamily="2" charset="-78"/>
            </a:endParaRPr>
          </a:p>
        </p:txBody>
      </p:sp>
      <p:sp>
        <p:nvSpPr>
          <p:cNvPr id="10" name="Rectangle 9"/>
          <p:cNvSpPr/>
          <p:nvPr/>
        </p:nvSpPr>
        <p:spPr>
          <a:xfrm rot="16200000">
            <a:off x="1967947" y="-1994453"/>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5" name="Rectangle 34"/>
          <p:cNvSpPr/>
          <p:nvPr/>
        </p:nvSpPr>
        <p:spPr>
          <a:xfrm>
            <a:off x="-31750" y="6386513"/>
            <a:ext cx="485775" cy="485775"/>
          </a:xfrm>
          <a:prstGeom prst="rect">
            <a:avLst/>
          </a:prstGeom>
          <a:noFill/>
          <a:ln w="28575">
            <a:solidFill>
              <a:schemeClr val="accent6">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2">
                  <a:lumMod val="25000"/>
                </a:schemeClr>
              </a:solidFill>
            </a:endParaRPr>
          </a:p>
        </p:txBody>
      </p:sp>
      <p:sp>
        <p:nvSpPr>
          <p:cNvPr id="54" name="TextBox 53"/>
          <p:cNvSpPr txBox="1"/>
          <p:nvPr/>
        </p:nvSpPr>
        <p:spPr>
          <a:xfrm>
            <a:off x="-16905" y="6338600"/>
            <a:ext cx="762000" cy="523220"/>
          </a:xfrm>
          <a:prstGeom prst="rect">
            <a:avLst/>
          </a:prstGeom>
          <a:noFill/>
          <a:ln>
            <a:noFill/>
          </a:ln>
        </p:spPr>
        <p:txBody>
          <a:bodyPr>
            <a:spAutoFit/>
          </a:bodyPr>
          <a:lstStyle/>
          <a:p>
            <a:pPr eaLnBrk="1" fontAlgn="auto" hangingPunct="1">
              <a:spcBef>
                <a:spcPts val="0"/>
              </a:spcBef>
              <a:spcAft>
                <a:spcPts val="0"/>
              </a:spcAft>
              <a:defRPr/>
            </a:pPr>
            <a:r>
              <a:rPr lang="fa-IR" sz="2800" b="1" dirty="0">
                <a:ln w="18000">
                  <a:solidFill>
                    <a:schemeClr val="bg1"/>
                  </a:solidFill>
                  <a:prstDash val="solid"/>
                  <a:miter lim="800000"/>
                </a:ln>
                <a:effectLst>
                  <a:outerShdw blurRad="25500" dist="23000" dir="7020000" algn="tl">
                    <a:srgbClr val="000000">
                      <a:alpha val="50000"/>
                    </a:srgbClr>
                  </a:outerShdw>
                </a:effectLst>
                <a:latin typeface="Andalus" pitchFamily="18" charset="-78"/>
                <a:cs typeface="B Mitra" pitchFamily="2" charset="-78"/>
              </a:rPr>
              <a:t>5</a:t>
            </a:r>
            <a:endParaRPr lang="en-US" sz="2800" b="1" dirty="0">
              <a:ln w="18000">
                <a:solidFill>
                  <a:schemeClr val="bg1"/>
                </a:solidFill>
                <a:prstDash val="solid"/>
                <a:miter lim="800000"/>
              </a:ln>
              <a:effectLst>
                <a:outerShdw blurRad="25500" dist="23000" dir="7020000" algn="tl">
                  <a:srgbClr val="000000">
                    <a:alpha val="50000"/>
                  </a:srgbClr>
                </a:outerShdw>
              </a:effectLst>
              <a:latin typeface="Andalus" pitchFamily="18" charset="-78"/>
              <a:cs typeface="B Mitra" pitchFamily="2" charset="-78"/>
            </a:endParaRPr>
          </a:p>
        </p:txBody>
      </p:sp>
      <p:sp>
        <p:nvSpPr>
          <p:cNvPr id="74" name="Rectangle 73"/>
          <p:cNvSpPr/>
          <p:nvPr/>
        </p:nvSpPr>
        <p:spPr>
          <a:xfrm>
            <a:off x="3429000" y="457200"/>
            <a:ext cx="5715000" cy="68263"/>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7" name="TextBox 46"/>
          <p:cNvSpPr txBox="1"/>
          <p:nvPr/>
        </p:nvSpPr>
        <p:spPr>
          <a:xfrm>
            <a:off x="523875" y="6400800"/>
            <a:ext cx="1347788" cy="460375"/>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r" eaLnBrk="1" fontAlgn="auto" hangingPunct="1">
              <a:spcBef>
                <a:spcPts val="0"/>
              </a:spcBef>
              <a:spcAft>
                <a:spcPts val="0"/>
              </a:spcAft>
              <a:defRPr/>
            </a:pPr>
            <a:endParaRPr lang="en-US" sz="2400" b="1" i="1" spc="50" dirty="0">
              <a:ln w="11430"/>
              <a:solidFill>
                <a:schemeClr val="accent4"/>
              </a:solidFill>
              <a:effectLst>
                <a:outerShdw blurRad="76200" dist="50800" dir="5400000" algn="tl" rotWithShape="0">
                  <a:srgbClr val="000000">
                    <a:alpha val="65000"/>
                  </a:srgbClr>
                </a:outerShdw>
              </a:effectLst>
              <a:latin typeface="+mn-lt"/>
              <a:cs typeface="B Mitra" pitchFamily="2" charset="-78"/>
            </a:endParaRPr>
          </a:p>
        </p:txBody>
      </p:sp>
      <p:sp>
        <p:nvSpPr>
          <p:cNvPr id="12" name="TextBox 11"/>
          <p:cNvSpPr txBox="1"/>
          <p:nvPr/>
        </p:nvSpPr>
        <p:spPr>
          <a:xfrm>
            <a:off x="76200" y="-4763"/>
            <a:ext cx="44196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تحلیل و ارزیابی اطلاعات به روش</a:t>
            </a:r>
            <a:r>
              <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SWOT </a:t>
            </a:r>
          </a:p>
        </p:txBody>
      </p:sp>
      <p:graphicFrame>
        <p:nvGraphicFramePr>
          <p:cNvPr id="11" name="Table 10"/>
          <p:cNvGraphicFramePr>
            <a:graphicFrameLocks noGrp="1"/>
          </p:cNvGraphicFramePr>
          <p:nvPr/>
        </p:nvGraphicFramePr>
        <p:xfrm>
          <a:off x="451262" y="870282"/>
          <a:ext cx="8686799" cy="5722502"/>
        </p:xfrm>
        <a:graphic>
          <a:graphicData uri="http://schemas.openxmlformats.org/drawingml/2006/table">
            <a:tbl>
              <a:tblPr firstRow="1" bandRow="1">
                <a:tableStyleId>{5940675A-B579-460E-94D1-54222C63F5DA}</a:tableStyleId>
              </a:tblPr>
              <a:tblGrid>
                <a:gridCol w="1583531"/>
                <a:gridCol w="1764506"/>
                <a:gridCol w="1854994"/>
                <a:gridCol w="1809749"/>
                <a:gridCol w="1168438"/>
                <a:gridCol w="505581"/>
              </a:tblGrid>
              <a:tr h="272145">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300" dirty="0">
                          <a:effectLst>
                            <a:outerShdw blurRad="38100" dist="38100" dir="2700000" algn="tl">
                              <a:srgbClr val="000000">
                                <a:alpha val="43137"/>
                              </a:srgbClr>
                            </a:outerShdw>
                          </a:effectLst>
                          <a:cs typeface="B Homa" pitchFamily="2" charset="-78"/>
                        </a:rPr>
                        <a:t>تهدیدها</a:t>
                      </a:r>
                      <a:endParaRPr lang="en-US" sz="13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c>
                  <a:txBody>
                    <a:bodyPr/>
                    <a:lstStyle/>
                    <a:p>
                      <a:pPr algn="ctr"/>
                      <a:r>
                        <a:rPr lang="fa-IR" sz="1300" dirty="0">
                          <a:effectLst>
                            <a:outerShdw blurRad="38100" dist="38100" dir="2700000" algn="tl">
                              <a:srgbClr val="000000">
                                <a:alpha val="43137"/>
                              </a:srgbClr>
                            </a:outerShdw>
                          </a:effectLst>
                          <a:cs typeface="B Homa" pitchFamily="2" charset="-78"/>
                        </a:rPr>
                        <a:t>فرصت ها</a:t>
                      </a:r>
                      <a:endParaRPr lang="en-US" sz="13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c>
                  <a:txBody>
                    <a:bodyPr/>
                    <a:lstStyle/>
                    <a:p>
                      <a:pPr algn="ctr" rtl="1">
                        <a:buFont typeface="Arial" pitchFamily="34" charset="0"/>
                        <a:buNone/>
                      </a:pPr>
                      <a:r>
                        <a:rPr lang="fa-IR" sz="1300" dirty="0">
                          <a:effectLst>
                            <a:outerShdw blurRad="38100" dist="38100" dir="2700000" algn="tl">
                              <a:srgbClr val="000000">
                                <a:alpha val="43137"/>
                              </a:srgbClr>
                            </a:outerShdw>
                          </a:effectLst>
                          <a:cs typeface="B Homa" pitchFamily="2" charset="-78"/>
                        </a:rPr>
                        <a:t>نقاط</a:t>
                      </a:r>
                      <a:r>
                        <a:rPr lang="fa-IR" sz="1300" baseline="0" dirty="0">
                          <a:effectLst>
                            <a:outerShdw blurRad="38100" dist="38100" dir="2700000" algn="tl">
                              <a:srgbClr val="000000">
                                <a:alpha val="43137"/>
                              </a:srgbClr>
                            </a:outerShdw>
                          </a:effectLst>
                          <a:cs typeface="B Homa" pitchFamily="2" charset="-78"/>
                        </a:rPr>
                        <a:t> ضعف</a:t>
                      </a:r>
                      <a:endParaRPr lang="en-US" sz="13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c>
                  <a:txBody>
                    <a:bodyPr/>
                    <a:lstStyle/>
                    <a:p>
                      <a:pPr algn="ctr" rtl="1">
                        <a:buFont typeface="Arial" pitchFamily="34" charset="0"/>
                        <a:buNone/>
                      </a:pPr>
                      <a:r>
                        <a:rPr lang="fa-IR" sz="1300" dirty="0">
                          <a:effectLst>
                            <a:outerShdw blurRad="38100" dist="38100" dir="2700000" algn="tl">
                              <a:srgbClr val="000000">
                                <a:alpha val="43137"/>
                              </a:srgbClr>
                            </a:outerShdw>
                          </a:effectLst>
                          <a:cs typeface="B Homa" pitchFamily="2" charset="-78"/>
                        </a:rPr>
                        <a:t>نقاط</a:t>
                      </a:r>
                      <a:r>
                        <a:rPr lang="fa-IR" sz="1300" baseline="0" dirty="0">
                          <a:effectLst>
                            <a:outerShdw blurRad="38100" dist="38100" dir="2700000" algn="tl">
                              <a:srgbClr val="000000">
                                <a:alpha val="43137"/>
                              </a:srgbClr>
                            </a:outerShdw>
                          </a:effectLst>
                          <a:cs typeface="B Homa" pitchFamily="2" charset="-78"/>
                        </a:rPr>
                        <a:t> قوت</a:t>
                      </a:r>
                      <a:endParaRPr lang="en-US" sz="13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235" rtl="1" eaLnBrk="1" fontAlgn="auto" latinLnBrk="0" hangingPunct="1">
                        <a:lnSpc>
                          <a:spcPct val="100000"/>
                        </a:lnSpc>
                        <a:spcBef>
                          <a:spcPts val="0"/>
                        </a:spcBef>
                        <a:spcAft>
                          <a:spcPts val="0"/>
                        </a:spcAft>
                        <a:buClrTx/>
                        <a:buSzTx/>
                        <a:buFont typeface="Arial" pitchFamily="34" charset="0"/>
                        <a:buNone/>
                        <a:tabLst/>
                        <a:defRPr/>
                      </a:pPr>
                      <a:r>
                        <a:rPr lang="fa-IR" sz="1300" dirty="0">
                          <a:effectLst>
                            <a:outerShdw blurRad="38100" dist="38100" dir="2700000" algn="tl">
                              <a:srgbClr val="000000">
                                <a:alpha val="43137"/>
                              </a:srgbClr>
                            </a:outerShdw>
                          </a:effectLst>
                          <a:cs typeface="B Homa" pitchFamily="2" charset="-78"/>
                        </a:rPr>
                        <a:t>اهداف</a:t>
                      </a:r>
                      <a:endParaRPr lang="en-US" sz="13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1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r>
              <a:tr h="1708367">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ar-SA" sz="900" dirty="0">
                          <a:cs typeface="B Homa" pitchFamily="2" charset="-78"/>
                        </a:rPr>
                        <a:t>توجه عمومی به </a:t>
                      </a:r>
                      <a:r>
                        <a:rPr lang="fa-IR" sz="900" dirty="0">
                          <a:cs typeface="B Homa" pitchFamily="2" charset="-78"/>
                        </a:rPr>
                        <a:t>بهسازی</a:t>
                      </a:r>
                      <a:r>
                        <a:rPr lang="ar-SA" sz="900" dirty="0">
                          <a:cs typeface="B Homa" pitchFamily="2" charset="-78"/>
                        </a:rPr>
                        <a:t> محورهای اصلی گردشگری و فراغتی محدوده و </a:t>
                      </a:r>
                      <a:r>
                        <a:rPr lang="fa-IR" sz="900" dirty="0">
                          <a:cs typeface="B Homa" pitchFamily="2" charset="-78"/>
                        </a:rPr>
                        <a:t>تحت الشعاع قرار گرفتن </a:t>
                      </a:r>
                      <a:r>
                        <a:rPr lang="ar-SA" sz="900" dirty="0">
                          <a:cs typeface="B Homa" pitchFamily="2" charset="-78"/>
                        </a:rPr>
                        <a:t>بافت مسکونی</a:t>
                      </a:r>
                      <a:endParaRPr lang="fa-IR" sz="900" dirty="0">
                        <a:cs typeface="B Homa" pitchFamily="2" charset="-78"/>
                      </a:endParaRPr>
                    </a:p>
                    <a:p>
                      <a:pPr algn="just" rtl="1"/>
                      <a:endParaRPr lang="en-US" sz="900" b="0" dirty="0">
                        <a:cs typeface="B Homa" pitchFamily="2" charset="-78"/>
                      </a:endParaRP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900" dirty="0">
                          <a:cs typeface="B Homa" pitchFamily="2" charset="-78"/>
                        </a:rPr>
                        <a:t>فرصت خلق فضاهاي شهري سرزنده در فضاهاي سبز موجود در حاشيه رودخانه</a:t>
                      </a:r>
                    </a:p>
                    <a:p>
                      <a:pPr algn="ctr"/>
                      <a:endParaRPr lang="en-US" sz="900" b="0" dirty="0">
                        <a:cs typeface="B Homa" pitchFamily="2" charset="-78"/>
                      </a:endParaRP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Tx/>
                        <a:buSzTx/>
                        <a:buFont typeface="Arial" pitchFamily="34" charset="0"/>
                        <a:buNone/>
                        <a:tabLst/>
                        <a:defRPr/>
                      </a:pPr>
                      <a:r>
                        <a:rPr lang="fa-IR" sz="900" dirty="0">
                          <a:cs typeface="B Homa" pitchFamily="2" charset="-78"/>
                        </a:rPr>
                        <a:t>ضعف در نفوذ پذیری کالبدی و بصری بافت درونی به علت ارگانیک بودن بافت و در نتیجه کاهش سرزندگی آن</a:t>
                      </a:r>
                    </a:p>
                    <a:p>
                      <a:pPr algn="just" rtl="1">
                        <a:lnSpc>
                          <a:spcPct val="100000"/>
                        </a:lnSpc>
                        <a:buFont typeface="Arial" pitchFamily="34" charset="0"/>
                        <a:buNone/>
                      </a:pPr>
                      <a:endParaRPr lang="en-US" sz="900" b="0" dirty="0">
                        <a:cs typeface="B Homa" pitchFamily="2" charset="-78"/>
                      </a:endParaRPr>
                    </a:p>
                  </a:txBody>
                  <a:tcPr marL="99060" marR="99060" marT="28575" marB="28575"/>
                </a:tc>
                <a:tc>
                  <a:txBody>
                    <a:bodyPr/>
                    <a:lstStyle/>
                    <a:p>
                      <a:pPr algn="just" rtl="1">
                        <a:lnSpc>
                          <a:spcPct val="100000"/>
                        </a:lnSpc>
                        <a:buClr>
                          <a:srgbClr val="9EB66A"/>
                        </a:buClr>
                        <a:buFont typeface="Arial" pitchFamily="34" charset="0"/>
                        <a:buNone/>
                      </a:pPr>
                      <a:r>
                        <a:rPr lang="fa-IR" sz="900" dirty="0">
                          <a:cs typeface="B Homa" pitchFamily="2" charset="-78"/>
                        </a:rPr>
                        <a:t>وجود میدان فرحزاد به عنوان کانون وگره محلی شاخص و سرزنده که به خوانایی و هویت بخشی و سرزندگی محدوده کمک کرده است.</a:t>
                      </a:r>
                    </a:p>
                  </a:txBody>
                  <a:tcPr marL="99060" marR="99060" marT="28575" marB="28575"/>
                </a:tc>
                <a:tc rowSpan="4">
                  <a:txBody>
                    <a:bodyPr/>
                    <a:lstStyle/>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5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5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5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5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5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5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5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r>
                        <a:rPr lang="fa-IR" sz="1500" dirty="0">
                          <a:effectLst>
                            <a:outerShdw blurRad="38100" dist="38100" dir="2700000" algn="tl">
                              <a:srgbClr val="000000">
                                <a:alpha val="43137"/>
                              </a:srgbClr>
                            </a:outerShdw>
                          </a:effectLst>
                          <a:cs typeface="B Homa" pitchFamily="2" charset="-78"/>
                        </a:rPr>
                        <a:t>سرزندگی</a:t>
                      </a:r>
                      <a:endParaRPr lang="en-US" sz="15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100" b="1" dirty="0">
                        <a:effectLst>
                          <a:outerShdw blurRad="38100" dist="38100" dir="2700000" algn="tl">
                            <a:srgbClr val="000000">
                              <a:alpha val="43137"/>
                            </a:srgbClr>
                          </a:outerShdw>
                        </a:effectLst>
                        <a:cs typeface="B Homa" pitchFamily="2" charset="-78"/>
                      </a:endParaRPr>
                    </a:p>
                  </a:txBody>
                  <a:tcPr marL="99060" marR="99060" marT="28575" marB="28575"/>
                </a:tc>
                <a:tc row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500" dirty="0">
                          <a:solidFill>
                            <a:schemeClr val="bg1"/>
                          </a:solidFill>
                          <a:effectLst>
                            <a:outerShdw blurRad="38100" dist="38100" dir="2700000" algn="tl">
                              <a:srgbClr val="000000">
                                <a:alpha val="43137"/>
                              </a:srgbClr>
                            </a:outerShdw>
                          </a:effectLst>
                          <a:cs typeface="B Homa" pitchFamily="2" charset="-78"/>
                        </a:rPr>
                        <a:t>بعد مورفولوژی</a:t>
                      </a:r>
                      <a:endParaRPr lang="fa-IR" sz="1500" b="1" dirty="0">
                        <a:solidFill>
                          <a:schemeClr val="bg1"/>
                        </a:solidFill>
                        <a:effectLst>
                          <a:outerShdw blurRad="38100" dist="38100" dir="2700000" algn="tl">
                            <a:srgbClr val="000000">
                              <a:alpha val="43137"/>
                            </a:srgbClr>
                          </a:outerShdw>
                        </a:effectLst>
                        <a:cs typeface="B Homa" pitchFamily="2" charset="-78"/>
                      </a:endParaRPr>
                    </a:p>
                  </a:txBody>
                  <a:tcPr marL="99060" marR="99060" marT="28575" marB="28575" vert="vert270"/>
                </a:tc>
              </a:tr>
              <a:tr h="884470">
                <a:tc rowSpan="3">
                  <a:txBody>
                    <a:bodyPr/>
                    <a:lstStyle/>
                    <a:p>
                      <a:pPr algn="ctr"/>
                      <a:endParaRPr lang="en-US" sz="900" b="0" dirty="0">
                        <a:cs typeface="B Homa" pitchFamily="2" charset="-78"/>
                      </a:endParaRP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900" dirty="0">
                          <a:cs typeface="B Homa" pitchFamily="2" charset="-78"/>
                        </a:rPr>
                        <a:t>همجواری با کوهستان و امکان ایجاد مسیر پیاده روی سرزنده</a:t>
                      </a:r>
                    </a:p>
                    <a:p>
                      <a:pPr algn="just" rtl="1"/>
                      <a:endParaRPr lang="en-US" sz="900" b="0" dirty="0">
                        <a:cs typeface="B Homa" pitchFamily="2" charset="-78"/>
                      </a:endParaRP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Tx/>
                        <a:buSzTx/>
                        <a:buFont typeface="Arial" pitchFamily="34" charset="0"/>
                        <a:buNone/>
                        <a:tabLst/>
                        <a:defRPr/>
                      </a:pPr>
                      <a:r>
                        <a:rPr lang="fa-IR" sz="900" dirty="0">
                          <a:cs typeface="B Homa" pitchFamily="2" charset="-78"/>
                        </a:rPr>
                        <a:t>ضعف در نفوذ پذیری کالبدی و بصری بافت درونی در قسمت های جنوب و جنوب غربی به علت درشت دانه بودن قطعات در نتیجه کاهش سرزندگی آن</a:t>
                      </a:r>
                    </a:p>
                    <a:p>
                      <a:pPr algn="just" rtl="1">
                        <a:lnSpc>
                          <a:spcPct val="100000"/>
                        </a:lnSpc>
                        <a:buFont typeface="Arial" pitchFamily="34" charset="0"/>
                        <a:buNone/>
                      </a:pPr>
                      <a:endParaRPr lang="en-US" sz="900" b="0" dirty="0">
                        <a:cs typeface="B Homa" pitchFamily="2" charset="-78"/>
                      </a:endParaRP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900" dirty="0">
                          <a:cs typeface="B Homa" pitchFamily="2" charset="-78"/>
                        </a:rPr>
                        <a:t>وجود پل ذوالفقار به عنوان کانون وگره محلی شاخص که به خوانایی و سرزندگی محدوده کمک کرده است.</a:t>
                      </a:r>
                    </a:p>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endParaRPr lang="en-US" sz="900" b="0" dirty="0">
                        <a:cs typeface="B Hom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r>
              <a:tr h="1598850">
                <a:tc vMerge="1">
                  <a:txBody>
                    <a:bodyPr/>
                    <a:lstStyle/>
                    <a:p>
                      <a:endParaRPr lang="en-US"/>
                    </a:p>
                  </a:txBody>
                  <a:tcPr/>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900" dirty="0">
                          <a:cs typeface="B Homa" pitchFamily="2" charset="-78"/>
                        </a:rPr>
                        <a:t>فرصت ايجاد چشم اندازهاي زيبا و متنوع با طراحي در ارتفاعات شمالی و چشم انداز کوهستان و رود دره</a:t>
                      </a:r>
                    </a:p>
                    <a:p>
                      <a:pPr algn="just" rtl="1"/>
                      <a:endParaRPr lang="en-US" sz="900" dirty="0">
                        <a:cs typeface="B Homa" pitchFamily="2" charset="-78"/>
                      </a:endParaRP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Tx/>
                        <a:buSzTx/>
                        <a:buFont typeface="Arial" pitchFamily="34" charset="0"/>
                        <a:buNone/>
                        <a:tabLst/>
                        <a:defRPr/>
                      </a:pPr>
                      <a:r>
                        <a:rPr lang="fa-IR" sz="900" dirty="0">
                          <a:cs typeface="B Homa" pitchFamily="2" charset="-78"/>
                        </a:rPr>
                        <a:t>تبديل شدن قسمت هاي عمده رود – دره به محيطي نا امن وآلوده و مخل سرزندگی به دليل عدم نفوذ پذيري بصری و کالبدی مناسب بافت و در نتیجه عدم وجود كنترل اجتماعي در آنها</a:t>
                      </a:r>
                    </a:p>
                    <a:p>
                      <a:pPr algn="just" rtl="1">
                        <a:lnSpc>
                          <a:spcPct val="100000"/>
                        </a:lnSpc>
                        <a:buFont typeface="Arial" pitchFamily="34" charset="0"/>
                        <a:buNone/>
                      </a:pPr>
                      <a:endParaRPr lang="en-US" sz="900" b="0" dirty="0">
                        <a:cs typeface="B Homa" pitchFamily="2" charset="-78"/>
                      </a:endParaRP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900" dirty="0">
                          <a:cs typeface="B Homa" pitchFamily="2" charset="-78"/>
                        </a:rPr>
                        <a:t>وجود عناصر مذهبی به عنوان کانون شاخص و سرزنده که به خوانایی و هویت بخشی محدوده کمک کرده است.</a:t>
                      </a:r>
                    </a:p>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endParaRPr lang="en-US" sz="900" b="0" dirty="0">
                        <a:cs typeface="B Homa" pitchFamily="2" charset="-78"/>
                      </a:endParaRPr>
                    </a:p>
                  </a:txBody>
                  <a:tcPr marL="99060" marR="99060" marT="28575" marB="28575"/>
                </a:tc>
                <a:tc vMerge="1">
                  <a:txBody>
                    <a:bodyPr/>
                    <a:lstStyle/>
                    <a:p>
                      <a:endParaRPr lang="en-US"/>
                    </a:p>
                  </a:txBody>
                  <a:tcPr/>
                </a:tc>
                <a:tc vMerge="1">
                  <a:txBody>
                    <a:bodyPr/>
                    <a:lstStyle/>
                    <a:p>
                      <a:endParaRPr lang="en-US"/>
                    </a:p>
                  </a:txBody>
                  <a:tcPr/>
                </a:tc>
              </a:tr>
              <a:tr h="1258670">
                <a:tc vMerge="1">
                  <a:txBody>
                    <a:bodyPr/>
                    <a:lstStyle/>
                    <a:p>
                      <a:endParaRPr lang="en-US"/>
                    </a:p>
                  </a:txBody>
                  <a:tcPr/>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900" dirty="0">
                          <a:cs typeface="B Homa" pitchFamily="2" charset="-78"/>
                        </a:rPr>
                        <a:t>وجود چند فضای باز طراحی نشده در بافت که فرصت طراحی فضاهای باز جمعی سرزنده را در درون بافت فراهم می آورد</a:t>
                      </a:r>
                    </a:p>
                    <a:p>
                      <a:pPr algn="just" rtl="1"/>
                      <a:endParaRPr lang="en-US" sz="900" dirty="0">
                        <a:cs typeface="B Homa" pitchFamily="2" charset="-78"/>
                      </a:endParaRPr>
                    </a:p>
                  </a:txBody>
                  <a:tcPr marL="99060" marR="99060" marT="28575" marB="28575"/>
                </a:tc>
                <a:tc>
                  <a:txBody>
                    <a:bodyPr/>
                    <a:lstStyle/>
                    <a:p>
                      <a:pPr algn="just" rtl="1">
                        <a:lnSpc>
                          <a:spcPct val="100000"/>
                        </a:lnSpc>
                        <a:buClr>
                          <a:srgbClr val="9EB66A"/>
                        </a:buClr>
                        <a:buFont typeface="Arial" pitchFamily="34" charset="0"/>
                        <a:buNone/>
                      </a:pPr>
                      <a:r>
                        <a:rPr lang="fa-IR" sz="900" dirty="0">
                          <a:cs typeface="B Homa" pitchFamily="2" charset="-78"/>
                        </a:rPr>
                        <a:t>ناتوانی شبکه ارگانیک در پاسخگویی به نیازهای جدید دسترسی برای اتوموبیل به سبب باریک بودن معابر و پستی و بلندی زیاد آنها که از سرزندگی آن می کاهد</a:t>
                      </a:r>
                    </a:p>
                    <a:p>
                      <a:pPr algn="just" rtl="1">
                        <a:lnSpc>
                          <a:spcPct val="100000"/>
                        </a:lnSpc>
                        <a:buFont typeface="Arial" pitchFamily="34" charset="0"/>
                        <a:buNone/>
                      </a:pPr>
                      <a:endParaRPr lang="en-US" sz="900" b="0" dirty="0">
                        <a:cs typeface="B Homa" pitchFamily="2" charset="-78"/>
                      </a:endParaRP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900" dirty="0">
                          <a:cs typeface="B Homa" pitchFamily="2" charset="-78"/>
                        </a:rPr>
                        <a:t>وجود فضاهایی سرزنده به عنوان مراکز محلات مختلف</a:t>
                      </a:r>
                    </a:p>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endParaRPr lang="en-US" sz="900" b="0" dirty="0">
                        <a:cs typeface="B Homa" pitchFamily="2" charset="-78"/>
                      </a:endParaRPr>
                    </a:p>
                  </a:txBody>
                  <a:tcPr marL="99060" marR="99060" marT="28575" marB="28575"/>
                </a:tc>
                <a:tc vMerge="1">
                  <a:txBody>
                    <a:bodyPr/>
                    <a:lstStyle/>
                    <a:p>
                      <a:endParaRPr lang="en-US"/>
                    </a:p>
                  </a:txBody>
                  <a:tcPr/>
                </a:tc>
                <a:tc vMerge="1">
                  <a:txBody>
                    <a:bodyPr/>
                    <a:lstStyle/>
                    <a:p>
                      <a:endParaRPr lang="en-US"/>
                    </a:p>
                  </a:txBody>
                  <a:tcPr/>
                </a:tc>
              </a:tr>
            </a:tbl>
          </a:graphicData>
        </a:graphic>
      </p:graphicFrame>
      <p:pic>
        <p:nvPicPr>
          <p:cNvPr id="15373" name="Picture 3" descr="D:\maryam\project arshad\kargah mahalleh\ax farahzad.maryam\Picture 270.jpg"/>
          <p:cNvPicPr>
            <a:picLocks noChangeAspect="1" noChangeArrowheads="1"/>
          </p:cNvPicPr>
          <p:nvPr/>
        </p:nvPicPr>
        <p:blipFill>
          <a:blip r:embed="rId3" cstate="print">
            <a:extLst>
              <a:ext uri="{28A0092B-C50C-407E-A947-70E740481C1C}">
                <a14:useLocalDpi xmlns:a14="http://schemas.microsoft.com/office/drawing/2010/main" val="0"/>
              </a:ext>
            </a:extLst>
          </a:blip>
          <a:srcRect l="6976" r="2325"/>
          <a:stretch>
            <a:fillRect/>
          </a:stretch>
        </p:blipFill>
        <p:spPr bwMode="auto">
          <a:xfrm>
            <a:off x="2143125" y="1604963"/>
            <a:ext cx="15906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4" name="Picture 2" descr="D:\maryam\project arshad\kargah mahalleh\ax farahzad.maryam\Picture 149.jpg"/>
          <p:cNvPicPr>
            <a:picLocks noChangeAspect="1" noChangeArrowheads="1"/>
          </p:cNvPicPr>
          <p:nvPr/>
        </p:nvPicPr>
        <p:blipFill>
          <a:blip r:embed="rId4" cstate="print">
            <a:extLst>
              <a:ext uri="{28A0092B-C50C-407E-A947-70E740481C1C}">
                <a14:useLocalDpi xmlns:a14="http://schemas.microsoft.com/office/drawing/2010/main" val="0"/>
              </a:ext>
            </a:extLst>
          </a:blip>
          <a:srcRect l="4379" r="3017"/>
          <a:stretch>
            <a:fillRect/>
          </a:stretch>
        </p:blipFill>
        <p:spPr bwMode="auto">
          <a:xfrm>
            <a:off x="5791200" y="1792288"/>
            <a:ext cx="1447800" cy="104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5" name="Picture 4" descr="D:\maryam\project arshad\kargah mahalleh\ax farahzad.maryam\Picture 282.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60913" y="1635125"/>
            <a:ext cx="8397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6" name="Picture 6" descr="D:\maryam\project arshad\kargah mahalleh\ax farahzad.maryam\Picture 327.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848100" y="1635125"/>
            <a:ext cx="8001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7" name="Picture 3" descr="C:\Users\hoda\Desktop\karga3\pic\DSC05436.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791200" y="4191000"/>
            <a:ext cx="1452563"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8" name="Picture 3" descr="D:\maryam\project arshad\kargah mahalleh\ax farahzad.maryam\Picture 264.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930650" y="4529138"/>
            <a:ext cx="1555750"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9" name="Picture 4" descr="D:\maryam\project arshad\kargah mahalleh\ax farahzad.maryam\Picture 291.jpg"/>
          <p:cNvPicPr>
            <a:picLocks noChangeAspect="1" noChangeArrowheads="1"/>
          </p:cNvPicPr>
          <p:nvPr/>
        </p:nvPicPr>
        <p:blipFill>
          <a:blip r:embed="rId9" cstate="print">
            <a:extLst>
              <a:ext uri="{28A0092B-C50C-407E-A947-70E740481C1C}">
                <a14:useLocalDpi xmlns:a14="http://schemas.microsoft.com/office/drawing/2010/main" val="0"/>
              </a:ext>
            </a:extLst>
          </a:blip>
          <a:srcRect l="29259" r="16251" b="39774"/>
          <a:stretch>
            <a:fillRect/>
          </a:stretch>
        </p:blipFill>
        <p:spPr bwMode="auto">
          <a:xfrm>
            <a:off x="2208213" y="4191000"/>
            <a:ext cx="1447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80" name="Picture 2" descr="D:\maryam\project arshad\kargah mahalleh\ax farahzad.maryam\pic 2\Picture 050.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791200" y="5672138"/>
            <a:ext cx="1447800" cy="887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81" name="Picture 5" descr="D:\maryam\project arshad\kargah mahalleh\ax farahzad.maryam\Picture 165.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208213" y="5818188"/>
            <a:ext cx="1033462" cy="741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Rectangle 4"/>
          <p:cNvSpPr/>
          <p:nvPr/>
        </p:nvSpPr>
        <p:spPr>
          <a:xfrm rot="16200000">
            <a:off x="2024744" y="4318272"/>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TextBox 5"/>
          <p:cNvSpPr txBox="1"/>
          <p:nvPr/>
        </p:nvSpPr>
        <p:spPr>
          <a:xfrm>
            <a:off x="133350" y="6308725"/>
            <a:ext cx="44196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تحلیل و ارزیابی اطلاعات به روش</a:t>
            </a:r>
            <a:r>
              <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SWOT </a:t>
            </a:r>
          </a:p>
        </p:txBody>
      </p:sp>
      <p:graphicFrame>
        <p:nvGraphicFramePr>
          <p:cNvPr id="2" name="Table 1"/>
          <p:cNvGraphicFramePr>
            <a:graphicFrameLocks noGrp="1"/>
          </p:cNvGraphicFramePr>
          <p:nvPr/>
        </p:nvGraphicFramePr>
        <p:xfrm>
          <a:off x="198280" y="90187"/>
          <a:ext cx="8708633" cy="6730097"/>
        </p:xfrm>
        <a:graphic>
          <a:graphicData uri="http://schemas.openxmlformats.org/drawingml/2006/table">
            <a:tbl>
              <a:tblPr firstRow="1" bandRow="1">
                <a:tableStyleId>{5940675A-B579-460E-94D1-54222C63F5DA}</a:tableStyleId>
              </a:tblPr>
              <a:tblGrid>
                <a:gridCol w="1587511"/>
                <a:gridCol w="1768941"/>
                <a:gridCol w="1859656"/>
                <a:gridCol w="1814298"/>
                <a:gridCol w="1171375"/>
                <a:gridCol w="506852"/>
              </a:tblGrid>
              <a:tr h="272145">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400" dirty="0">
                          <a:effectLst>
                            <a:outerShdw blurRad="38100" dist="38100" dir="2700000" algn="tl">
                              <a:srgbClr val="000000">
                                <a:alpha val="43137"/>
                              </a:srgbClr>
                            </a:outerShdw>
                          </a:effectLst>
                          <a:cs typeface="B Homa" pitchFamily="2" charset="-78"/>
                        </a:rPr>
                        <a:t>تهدیدها</a:t>
                      </a:r>
                      <a:endParaRPr lang="en-US" sz="14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c>
                  <a:txBody>
                    <a:bodyPr/>
                    <a:lstStyle/>
                    <a:p>
                      <a:pPr algn="ctr"/>
                      <a:r>
                        <a:rPr lang="fa-IR" sz="1400" dirty="0">
                          <a:effectLst>
                            <a:outerShdw blurRad="38100" dist="38100" dir="2700000" algn="tl">
                              <a:srgbClr val="000000">
                                <a:alpha val="43137"/>
                              </a:srgbClr>
                            </a:outerShdw>
                          </a:effectLst>
                          <a:cs typeface="B Homa" pitchFamily="2" charset="-78"/>
                        </a:rPr>
                        <a:t>فرصت ها</a:t>
                      </a:r>
                      <a:endParaRPr lang="en-US" sz="14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c>
                  <a:txBody>
                    <a:bodyPr/>
                    <a:lstStyle/>
                    <a:p>
                      <a:pPr algn="ctr" rtl="1">
                        <a:buFont typeface="Arial" pitchFamily="34" charset="0"/>
                        <a:buNone/>
                      </a:pPr>
                      <a:r>
                        <a:rPr lang="fa-IR" sz="1400" dirty="0">
                          <a:effectLst>
                            <a:outerShdw blurRad="38100" dist="38100" dir="2700000" algn="tl">
                              <a:srgbClr val="000000">
                                <a:alpha val="43137"/>
                              </a:srgbClr>
                            </a:outerShdw>
                          </a:effectLst>
                          <a:cs typeface="B Homa" pitchFamily="2" charset="-78"/>
                        </a:rPr>
                        <a:t>نقاط</a:t>
                      </a:r>
                      <a:r>
                        <a:rPr lang="fa-IR" sz="1400" baseline="0" dirty="0">
                          <a:effectLst>
                            <a:outerShdw blurRad="38100" dist="38100" dir="2700000" algn="tl">
                              <a:srgbClr val="000000">
                                <a:alpha val="43137"/>
                              </a:srgbClr>
                            </a:outerShdw>
                          </a:effectLst>
                          <a:cs typeface="B Homa" pitchFamily="2" charset="-78"/>
                        </a:rPr>
                        <a:t> ضعف</a:t>
                      </a:r>
                      <a:endParaRPr lang="en-US" sz="14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c>
                  <a:txBody>
                    <a:bodyPr/>
                    <a:lstStyle/>
                    <a:p>
                      <a:pPr algn="ctr" rtl="1">
                        <a:buFont typeface="Arial" pitchFamily="34" charset="0"/>
                        <a:buNone/>
                      </a:pPr>
                      <a:r>
                        <a:rPr lang="fa-IR" sz="1400" dirty="0">
                          <a:effectLst>
                            <a:outerShdw blurRad="38100" dist="38100" dir="2700000" algn="tl">
                              <a:srgbClr val="000000">
                                <a:alpha val="43137"/>
                              </a:srgbClr>
                            </a:outerShdw>
                          </a:effectLst>
                          <a:cs typeface="B Homa" pitchFamily="2" charset="-78"/>
                        </a:rPr>
                        <a:t>نقاط</a:t>
                      </a:r>
                      <a:r>
                        <a:rPr lang="fa-IR" sz="1400" baseline="0" dirty="0">
                          <a:effectLst>
                            <a:outerShdw blurRad="38100" dist="38100" dir="2700000" algn="tl">
                              <a:srgbClr val="000000">
                                <a:alpha val="43137"/>
                              </a:srgbClr>
                            </a:outerShdw>
                          </a:effectLst>
                          <a:cs typeface="B Homa" pitchFamily="2" charset="-78"/>
                        </a:rPr>
                        <a:t> قوت</a:t>
                      </a:r>
                      <a:endParaRPr lang="en-US" sz="14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235" rtl="1" eaLnBrk="1" fontAlgn="auto" latinLnBrk="0" hangingPunct="1">
                        <a:lnSpc>
                          <a:spcPct val="100000"/>
                        </a:lnSpc>
                        <a:spcBef>
                          <a:spcPts val="0"/>
                        </a:spcBef>
                        <a:spcAft>
                          <a:spcPts val="0"/>
                        </a:spcAft>
                        <a:buClrTx/>
                        <a:buSzTx/>
                        <a:buFont typeface="Arial" pitchFamily="34" charset="0"/>
                        <a:buNone/>
                        <a:tabLst/>
                        <a:defRPr/>
                      </a:pPr>
                      <a:r>
                        <a:rPr lang="fa-IR" sz="1400" dirty="0">
                          <a:effectLst>
                            <a:outerShdw blurRad="38100" dist="38100" dir="2700000" algn="tl">
                              <a:srgbClr val="000000">
                                <a:alpha val="43137"/>
                              </a:srgbClr>
                            </a:outerShdw>
                          </a:effectLst>
                          <a:cs typeface="B Homa" pitchFamily="2" charset="-78"/>
                        </a:rPr>
                        <a:t>اهداف</a:t>
                      </a:r>
                      <a:endParaRPr lang="en-US" sz="14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2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r>
              <a:tr h="746579">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000" b="1" dirty="0">
                          <a:cs typeface="B Mitra" pitchFamily="2" charset="-78"/>
                        </a:rPr>
                        <a:t>عدم مشارکت مردم در بهسازی کالبد</a:t>
                      </a:r>
                    </a:p>
                    <a:p>
                      <a:pPr algn="just" rtl="1"/>
                      <a:endParaRPr lang="en-US" sz="1000" b="1" dirty="0">
                        <a:cs typeface="B Mitra" pitchFamily="2" charset="-78"/>
                      </a:endParaRP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000" b="1" dirty="0">
                          <a:cs typeface="B Mitra" pitchFamily="2" charset="-78"/>
                        </a:rPr>
                        <a:t>وجود چند فضای باز طراحی نشده در بافت که فرصت طراحی فضاهای باز جمعی سرزنده را در درون بافت فراهم می آورد</a:t>
                      </a: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Tx/>
                        <a:buSzTx/>
                        <a:buFont typeface="Arial" pitchFamily="34" charset="0"/>
                        <a:buNone/>
                        <a:tabLst/>
                        <a:defRPr/>
                      </a:pPr>
                      <a:r>
                        <a:rPr lang="fa-IR" sz="1000" b="1" dirty="0">
                          <a:cs typeface="B Mitra" pitchFamily="2" charset="-78"/>
                        </a:rPr>
                        <a:t>وجود پهنه</a:t>
                      </a:r>
                      <a:r>
                        <a:rPr lang="fa-IR" sz="1000" b="1" baseline="0" dirty="0">
                          <a:cs typeface="B Mitra" pitchFamily="2" charset="-78"/>
                        </a:rPr>
                        <a:t> های بافت فرسوده در مناطق شمالی</a:t>
                      </a:r>
                    </a:p>
                    <a:p>
                      <a:pPr marL="0" marR="0" indent="0" algn="just" defTabSz="1645920" rtl="1" eaLnBrk="1" fontAlgn="auto" latinLnBrk="0" hangingPunct="1">
                        <a:lnSpc>
                          <a:spcPct val="100000"/>
                        </a:lnSpc>
                        <a:spcBef>
                          <a:spcPts val="0"/>
                        </a:spcBef>
                        <a:spcAft>
                          <a:spcPts val="0"/>
                        </a:spcAft>
                        <a:buClrTx/>
                        <a:buSzTx/>
                        <a:buFont typeface="Arial" pitchFamily="34" charset="0"/>
                        <a:buNone/>
                        <a:tabLst/>
                        <a:defRPr/>
                      </a:pPr>
                      <a:endParaRPr lang="en-US" sz="1000" b="1" dirty="0">
                        <a:cs typeface="B Mitra" pitchFamily="2" charset="-78"/>
                      </a:endParaRP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
                          <a:srgbClr val="9EB66A"/>
                        </a:buClr>
                        <a:buSzTx/>
                        <a:buFont typeface="Arial" pitchFamily="34" charset="0"/>
                        <a:buNone/>
                        <a:tabLst/>
                        <a:defRPr/>
                      </a:pPr>
                      <a:r>
                        <a:rPr lang="fa-IR" sz="1000" b="1" baseline="0" dirty="0">
                          <a:cs typeface="B Mitra" pitchFamily="2" charset="-78"/>
                        </a:rPr>
                        <a:t>استخوانبندی خوانا با </a:t>
                      </a:r>
                      <a:r>
                        <a:rPr lang="fa-IR" sz="1000" b="1" dirty="0">
                          <a:cs typeface="B Mitra" pitchFamily="2" charset="-78"/>
                        </a:rPr>
                        <a:t>وجود خیابان فرحزادی و امام زاده داوود</a:t>
                      </a:r>
                    </a:p>
                    <a:p>
                      <a:pPr algn="just" rtl="1">
                        <a:lnSpc>
                          <a:spcPct val="100000"/>
                        </a:lnSpc>
                        <a:buClr>
                          <a:srgbClr val="9EB66A"/>
                        </a:buClr>
                        <a:buFont typeface="Arial" pitchFamily="34" charset="0"/>
                        <a:buNone/>
                      </a:pPr>
                      <a:endParaRPr lang="fa-IR" sz="1000" b="1" dirty="0">
                        <a:cs typeface="B Mitra" pitchFamily="2" charset="-78"/>
                      </a:endParaRPr>
                    </a:p>
                  </a:txBody>
                  <a:tcPr marL="99060" marR="99060" marT="28575" marB="28575"/>
                </a:tc>
                <a:tc rowSpan="9">
                  <a:txBody>
                    <a:bodyPr/>
                    <a:lstStyle/>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6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6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6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6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6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r>
                        <a:rPr lang="fa-IR" sz="1600" dirty="0">
                          <a:effectLst>
                            <a:outerShdw blurRad="38100" dist="38100" dir="2700000" algn="tl">
                              <a:srgbClr val="000000">
                                <a:alpha val="43137"/>
                              </a:srgbClr>
                            </a:outerShdw>
                          </a:effectLst>
                          <a:cs typeface="B Homa" pitchFamily="2" charset="-78"/>
                        </a:rPr>
                        <a:t>کیفیت محیط</a:t>
                      </a:r>
                      <a:r>
                        <a:rPr lang="fa-IR" sz="1600" baseline="0" dirty="0">
                          <a:effectLst>
                            <a:outerShdw blurRad="38100" dist="38100" dir="2700000" algn="tl">
                              <a:srgbClr val="000000">
                                <a:alpha val="43137"/>
                              </a:srgbClr>
                            </a:outerShdw>
                          </a:effectLst>
                          <a:cs typeface="B Homa" pitchFamily="2" charset="-78"/>
                        </a:rPr>
                        <a:t> کالبدی</a:t>
                      </a:r>
                      <a:endParaRPr lang="en-US" sz="16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6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600" b="1" dirty="0">
                        <a:effectLst>
                          <a:outerShdw blurRad="38100" dist="38100" dir="2700000" algn="tl">
                            <a:srgbClr val="000000">
                              <a:alpha val="43137"/>
                            </a:srgbClr>
                          </a:outerShdw>
                        </a:effectLst>
                        <a:cs typeface="B Homa" pitchFamily="2" charset="-78"/>
                      </a:endParaRPr>
                    </a:p>
                  </a:txBody>
                  <a:tcPr marL="99060" marR="99060" marT="28575" marB="28575"/>
                </a:tc>
                <a:tc rowSpan="9">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600" dirty="0">
                          <a:effectLst>
                            <a:outerShdw blurRad="38100" dist="38100" dir="2700000" algn="tl">
                              <a:srgbClr val="000000">
                                <a:alpha val="43137"/>
                              </a:srgbClr>
                            </a:outerShdw>
                          </a:effectLst>
                          <a:cs typeface="B Homa" pitchFamily="2" charset="-78"/>
                        </a:rPr>
                        <a:t>بعد مورفولوژی</a:t>
                      </a:r>
                      <a:endParaRPr lang="fa-IR" sz="1600" b="1" dirty="0">
                        <a:effectLst>
                          <a:outerShdw blurRad="38100" dist="38100" dir="2700000" algn="tl">
                            <a:srgbClr val="000000">
                              <a:alpha val="43137"/>
                            </a:srgbClr>
                          </a:outerShdw>
                        </a:effectLst>
                        <a:cs typeface="B Homa" pitchFamily="2" charset="-78"/>
                      </a:endParaRPr>
                    </a:p>
                  </a:txBody>
                  <a:tcPr marL="99060" marR="99060" marT="28575" marB="28575" vert="vert270"/>
                </a:tc>
              </a:tr>
              <a:tr h="746579">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ar-SA" sz="1000" b="1" dirty="0">
                          <a:cs typeface="B Mitra" pitchFamily="2" charset="-78"/>
                        </a:rPr>
                        <a:t>مسکونیتوجه عمومی به </a:t>
                      </a:r>
                      <a:r>
                        <a:rPr lang="fa-IR" sz="1000" b="1" dirty="0">
                          <a:cs typeface="B Mitra" pitchFamily="2" charset="-78"/>
                        </a:rPr>
                        <a:t>بهسازی</a:t>
                      </a:r>
                      <a:r>
                        <a:rPr lang="ar-SA" sz="1000" b="1" dirty="0">
                          <a:cs typeface="B Mitra" pitchFamily="2" charset="-78"/>
                        </a:rPr>
                        <a:t> محورهای اصلی گردشگری و فراغتی محدوده و </a:t>
                      </a:r>
                      <a:r>
                        <a:rPr lang="fa-IR" sz="1000" b="1" dirty="0">
                          <a:cs typeface="B Mitra" pitchFamily="2" charset="-78"/>
                        </a:rPr>
                        <a:t>تحت الشعاع قرار گرفتن </a:t>
                      </a:r>
                      <a:r>
                        <a:rPr lang="ar-SA" sz="1000" b="1" dirty="0">
                          <a:cs typeface="B Mitra" pitchFamily="2" charset="-78"/>
                        </a:rPr>
                        <a:t>بافت </a:t>
                      </a:r>
                      <a:endParaRPr lang="fa-IR" sz="1000" b="1" dirty="0">
                        <a:cs typeface="B Mitra" pitchFamily="2" charset="-78"/>
                      </a:endParaRP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000" b="1" dirty="0">
                          <a:cs typeface="B Mitra" pitchFamily="2" charset="-78"/>
                        </a:rPr>
                        <a:t>فرصت ايجاد مناظر و فضاهاي متنوع وسرزنده با استفاده از توپوگرافي متنوع زمين</a:t>
                      </a:r>
                    </a:p>
                    <a:p>
                      <a:pPr marL="0" marR="0" indent="0" algn="just" defTabSz="1645920" rtl="1" eaLnBrk="1" fontAlgn="auto" latinLnBrk="0" hangingPunct="1">
                        <a:lnSpc>
                          <a:spcPct val="100000"/>
                        </a:lnSpc>
                        <a:spcBef>
                          <a:spcPts val="0"/>
                        </a:spcBef>
                        <a:spcAft>
                          <a:spcPts val="0"/>
                        </a:spcAft>
                        <a:buClrTx/>
                        <a:buSzTx/>
                        <a:buFontTx/>
                        <a:buNone/>
                        <a:tabLst/>
                        <a:defRPr/>
                      </a:pPr>
                      <a:endParaRPr lang="fa-IR" sz="1000" b="1" dirty="0">
                        <a:cs typeface="B Mitra" pitchFamily="2" charset="-78"/>
                      </a:endParaRP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Tx/>
                        <a:buSzTx/>
                        <a:buFont typeface="Arial" pitchFamily="34" charset="0"/>
                        <a:buNone/>
                        <a:tabLst/>
                        <a:defRPr/>
                      </a:pPr>
                      <a:r>
                        <a:rPr lang="fa-IR" sz="1000" b="1" dirty="0">
                          <a:cs typeface="B Mitra" pitchFamily="2" charset="-78"/>
                        </a:rPr>
                        <a:t>پهنه بندی عملکردی محله به مسکونی و گردشگری</a:t>
                      </a:r>
                      <a:r>
                        <a:rPr lang="fa-IR" sz="1000" b="1" baseline="0" dirty="0">
                          <a:cs typeface="B Mitra" pitchFamily="2" charset="-78"/>
                        </a:rPr>
                        <a:t> و تجاری ، موجب جدایی بخشها و عدم وجود تنوع کاربری در محله</a:t>
                      </a:r>
                      <a:endParaRPr lang="en-US" sz="1000" b="1" dirty="0">
                        <a:cs typeface="B Mitra" pitchFamily="2" charset="-78"/>
                      </a:endParaRPr>
                    </a:p>
                    <a:p>
                      <a:pPr marL="0" marR="0" indent="0" algn="just" defTabSz="1645920" rtl="1" eaLnBrk="1" fontAlgn="auto" latinLnBrk="0" hangingPunct="1">
                        <a:lnSpc>
                          <a:spcPct val="100000"/>
                        </a:lnSpc>
                        <a:spcBef>
                          <a:spcPts val="0"/>
                        </a:spcBef>
                        <a:spcAft>
                          <a:spcPts val="0"/>
                        </a:spcAft>
                        <a:buClrTx/>
                        <a:buSzTx/>
                        <a:buFont typeface="Arial" pitchFamily="34" charset="0"/>
                        <a:buNone/>
                        <a:tabLst/>
                        <a:defRPr/>
                      </a:pPr>
                      <a:endParaRPr lang="en-US" sz="1000" b="1" dirty="0">
                        <a:cs typeface="B Mitra" pitchFamily="2" charset="-78"/>
                      </a:endParaRP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1000" b="1">
                          <a:cs typeface="B Mitra" pitchFamily="2" charset="-78"/>
                        </a:rPr>
                        <a:t>خوانایی </a:t>
                      </a:r>
                      <a:r>
                        <a:rPr lang="fa-IR" sz="1000" b="1" dirty="0">
                          <a:cs typeface="B Mitra" pitchFamily="2" charset="-78"/>
                        </a:rPr>
                        <a:t>بافت با وجود</a:t>
                      </a:r>
                      <a:r>
                        <a:rPr lang="fa-IR" sz="1000" b="1" baseline="0" dirty="0">
                          <a:cs typeface="B Mitra" pitchFamily="2" charset="-78"/>
                        </a:rPr>
                        <a:t> لبه محله در اتصال با </a:t>
                      </a:r>
                      <a:r>
                        <a:rPr lang="fa-IR" sz="1000" b="1" baseline="0">
                          <a:cs typeface="B Mitra" pitchFamily="2" charset="-78"/>
                        </a:rPr>
                        <a:t>رود دره </a:t>
                      </a:r>
                      <a:r>
                        <a:rPr lang="fa-IR" sz="1000" b="1" baseline="0" dirty="0">
                          <a:cs typeface="B Mitra" pitchFamily="2" charset="-78"/>
                        </a:rPr>
                        <a:t>در غرب و وجود آن به عنوان عنصری انتظام بخش به کلیت بافت</a:t>
                      </a:r>
                      <a:endParaRPr lang="en-US" sz="1000" b="1" dirty="0">
                        <a:cs typeface="B Mitra" pitchFamily="2" charset="-78"/>
                      </a:endParaRPr>
                    </a:p>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endParaRPr lang="en-US" sz="1000" b="1" dirty="0">
                        <a:cs typeface="B Mitra" pitchFamily="2" charset="-78"/>
                      </a:endParaRP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r>
              <a:tr h="608693">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000" b="1" dirty="0">
                          <a:cs typeface="B Mitra" pitchFamily="2" charset="-78"/>
                        </a:rPr>
                        <a:t>شیب زیاد زمین که طراحی معابر کارآمد را مشکل می کند</a:t>
                      </a:r>
                    </a:p>
                    <a:p>
                      <a:pPr algn="just" rtl="1"/>
                      <a:endParaRPr lang="en-US" sz="1000" b="1" dirty="0">
                        <a:cs typeface="B Mitra" pitchFamily="2" charset="-78"/>
                      </a:endParaRP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000" b="1" dirty="0">
                          <a:cs typeface="B Mitra" pitchFamily="2" charset="-78"/>
                        </a:rPr>
                        <a:t>فرصت خلق فضاهاي شهري تعريف شده در فضاهاي سبز موجود در حاشيه رودخانه</a:t>
                      </a:r>
                    </a:p>
                    <a:p>
                      <a:pPr marL="0" marR="0" indent="0" algn="just" defTabSz="1645920" rtl="1" eaLnBrk="1" fontAlgn="auto" latinLnBrk="0" hangingPunct="1">
                        <a:lnSpc>
                          <a:spcPct val="100000"/>
                        </a:lnSpc>
                        <a:spcBef>
                          <a:spcPts val="0"/>
                        </a:spcBef>
                        <a:spcAft>
                          <a:spcPts val="0"/>
                        </a:spcAft>
                        <a:buClrTx/>
                        <a:buSzTx/>
                        <a:buFontTx/>
                        <a:buNone/>
                        <a:tabLst/>
                        <a:defRPr/>
                      </a:pPr>
                      <a:endParaRPr lang="en-US" sz="1000" b="1" dirty="0">
                        <a:cs typeface="B Mitra" pitchFamily="2" charset="-78"/>
                      </a:endParaRPr>
                    </a:p>
                  </a:txBody>
                  <a:tcPr marL="99060" marR="99060" marT="28575" marB="28575"/>
                </a:tc>
                <a:tc>
                  <a:txBody>
                    <a:bodyPr/>
                    <a:lstStyle/>
                    <a:p>
                      <a:pPr algn="just" rtl="1">
                        <a:lnSpc>
                          <a:spcPct val="100000"/>
                        </a:lnSpc>
                        <a:buFont typeface="Arial" pitchFamily="34" charset="0"/>
                        <a:buNone/>
                      </a:pPr>
                      <a:r>
                        <a:rPr lang="fa-IR" sz="1000" b="1" dirty="0">
                          <a:cs typeface="B Mitra" pitchFamily="2" charset="-78"/>
                        </a:rPr>
                        <a:t>تبديل شدن محدوده فرحزاد به پاره اي گسسته از سازمان و ساختار فضائي منطقه و محدوده ای  حاشيه نشين </a:t>
                      </a:r>
                      <a:endParaRPr lang="en-US" sz="1000" b="1" dirty="0">
                        <a:cs typeface="B Mitra" pitchFamily="2" charset="-78"/>
                      </a:endParaRP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1000" b="1" dirty="0">
                          <a:cs typeface="B Mitra" pitchFamily="2" charset="-78"/>
                        </a:rPr>
                        <a:t>خوانایی بافت با وجود</a:t>
                      </a:r>
                      <a:r>
                        <a:rPr lang="fa-IR" sz="1000" b="1" baseline="0" dirty="0">
                          <a:cs typeface="B Mitra" pitchFamily="2" charset="-78"/>
                        </a:rPr>
                        <a:t> لبه های محله در اتصال با کوهستان در شمال و شرق</a:t>
                      </a:r>
                      <a:endParaRPr lang="en-US" sz="1000" b="1" dirty="0">
                        <a:cs typeface="B Mitra" pitchFamily="2" charset="-78"/>
                      </a:endParaRPr>
                    </a:p>
                  </a:txBody>
                  <a:tcPr marL="99060" marR="99060" marT="28575" marB="28575"/>
                </a:tc>
                <a:tc vMerge="1">
                  <a:txBody>
                    <a:bodyPr/>
                    <a:lstStyle/>
                    <a:p>
                      <a:endParaRPr lang="en-US"/>
                    </a:p>
                  </a:txBody>
                  <a:tcPr/>
                </a:tc>
                <a:tc vMerge="1">
                  <a:txBody>
                    <a:bodyPr/>
                    <a:lstStyle/>
                    <a:p>
                      <a:endParaRPr lang="en-US"/>
                    </a:p>
                  </a:txBody>
                  <a:tcPr/>
                </a:tc>
              </a:tr>
              <a:tr h="608693">
                <a:tc rowSpan="6">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000" b="1" dirty="0">
                          <a:cs typeface="B Mitra" pitchFamily="2" charset="-78"/>
                        </a:rPr>
                        <a:t>وجود ساخت و سازهای غیر رسمی که بخش زیادی از بافت را در بر می گیرد</a:t>
                      </a:r>
                    </a:p>
                    <a:p>
                      <a:pPr algn="just" rtl="1"/>
                      <a:endParaRPr lang="en-US" sz="1000" b="1" dirty="0">
                        <a:cs typeface="B Mitra" pitchFamily="2" charset="-78"/>
                      </a:endParaRP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Tx/>
                        <a:buSzTx/>
                        <a:buFontTx/>
                        <a:buNone/>
                        <a:tabLst/>
                        <a:defRPr/>
                      </a:pPr>
                      <a:r>
                        <a:rPr lang="fa-IR" sz="1000" b="1" dirty="0">
                          <a:cs typeface="B Mitra" pitchFamily="2" charset="-78"/>
                        </a:rPr>
                        <a:t>امکان بهره گیری از نور مناسب برای ابنیه به دلیل شیب زمین</a:t>
                      </a:r>
                    </a:p>
                    <a:p>
                      <a:pPr marL="0" marR="0" indent="0" algn="just" defTabSz="1645920" rtl="1" eaLnBrk="1" fontAlgn="auto" latinLnBrk="0" hangingPunct="1">
                        <a:lnSpc>
                          <a:spcPct val="100000"/>
                        </a:lnSpc>
                        <a:spcBef>
                          <a:spcPts val="0"/>
                        </a:spcBef>
                        <a:spcAft>
                          <a:spcPts val="0"/>
                        </a:spcAft>
                        <a:buClrTx/>
                        <a:buSzTx/>
                        <a:buFontTx/>
                        <a:buNone/>
                        <a:tabLst/>
                        <a:defRPr/>
                      </a:pPr>
                      <a:endParaRPr lang="fa-IR" sz="1000" b="1" dirty="0">
                        <a:cs typeface="B Mitra" pitchFamily="2" charset="-78"/>
                      </a:endParaRP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Tx/>
                        <a:buSzTx/>
                        <a:buFont typeface="Arial" pitchFamily="34" charset="0"/>
                        <a:buNone/>
                        <a:tabLst/>
                        <a:defRPr/>
                      </a:pPr>
                      <a:r>
                        <a:rPr lang="fa-IR" sz="1000" b="1" dirty="0">
                          <a:cs typeface="B Mitra" pitchFamily="2" charset="-78"/>
                        </a:rPr>
                        <a:t>ضعف در نفوذ پذیری کالبدی و بصری بافت درونی به علت ارگانیک بودن بافت </a:t>
                      </a:r>
                    </a:p>
                    <a:p>
                      <a:pPr algn="just" rtl="1">
                        <a:lnSpc>
                          <a:spcPct val="100000"/>
                        </a:lnSpc>
                        <a:buFont typeface="Arial" pitchFamily="34" charset="0"/>
                        <a:buNone/>
                      </a:pPr>
                      <a:endParaRPr lang="en-US" sz="1000" b="1" dirty="0">
                        <a:cs typeface="B Mitra" pitchFamily="2" charset="-78"/>
                      </a:endParaRP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1000" b="1" dirty="0">
                          <a:cs typeface="B Mitra" pitchFamily="2" charset="-78"/>
                        </a:rPr>
                        <a:t>خوانایی بافت با وجود</a:t>
                      </a:r>
                      <a:r>
                        <a:rPr lang="fa-IR" sz="1000" b="1" baseline="0" dirty="0">
                          <a:cs typeface="B Mitra" pitchFamily="2" charset="-78"/>
                        </a:rPr>
                        <a:t> لبه محله در اتصال با بزرگراه یادگار امام در جنوب</a:t>
                      </a:r>
                      <a:endParaRPr lang="en-US" sz="1000" b="1" dirty="0">
                        <a:cs typeface="B Mitra" pitchFamily="2" charset="-78"/>
                      </a:endParaRPr>
                    </a:p>
                  </a:txBody>
                  <a:tcPr marL="99060" marR="99060" marT="28575" marB="28575"/>
                </a:tc>
                <a:tc vMerge="1">
                  <a:txBody>
                    <a:bodyPr/>
                    <a:lstStyle/>
                    <a:p>
                      <a:endParaRPr lang="en-US"/>
                    </a:p>
                  </a:txBody>
                  <a:tcPr/>
                </a:tc>
                <a:tc vMerge="1">
                  <a:txBody>
                    <a:bodyPr/>
                    <a:lstStyle/>
                    <a:p>
                      <a:endParaRPr lang="en-US"/>
                    </a:p>
                  </a:txBody>
                  <a:tcPr/>
                </a:tc>
              </a:tr>
              <a:tr h="884465">
                <a:tc vMerge="1">
                  <a:txBody>
                    <a:bodyPr/>
                    <a:lstStyle/>
                    <a:p>
                      <a:endParaRPr lang="en-US"/>
                    </a:p>
                  </a:txBody>
                  <a:tcPr/>
                </a:tc>
                <a:tc rowSpan="5">
                  <a:txBody>
                    <a:bodyPr/>
                    <a:lstStyle/>
                    <a:p>
                      <a:endParaRPr lang="en-US" sz="1000" b="1" dirty="0">
                        <a:cs typeface="B Mitra" pitchFamily="2" charset="-78"/>
                      </a:endParaRP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Tx/>
                        <a:buSzTx/>
                        <a:buFont typeface="Arial" pitchFamily="34" charset="0"/>
                        <a:buNone/>
                        <a:tabLst/>
                        <a:defRPr/>
                      </a:pPr>
                      <a:r>
                        <a:rPr lang="fa-IR" sz="1000" b="1" dirty="0">
                          <a:cs typeface="B Mitra" pitchFamily="2" charset="-78"/>
                        </a:rPr>
                        <a:t>بسته شدن چشم انداز رودخانه به دلیل ساخت و سازها و کاهش نقش آن در سازمان فضایی</a:t>
                      </a:r>
                      <a:endParaRPr lang="en-US" sz="1000" b="1" dirty="0">
                        <a:cs typeface="B Mitra" pitchFamily="2" charset="-78"/>
                      </a:endParaRPr>
                    </a:p>
                    <a:p>
                      <a:pPr algn="just" rtl="1">
                        <a:lnSpc>
                          <a:spcPct val="200000"/>
                        </a:lnSpc>
                        <a:buFont typeface="Arial" pitchFamily="34" charset="0"/>
                        <a:buNone/>
                      </a:pPr>
                      <a:endParaRPr lang="en-US" sz="1000" b="1" dirty="0">
                        <a:cs typeface="B Mitra" pitchFamily="2" charset="-78"/>
                      </a:endParaRP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1000" b="1" dirty="0">
                          <a:cs typeface="B Mitra" pitchFamily="2" charset="-78"/>
                        </a:rPr>
                        <a:t>فرم شبکه ارگانیک</a:t>
                      </a:r>
                      <a:r>
                        <a:rPr lang="fa-IR" sz="1000" b="1" baseline="0" dirty="0">
                          <a:cs typeface="B Mitra" pitchFamily="2" charset="-78"/>
                        </a:rPr>
                        <a:t> محله به دلیل ویژگی فضایی در حال تغییر از ارزش بصری و تنوع بر خوردار است.</a:t>
                      </a:r>
                      <a:endParaRPr lang="fa-IR" sz="1000" b="1" dirty="0">
                        <a:cs typeface="B Mitra" pitchFamily="2" charset="-78"/>
                      </a:endParaRPr>
                    </a:p>
                  </a:txBody>
                  <a:tcPr marL="99060" marR="99060" marT="28575" marB="28575"/>
                </a:tc>
                <a:tc vMerge="1">
                  <a:txBody>
                    <a:bodyPr/>
                    <a:lstStyle/>
                    <a:p>
                      <a:endParaRPr lang="en-US"/>
                    </a:p>
                  </a:txBody>
                  <a:tcPr/>
                </a:tc>
                <a:tc vMerge="1">
                  <a:txBody>
                    <a:bodyPr/>
                    <a:lstStyle/>
                    <a:p>
                      <a:endParaRPr lang="en-US"/>
                    </a:p>
                  </a:txBody>
                  <a:tcPr/>
                </a:tc>
              </a:tr>
              <a:tr h="617785">
                <a:tc vMerge="1">
                  <a:txBody>
                    <a:bodyPr/>
                    <a:lstStyle/>
                    <a:p>
                      <a:endParaRPr lang="en-US"/>
                    </a:p>
                  </a:txBody>
                  <a:tcPr/>
                </a:tc>
                <a:tc vMerge="1">
                  <a:txBody>
                    <a:bodyPr/>
                    <a:lstStyle/>
                    <a:p>
                      <a:endParaRPr lang="en-US"/>
                    </a:p>
                  </a:txBody>
                  <a:tcPr/>
                </a:tc>
                <a:tc>
                  <a:txBody>
                    <a:bodyPr/>
                    <a:lstStyle/>
                    <a:p>
                      <a:pPr marL="0" marR="0" indent="0" algn="just" defTabSz="1645920" rtl="1" eaLnBrk="1" fontAlgn="auto" latinLnBrk="0" hangingPunct="1">
                        <a:lnSpc>
                          <a:spcPct val="100000"/>
                        </a:lnSpc>
                        <a:spcBef>
                          <a:spcPts val="0"/>
                        </a:spcBef>
                        <a:spcAft>
                          <a:spcPts val="0"/>
                        </a:spcAft>
                        <a:buClrTx/>
                        <a:buSzTx/>
                        <a:buFont typeface="Arial" pitchFamily="34" charset="0"/>
                        <a:buNone/>
                        <a:tabLst/>
                        <a:defRPr/>
                      </a:pPr>
                      <a:r>
                        <a:rPr lang="fa-IR" sz="1000" b="1" dirty="0">
                          <a:cs typeface="B Mitra" pitchFamily="2" charset="-78"/>
                        </a:rPr>
                        <a:t>ضعف در نفوذ پذیری کالبدی و بصری بافت درونی در قسمت های جنوب و جنوب غربی به علت درشت دانه بودن قطعات</a:t>
                      </a: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1000" b="1" dirty="0">
                          <a:cs typeface="B Mitra" pitchFamily="2" charset="-78"/>
                        </a:rPr>
                        <a:t>پهنه بندی عملکردی محله به پهنه های مسکونی و گردشگری</a:t>
                      </a:r>
                      <a:r>
                        <a:rPr lang="fa-IR" sz="1000" b="1" baseline="0" dirty="0">
                          <a:cs typeface="B Mitra" pitchFamily="2" charset="-78"/>
                        </a:rPr>
                        <a:t> و تجاری که به خوانایی آن کمک کرده است</a:t>
                      </a:r>
                      <a:endParaRPr lang="en-US" sz="1000" b="1" dirty="0">
                        <a:cs typeface="B Mitra" pitchFamily="2" charset="-78"/>
                      </a:endParaRPr>
                    </a:p>
                  </a:txBody>
                  <a:tcPr marL="99060" marR="99060" marT="28575" marB="28575"/>
                </a:tc>
                <a:tc vMerge="1">
                  <a:txBody>
                    <a:bodyPr/>
                    <a:lstStyle/>
                    <a:p>
                      <a:endParaRPr lang="en-US"/>
                    </a:p>
                  </a:txBody>
                  <a:tcPr/>
                </a:tc>
                <a:tc vMerge="1">
                  <a:txBody>
                    <a:bodyPr/>
                    <a:lstStyle/>
                    <a:p>
                      <a:endParaRPr lang="en-US"/>
                    </a:p>
                  </a:txBody>
                  <a:tcPr/>
                </a:tc>
              </a:tr>
              <a:tr h="1022350">
                <a:tc vMerge="1">
                  <a:txBody>
                    <a:bodyPr/>
                    <a:lstStyle/>
                    <a:p>
                      <a:endParaRPr lang="en-US"/>
                    </a:p>
                  </a:txBody>
                  <a:tcPr/>
                </a:tc>
                <a:tc vMerge="1">
                  <a:txBody>
                    <a:bodyPr/>
                    <a:lstStyle/>
                    <a:p>
                      <a:endParaRPr lang="en-US"/>
                    </a:p>
                  </a:txBody>
                  <a:tcPr/>
                </a:tc>
                <a:tc>
                  <a:txBody>
                    <a:bodyPr/>
                    <a:lstStyle/>
                    <a:p>
                      <a:pPr marL="0" marR="0" indent="0" algn="r" defTabSz="1645920" rtl="1" eaLnBrk="1" fontAlgn="auto" latinLnBrk="0" hangingPunct="1">
                        <a:lnSpc>
                          <a:spcPct val="100000"/>
                        </a:lnSpc>
                        <a:spcBef>
                          <a:spcPts val="0"/>
                        </a:spcBef>
                        <a:spcAft>
                          <a:spcPts val="0"/>
                        </a:spcAft>
                        <a:buClrTx/>
                        <a:buSzTx/>
                        <a:buFontTx/>
                        <a:buNone/>
                        <a:tabLst/>
                        <a:defRPr/>
                      </a:pPr>
                      <a:r>
                        <a:rPr lang="fa-IR" sz="1000" b="1" dirty="0">
                          <a:cs typeface="B Mitra" pitchFamily="2" charset="-78"/>
                        </a:rPr>
                        <a:t>تبديل شدن قسمت هاي عمده رود – دره به محيطي نا امن وآلوده به دليل عدم نفوذ پذيري بصری و کالبدی مناسب بافت و در نتیجه عدم وجود كنترل اجتماعي در آنها</a:t>
                      </a: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1000" b="1" baseline="0" dirty="0">
                          <a:cs typeface="B Mitra" pitchFamily="2" charset="-78"/>
                        </a:rPr>
                        <a:t>ارگانیک بودن بافت در قسمتهایی که از استخوانبندی اصلی فاصله گرفته است و نشانه ای در نزدیکی آن وجود ندارد، موجب ناخوانایی شده است</a:t>
                      </a:r>
                    </a:p>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endParaRPr lang="en-US" sz="1000" b="1" dirty="0">
                        <a:cs typeface="B Mitra" pitchFamily="2" charset="-78"/>
                      </a:endParaRPr>
                    </a:p>
                  </a:txBody>
                  <a:tcPr marL="99060" marR="99060" marT="28575" marB="28575"/>
                </a:tc>
                <a:tc vMerge="1">
                  <a:txBody>
                    <a:bodyPr/>
                    <a:lstStyle/>
                    <a:p>
                      <a:endParaRPr lang="en-US"/>
                    </a:p>
                  </a:txBody>
                  <a:tcPr/>
                </a:tc>
                <a:tc vMerge="1">
                  <a:txBody>
                    <a:bodyPr/>
                    <a:lstStyle/>
                    <a:p>
                      <a:endParaRPr lang="en-US"/>
                    </a:p>
                  </a:txBody>
                  <a:tcPr/>
                </a:tc>
              </a:tr>
              <a:tr h="470808">
                <a:tc vMerge="1">
                  <a:txBody>
                    <a:bodyPr/>
                    <a:lstStyle/>
                    <a:p>
                      <a:endParaRPr lang="en-US"/>
                    </a:p>
                  </a:txBody>
                  <a:tcPr/>
                </a:tc>
                <a:tc vMerge="1">
                  <a:txBody>
                    <a:bodyPr/>
                    <a:lstStyle/>
                    <a:p>
                      <a:endParaRPr lang="en-US"/>
                    </a:p>
                  </a:txBody>
                  <a:tcPr/>
                </a:tc>
                <a:tc rowSpan="2">
                  <a:txBody>
                    <a:bodyPr/>
                    <a:lstStyle/>
                    <a:p>
                      <a:pPr marL="0" marR="0" indent="0" algn="just" defTabSz="1645920" rtl="1" eaLnBrk="1" fontAlgn="auto" latinLnBrk="0" hangingPunct="1">
                        <a:lnSpc>
                          <a:spcPct val="100000"/>
                        </a:lnSpc>
                        <a:spcBef>
                          <a:spcPts val="0"/>
                        </a:spcBef>
                        <a:spcAft>
                          <a:spcPts val="0"/>
                        </a:spcAft>
                        <a:buClrTx/>
                        <a:buSzTx/>
                        <a:buFont typeface="Arial" pitchFamily="34" charset="0"/>
                        <a:buNone/>
                        <a:tabLst/>
                        <a:defRPr/>
                      </a:pPr>
                      <a:r>
                        <a:rPr lang="fa-IR" sz="1000" b="1" dirty="0">
                          <a:cs typeface="B Mitra" pitchFamily="2" charset="-78"/>
                        </a:rPr>
                        <a:t>قطعات کوچک و بافت بشرده از نسبت توده به فضا کاسته است</a:t>
                      </a:r>
                    </a:p>
                    <a:p>
                      <a:pPr algn="just" rtl="1">
                        <a:lnSpc>
                          <a:spcPct val="100000"/>
                        </a:lnSpc>
                        <a:buFont typeface="Arial" pitchFamily="34" charset="0"/>
                        <a:buNone/>
                      </a:pPr>
                      <a:endParaRPr lang="en-US" sz="1000" b="1" dirty="0">
                        <a:cs typeface="B Mitra" pitchFamily="2" charset="-78"/>
                      </a:endParaRP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1000" b="1" dirty="0">
                          <a:cs typeface="B Mitra" pitchFamily="2" charset="-78"/>
                        </a:rPr>
                        <a:t>تراکم مناسب</a:t>
                      </a:r>
                      <a:r>
                        <a:rPr lang="fa-IR" sz="1000" b="1" baseline="0" dirty="0">
                          <a:cs typeface="B Mitra" pitchFamily="2" charset="-78"/>
                        </a:rPr>
                        <a:t> از نظر استانداردهای دهکده شهری در بافت</a:t>
                      </a:r>
                      <a:endParaRPr lang="en-US" sz="1000" b="1" dirty="0">
                        <a:cs typeface="B Mitra" pitchFamily="2" charset="-78"/>
                      </a:endParaRPr>
                    </a:p>
                  </a:txBody>
                  <a:tcPr marL="99060" marR="99060" marT="28575" marB="28575"/>
                </a:tc>
                <a:tc vMerge="1">
                  <a:txBody>
                    <a:bodyPr/>
                    <a:lstStyle/>
                    <a:p>
                      <a:endParaRPr lang="en-US"/>
                    </a:p>
                  </a:txBody>
                  <a:tcPr/>
                </a:tc>
                <a:tc vMerge="1">
                  <a:txBody>
                    <a:bodyPr/>
                    <a:lstStyle/>
                    <a:p>
                      <a:endParaRPr lang="en-US"/>
                    </a:p>
                  </a:txBody>
                  <a:tcPr/>
                </a:tc>
              </a:tr>
              <a:tr h="470808">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1000" b="1" dirty="0">
                          <a:cs typeface="B Mitra" pitchFamily="2" charset="-78"/>
                        </a:rPr>
                        <a:t>مقیاس انسانی</a:t>
                      </a:r>
                      <a:r>
                        <a:rPr lang="fa-IR" sz="1000" b="1" baseline="0" dirty="0">
                          <a:cs typeface="B Mitra" pitchFamily="2" charset="-78"/>
                        </a:rPr>
                        <a:t> در کل بافت جز در کنار ساخت و سازهای جدید در بخش شرقی</a:t>
                      </a:r>
                    </a:p>
                  </a:txBody>
                  <a:tcPr marL="99060" marR="99060" marT="28575" marB="28575"/>
                </a:tc>
                <a:tc vMerge="1">
                  <a:txBody>
                    <a:bodyPr/>
                    <a:lstStyle/>
                    <a:p>
                      <a:endParaRPr lang="en-US"/>
                    </a:p>
                  </a:txBody>
                  <a:tcPr/>
                </a:tc>
                <a:tc vMerge="1">
                  <a:txBody>
                    <a:bodyPr/>
                    <a:lstStyle/>
                    <a:p>
                      <a:endParaRPr lang="en-US"/>
                    </a:p>
                  </a:txBody>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chemeClr val="accent3">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aphicFrame>
        <p:nvGraphicFramePr>
          <p:cNvPr id="2" name="Table 1"/>
          <p:cNvGraphicFramePr>
            <a:graphicFrameLocks noGrp="1"/>
          </p:cNvGraphicFramePr>
          <p:nvPr/>
        </p:nvGraphicFramePr>
        <p:xfrm>
          <a:off x="263041" y="240647"/>
          <a:ext cx="8708633" cy="6337191"/>
        </p:xfrm>
        <a:graphic>
          <a:graphicData uri="http://schemas.openxmlformats.org/drawingml/2006/table">
            <a:tbl>
              <a:tblPr firstRow="1" bandRow="1">
                <a:tableStyleId>{5940675A-B579-460E-94D1-54222C63F5DA}</a:tableStyleId>
              </a:tblPr>
              <a:tblGrid>
                <a:gridCol w="1179295"/>
                <a:gridCol w="1224650"/>
                <a:gridCol w="2222516"/>
                <a:gridCol w="2403945"/>
                <a:gridCol w="1171375"/>
                <a:gridCol w="506852"/>
              </a:tblGrid>
              <a:tr h="272145">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300" dirty="0">
                          <a:effectLst>
                            <a:outerShdw blurRad="38100" dist="38100" dir="2700000" algn="tl">
                              <a:srgbClr val="000000">
                                <a:alpha val="43137"/>
                              </a:srgbClr>
                            </a:outerShdw>
                          </a:effectLst>
                          <a:cs typeface="B Homa" pitchFamily="2" charset="-78"/>
                        </a:rPr>
                        <a:t>تهدیدها</a:t>
                      </a:r>
                      <a:endParaRPr lang="en-US" sz="13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c>
                  <a:txBody>
                    <a:bodyPr/>
                    <a:lstStyle/>
                    <a:p>
                      <a:pPr algn="ctr"/>
                      <a:r>
                        <a:rPr lang="fa-IR" sz="1300" dirty="0">
                          <a:effectLst>
                            <a:outerShdw blurRad="38100" dist="38100" dir="2700000" algn="tl">
                              <a:srgbClr val="000000">
                                <a:alpha val="43137"/>
                              </a:srgbClr>
                            </a:outerShdw>
                          </a:effectLst>
                          <a:cs typeface="B Homa" pitchFamily="2" charset="-78"/>
                        </a:rPr>
                        <a:t>فرصت ها</a:t>
                      </a:r>
                      <a:endParaRPr lang="en-US" sz="13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c>
                  <a:txBody>
                    <a:bodyPr/>
                    <a:lstStyle/>
                    <a:p>
                      <a:pPr algn="ctr" rtl="1">
                        <a:buFont typeface="Arial" pitchFamily="34" charset="0"/>
                        <a:buNone/>
                      </a:pPr>
                      <a:r>
                        <a:rPr lang="fa-IR" sz="1300" dirty="0">
                          <a:effectLst>
                            <a:outerShdw blurRad="38100" dist="38100" dir="2700000" algn="tl">
                              <a:srgbClr val="000000">
                                <a:alpha val="43137"/>
                              </a:srgbClr>
                            </a:outerShdw>
                          </a:effectLst>
                          <a:cs typeface="B Homa" pitchFamily="2" charset="-78"/>
                        </a:rPr>
                        <a:t>نقاط</a:t>
                      </a:r>
                      <a:r>
                        <a:rPr lang="fa-IR" sz="1300" baseline="0" dirty="0">
                          <a:effectLst>
                            <a:outerShdw blurRad="38100" dist="38100" dir="2700000" algn="tl">
                              <a:srgbClr val="000000">
                                <a:alpha val="43137"/>
                              </a:srgbClr>
                            </a:outerShdw>
                          </a:effectLst>
                          <a:cs typeface="B Homa" pitchFamily="2" charset="-78"/>
                        </a:rPr>
                        <a:t> ضعف</a:t>
                      </a:r>
                      <a:endParaRPr lang="en-US" sz="13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c>
                  <a:txBody>
                    <a:bodyPr/>
                    <a:lstStyle/>
                    <a:p>
                      <a:pPr algn="ctr" rtl="1">
                        <a:buFont typeface="Arial" pitchFamily="34" charset="0"/>
                        <a:buNone/>
                      </a:pPr>
                      <a:r>
                        <a:rPr lang="fa-IR" sz="1300" dirty="0">
                          <a:effectLst>
                            <a:outerShdw blurRad="38100" dist="38100" dir="2700000" algn="tl">
                              <a:srgbClr val="000000">
                                <a:alpha val="43137"/>
                              </a:srgbClr>
                            </a:outerShdw>
                          </a:effectLst>
                          <a:cs typeface="B Homa" pitchFamily="2" charset="-78"/>
                        </a:rPr>
                        <a:t>نقاط</a:t>
                      </a:r>
                      <a:r>
                        <a:rPr lang="fa-IR" sz="1300" baseline="0" dirty="0">
                          <a:effectLst>
                            <a:outerShdw blurRad="38100" dist="38100" dir="2700000" algn="tl">
                              <a:srgbClr val="000000">
                                <a:alpha val="43137"/>
                              </a:srgbClr>
                            </a:outerShdw>
                          </a:effectLst>
                          <a:cs typeface="B Homa" pitchFamily="2" charset="-78"/>
                        </a:rPr>
                        <a:t> قوت</a:t>
                      </a:r>
                      <a:endParaRPr lang="en-US" sz="13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235" rtl="1" eaLnBrk="1" fontAlgn="auto" latinLnBrk="0" hangingPunct="1">
                        <a:lnSpc>
                          <a:spcPct val="100000"/>
                        </a:lnSpc>
                        <a:spcBef>
                          <a:spcPts val="0"/>
                        </a:spcBef>
                        <a:spcAft>
                          <a:spcPts val="0"/>
                        </a:spcAft>
                        <a:buClrTx/>
                        <a:buSzTx/>
                        <a:buFont typeface="Arial" pitchFamily="34" charset="0"/>
                        <a:buNone/>
                        <a:tabLst/>
                        <a:defRPr/>
                      </a:pPr>
                      <a:r>
                        <a:rPr lang="fa-IR" sz="1300" dirty="0">
                          <a:effectLst>
                            <a:outerShdw blurRad="38100" dist="38100" dir="2700000" algn="tl">
                              <a:srgbClr val="000000">
                                <a:alpha val="43137"/>
                              </a:srgbClr>
                            </a:outerShdw>
                          </a:effectLst>
                          <a:cs typeface="B Homa" pitchFamily="2" charset="-78"/>
                        </a:rPr>
                        <a:t>اهداف</a:t>
                      </a:r>
                      <a:endParaRPr lang="en-US" sz="13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100" b="0" dirty="0">
                        <a:effectLst>
                          <a:outerShdw blurRad="38100" dist="38100" dir="2700000" algn="tl">
                            <a:srgbClr val="000000">
                              <a:alpha val="43137"/>
                            </a:srgbClr>
                          </a:outerShdw>
                        </a:effectLst>
                        <a:cs typeface="B Homa" pitchFamily="2" charset="-78"/>
                      </a:endParaRPr>
                    </a:p>
                  </a:txBody>
                  <a:tcPr marL="99060" marR="99060" marT="28575" marB="28575">
                    <a:solidFill>
                      <a:schemeClr val="accent6">
                        <a:lumMod val="60000"/>
                        <a:lumOff val="40000"/>
                      </a:schemeClr>
                    </a:solidFill>
                  </a:tcPr>
                </a:tc>
              </a:tr>
              <a:tr h="468630">
                <a:tc rowSpan="12">
                  <a:txBody>
                    <a:bodyPr/>
                    <a:lstStyle/>
                    <a:p>
                      <a:pPr algn="just" rtl="1"/>
                      <a:endParaRPr lang="en-US" sz="900" b="0" dirty="0">
                        <a:cs typeface="B Homa" pitchFamily="2" charset="-78"/>
                      </a:endParaRPr>
                    </a:p>
                  </a:txBody>
                  <a:tcPr marL="99060" marR="99060" marT="28575" marB="28575"/>
                </a:tc>
                <a:tc rowSpan="12">
                  <a:txBody>
                    <a:bodyPr/>
                    <a:lstStyle/>
                    <a:p>
                      <a:pPr algn="just" rtl="1"/>
                      <a:endParaRPr lang="en-US" sz="900" b="0" dirty="0">
                        <a:cs typeface="B Mitra" pitchFamily="2" charset="-78"/>
                      </a:endParaRP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Tx/>
                        <a:buSzTx/>
                        <a:buFont typeface="Arial" pitchFamily="34" charset="0"/>
                        <a:buNone/>
                        <a:tabLst/>
                        <a:defRPr/>
                      </a:pPr>
                      <a:r>
                        <a:rPr lang="fa-IR" sz="1100" b="1" dirty="0">
                          <a:cs typeface="B Mitra" pitchFamily="2" charset="-78"/>
                        </a:rPr>
                        <a:t>بن بست بودن راهها امکان استفاده از اتوموبیل را دشوار تر کرده است.</a:t>
                      </a: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
                          <a:srgbClr val="9EB66A"/>
                        </a:buClr>
                        <a:buSzTx/>
                        <a:buFont typeface="Arial" pitchFamily="34" charset="0"/>
                        <a:buNone/>
                        <a:tabLst/>
                        <a:defRPr/>
                      </a:pPr>
                      <a:r>
                        <a:rPr lang="fa-IR" sz="1100" b="1" dirty="0">
                          <a:cs typeface="B Mitra" pitchFamily="2" charset="-78"/>
                        </a:rPr>
                        <a:t>فرم خطی</a:t>
                      </a:r>
                      <a:r>
                        <a:rPr lang="fa-IR" sz="1100" b="1" baseline="0" dirty="0">
                          <a:cs typeface="B Mitra" pitchFamily="2" charset="-78"/>
                        </a:rPr>
                        <a:t> بافت که در تقسیمات اجتماعی و عملکردی موثر عمل کرده است.</a:t>
                      </a:r>
                      <a:endParaRPr lang="en-US" sz="1100" b="1" dirty="0">
                        <a:cs typeface="B Mitra" pitchFamily="2" charset="-78"/>
                      </a:endParaRPr>
                    </a:p>
                  </a:txBody>
                  <a:tcPr marL="99060" marR="99060" marT="28575" marB="28575"/>
                </a:tc>
                <a:tc rowSpan="12">
                  <a:txBody>
                    <a:bodyPr/>
                    <a:lstStyle/>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5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5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5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5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5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5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5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5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5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5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5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5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r>
                        <a:rPr lang="fa-IR" sz="1500" dirty="0">
                          <a:effectLst>
                            <a:outerShdw blurRad="38100" dist="38100" dir="2700000" algn="tl">
                              <a:srgbClr val="000000">
                                <a:alpha val="43137"/>
                              </a:srgbClr>
                            </a:outerShdw>
                          </a:effectLst>
                          <a:cs typeface="B Homa" pitchFamily="2" charset="-78"/>
                        </a:rPr>
                        <a:t>کیفیت محیط</a:t>
                      </a:r>
                      <a:r>
                        <a:rPr lang="fa-IR" sz="1500" baseline="0" dirty="0">
                          <a:effectLst>
                            <a:outerShdw blurRad="38100" dist="38100" dir="2700000" algn="tl">
                              <a:srgbClr val="000000">
                                <a:alpha val="43137"/>
                              </a:srgbClr>
                            </a:outerShdw>
                          </a:effectLst>
                          <a:cs typeface="B Homa" pitchFamily="2" charset="-78"/>
                        </a:rPr>
                        <a:t> کالبدی</a:t>
                      </a:r>
                      <a:endParaRPr lang="en-US" sz="15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500" dirty="0">
                        <a:effectLst>
                          <a:outerShdw blurRad="38100" dist="38100" dir="2700000" algn="tl">
                            <a:srgbClr val="000000">
                              <a:alpha val="43137"/>
                            </a:srgbClr>
                          </a:outerShdw>
                        </a:effectLst>
                        <a:cs typeface="B Homa" pitchFamily="2" charset="-78"/>
                      </a:endParaRPr>
                    </a:p>
                    <a:p>
                      <a:pPr marL="0" marR="0" indent="0" algn="ctr" defTabSz="914400" rtl="1" eaLnBrk="1" fontAlgn="auto" latinLnBrk="0" hangingPunct="1">
                        <a:lnSpc>
                          <a:spcPct val="100000"/>
                        </a:lnSpc>
                        <a:spcBef>
                          <a:spcPts val="0"/>
                        </a:spcBef>
                        <a:spcAft>
                          <a:spcPts val="0"/>
                        </a:spcAft>
                        <a:buClrTx/>
                        <a:buSzTx/>
                        <a:buFont typeface="Arial" pitchFamily="34" charset="0"/>
                        <a:buNone/>
                        <a:tabLst/>
                        <a:defRPr/>
                      </a:pPr>
                      <a:endParaRPr lang="fa-IR" sz="1500" b="1" dirty="0">
                        <a:effectLst>
                          <a:outerShdw blurRad="38100" dist="38100" dir="2700000" algn="tl">
                            <a:srgbClr val="000000">
                              <a:alpha val="43137"/>
                            </a:srgbClr>
                          </a:outerShdw>
                        </a:effectLst>
                        <a:cs typeface="B Homa" pitchFamily="2" charset="-78"/>
                      </a:endParaRPr>
                    </a:p>
                  </a:txBody>
                  <a:tcPr marL="99060" marR="99060" marT="28575" marB="28575"/>
                </a:tc>
                <a:tc rowSpan="1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500" dirty="0">
                          <a:effectLst>
                            <a:outerShdw blurRad="38100" dist="38100" dir="2700000" algn="tl">
                              <a:srgbClr val="000000">
                                <a:alpha val="43137"/>
                              </a:srgbClr>
                            </a:outerShdw>
                          </a:effectLst>
                          <a:cs typeface="B Homa" pitchFamily="2" charset="-78"/>
                        </a:rPr>
                        <a:t>بعد مورفولوژی</a:t>
                      </a:r>
                      <a:endParaRPr lang="fa-IR" sz="1500" b="1" dirty="0">
                        <a:effectLst>
                          <a:outerShdw blurRad="38100" dist="38100" dir="2700000" algn="tl">
                            <a:srgbClr val="000000">
                              <a:alpha val="43137"/>
                            </a:srgbClr>
                          </a:outerShdw>
                        </a:effectLst>
                        <a:cs typeface="B Homa" pitchFamily="2" charset="-78"/>
                      </a:endParaRPr>
                    </a:p>
                  </a:txBody>
                  <a:tcPr marL="99060" marR="99060" marT="28575" marB="28575" vert="vert270"/>
                </a:tc>
              </a:tr>
              <a:tr h="332922">
                <a:tc vMerge="1">
                  <a:txBody>
                    <a:bodyPr/>
                    <a:lstStyle/>
                    <a:p>
                      <a:endParaRPr lang="en-US"/>
                    </a:p>
                  </a:txBody>
                  <a:tcPr/>
                </a:tc>
                <a:tc vMerge="1">
                  <a:txBody>
                    <a:bodyPr/>
                    <a:lstStyle/>
                    <a:p>
                      <a:endParaRPr lang="en-US"/>
                    </a:p>
                  </a:txBody>
                  <a:tcPr/>
                </a:tc>
                <a:tc>
                  <a:txBody>
                    <a:bodyPr/>
                    <a:lstStyle/>
                    <a:p>
                      <a:pPr marL="0" marR="0" indent="0" algn="just" defTabSz="1645920" rtl="1" eaLnBrk="1" fontAlgn="auto" latinLnBrk="0" hangingPunct="1">
                        <a:lnSpc>
                          <a:spcPct val="100000"/>
                        </a:lnSpc>
                        <a:spcBef>
                          <a:spcPts val="0"/>
                        </a:spcBef>
                        <a:spcAft>
                          <a:spcPts val="0"/>
                        </a:spcAft>
                        <a:buClrTx/>
                        <a:buSzTx/>
                        <a:buFont typeface="Arial" pitchFamily="34" charset="0"/>
                        <a:buNone/>
                        <a:tabLst/>
                        <a:defRPr/>
                      </a:pPr>
                      <a:r>
                        <a:rPr lang="fa-IR" sz="1100" b="1" dirty="0">
                          <a:cs typeface="B Mitra" pitchFamily="2" charset="-78"/>
                        </a:rPr>
                        <a:t>تداخل سواره و پیاده در معابر</a:t>
                      </a:r>
                    </a:p>
                    <a:p>
                      <a:pPr marL="0" marR="0" indent="0" algn="just" defTabSz="1645920" rtl="1" eaLnBrk="1" fontAlgn="auto" latinLnBrk="0" hangingPunct="1">
                        <a:lnSpc>
                          <a:spcPct val="100000"/>
                        </a:lnSpc>
                        <a:spcBef>
                          <a:spcPts val="0"/>
                        </a:spcBef>
                        <a:spcAft>
                          <a:spcPts val="0"/>
                        </a:spcAft>
                        <a:buClrTx/>
                        <a:buSzTx/>
                        <a:buFont typeface="Arial" pitchFamily="34" charset="0"/>
                        <a:buNone/>
                        <a:tabLst/>
                        <a:defRPr/>
                      </a:pPr>
                      <a:endParaRPr lang="fa-IR" sz="1100" b="1" dirty="0">
                        <a:cs typeface="B Mitra" pitchFamily="2" charset="-78"/>
                      </a:endParaRP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
                          <a:srgbClr val="9EB66A"/>
                        </a:buClr>
                        <a:buSzTx/>
                        <a:buFont typeface="Arial" pitchFamily="34" charset="0"/>
                        <a:buNone/>
                        <a:tabLst/>
                        <a:defRPr/>
                      </a:pPr>
                      <a:r>
                        <a:rPr lang="fa-IR" sz="1100" b="1" dirty="0">
                          <a:cs typeface="B Mitra" pitchFamily="2" charset="-78"/>
                        </a:rPr>
                        <a:t>وجود</a:t>
                      </a:r>
                      <a:r>
                        <a:rPr lang="fa-IR" sz="1100" b="1" baseline="0" dirty="0">
                          <a:cs typeface="B Mitra" pitchFamily="2" charset="-78"/>
                        </a:rPr>
                        <a:t> باغات در زمینهای کنار رودخانه</a:t>
                      </a:r>
                      <a:endParaRPr lang="en-US" sz="1100" b="1" dirty="0">
                        <a:cs typeface="B Mitra" pitchFamily="2" charset="-78"/>
                      </a:endParaRPr>
                    </a:p>
                  </a:txBody>
                  <a:tcPr marL="99060" marR="99060" marT="28575" marB="28575"/>
                </a:tc>
                <a:tc vMerge="1">
                  <a:txBody>
                    <a:bodyPr/>
                    <a:lstStyle/>
                    <a:p>
                      <a:endParaRPr lang="en-US"/>
                    </a:p>
                  </a:txBody>
                  <a:tcPr/>
                </a:tc>
                <a:tc vMerge="1">
                  <a:txBody>
                    <a:bodyPr/>
                    <a:lstStyle/>
                    <a:p>
                      <a:endParaRPr lang="en-US"/>
                    </a:p>
                  </a:txBody>
                  <a:tcPr/>
                </a:tc>
              </a:tr>
              <a:tr h="608693">
                <a:tc vMerge="1">
                  <a:txBody>
                    <a:bodyPr/>
                    <a:lstStyle/>
                    <a:p>
                      <a:endParaRPr lang="en-US"/>
                    </a:p>
                  </a:txBody>
                  <a:tcPr/>
                </a:tc>
                <a:tc vMerge="1">
                  <a:txBody>
                    <a:bodyPr/>
                    <a:lstStyle/>
                    <a:p>
                      <a:endParaRPr lang="en-US"/>
                    </a:p>
                  </a:txBody>
                  <a:tcPr/>
                </a:tc>
                <a:tc>
                  <a:txBody>
                    <a:bodyPr/>
                    <a:lstStyle/>
                    <a:p>
                      <a:pPr marL="0" marR="0" lvl="0" indent="0" algn="r" defTabSz="1645920" rtl="0" eaLnBrk="1" fontAlgn="auto" latinLnBrk="0" hangingPunct="1">
                        <a:lnSpc>
                          <a:spcPct val="100000"/>
                        </a:lnSpc>
                        <a:spcBef>
                          <a:spcPts val="0"/>
                        </a:spcBef>
                        <a:spcAft>
                          <a:spcPts val="0"/>
                        </a:spcAft>
                        <a:buClrTx/>
                        <a:buSzTx/>
                        <a:buFontTx/>
                        <a:buNone/>
                        <a:tabLst/>
                        <a:defRPr/>
                      </a:pPr>
                      <a:r>
                        <a:rPr lang="ar-SA" sz="1100" b="1" dirty="0">
                          <a:cs typeface="B Mitra" pitchFamily="2" charset="-78"/>
                        </a:rPr>
                        <a:t>کیفیت پایین ساخت و ساز </a:t>
                      </a:r>
                      <a:r>
                        <a:rPr lang="fa-IR" sz="1100" b="1" dirty="0">
                          <a:cs typeface="B Mitra" pitchFamily="2" charset="-78"/>
                        </a:rPr>
                        <a:t>ها و تخریبی بودن بخش عمده ای از بافت</a:t>
                      </a:r>
                      <a:endParaRPr lang="en-US" sz="1100" b="1" dirty="0">
                        <a:cs typeface="B Mitra" pitchFamily="2" charset="-78"/>
                      </a:endParaRPr>
                    </a:p>
                    <a:p>
                      <a:pPr algn="r"/>
                      <a:endParaRPr lang="en-US" sz="1100" b="1" dirty="0">
                        <a:cs typeface="B Mitra" pitchFamily="2" charset="-78"/>
                      </a:endParaRPr>
                    </a:p>
                  </a:txBody>
                  <a:tcPr marL="99060" marR="99060" marT="28575" marB="28575"/>
                </a:tc>
                <a:tc>
                  <a:txBody>
                    <a:bodyPr/>
                    <a:lstStyle/>
                    <a:p>
                      <a:pPr marL="0" marR="0" indent="0" algn="just" defTabSz="1645920" rtl="1" eaLnBrk="1" fontAlgn="auto" latinLnBrk="0" hangingPunct="1">
                        <a:lnSpc>
                          <a:spcPct val="100000"/>
                        </a:lnSpc>
                        <a:spcBef>
                          <a:spcPts val="0"/>
                        </a:spcBef>
                        <a:spcAft>
                          <a:spcPts val="0"/>
                        </a:spcAft>
                        <a:buClr>
                          <a:srgbClr val="9EB66A"/>
                        </a:buClr>
                        <a:buSzTx/>
                        <a:buFont typeface="Arial" pitchFamily="34" charset="0"/>
                        <a:buNone/>
                        <a:tabLst/>
                        <a:defRPr/>
                      </a:pPr>
                      <a:r>
                        <a:rPr lang="fa-IR" sz="1100" b="1" dirty="0">
                          <a:cs typeface="B Mitra" pitchFamily="2" charset="-78"/>
                        </a:rPr>
                        <a:t>وجود نقاط کانونی در بافت که دید بصری مناسبی به کل بافت فراهم آورده و نفوذ پذیری بصری و خوانایی را موجب گشته است.</a:t>
                      </a:r>
                    </a:p>
                  </a:txBody>
                  <a:tcPr marL="99060" marR="99060" marT="28575" marB="28575"/>
                </a:tc>
                <a:tc vMerge="1">
                  <a:txBody>
                    <a:bodyPr/>
                    <a:lstStyle/>
                    <a:p>
                      <a:endParaRPr lang="en-US"/>
                    </a:p>
                  </a:txBody>
                  <a:tcPr/>
                </a:tc>
                <a:tc vMerge="1">
                  <a:txBody>
                    <a:bodyPr/>
                    <a:lstStyle/>
                    <a:p>
                      <a:endParaRPr lang="en-US"/>
                    </a:p>
                  </a:txBody>
                  <a:tcPr/>
                </a:tc>
              </a:tr>
              <a:tr h="497909">
                <a:tc vMerge="1">
                  <a:txBody>
                    <a:bodyPr/>
                    <a:lstStyle/>
                    <a:p>
                      <a:pPr algn="ctr"/>
                      <a:endParaRPr lang="en-US" sz="1900" b="0" dirty="0">
                        <a:cs typeface="B Homa" pitchFamily="2" charset="-78"/>
                      </a:endParaRPr>
                    </a:p>
                  </a:txBody>
                  <a:tcPr marL="156020" marR="156020" marT="60008" marB="60008"/>
                </a:tc>
                <a:tc vMerge="1">
                  <a:txBody>
                    <a:bodyPr/>
                    <a:lstStyle/>
                    <a:p>
                      <a:pPr algn="just" rtl="1"/>
                      <a:endParaRPr lang="en-US" sz="1900" b="0" dirty="0">
                        <a:cs typeface="B Homa" pitchFamily="2" charset="-78"/>
                      </a:endParaRPr>
                    </a:p>
                  </a:txBody>
                  <a:tcPr marL="156020" marR="156020" marT="60008" marB="60008"/>
                </a:tc>
                <a:tc>
                  <a:txBody>
                    <a:bodyPr/>
                    <a:lstStyle/>
                    <a:p>
                      <a:pPr marL="0" marR="0" indent="0" algn="just" defTabSz="1645920" rtl="1" eaLnBrk="1" fontAlgn="auto" latinLnBrk="0" hangingPunct="1">
                        <a:lnSpc>
                          <a:spcPct val="100000"/>
                        </a:lnSpc>
                        <a:spcBef>
                          <a:spcPts val="0"/>
                        </a:spcBef>
                        <a:spcAft>
                          <a:spcPts val="0"/>
                        </a:spcAft>
                        <a:buClrTx/>
                        <a:buSzTx/>
                        <a:buFont typeface="Arial" pitchFamily="34" charset="0"/>
                        <a:buNone/>
                        <a:tabLst/>
                        <a:defRPr/>
                      </a:pPr>
                      <a:r>
                        <a:rPr lang="fa-IR" sz="1100" b="1" dirty="0">
                          <a:cs typeface="B Mitra" pitchFamily="2" charset="-78"/>
                        </a:rPr>
                        <a:t>کف سازی نا مناسب </a:t>
                      </a:r>
                      <a:r>
                        <a:rPr lang="fa-IR" sz="1100" b="1" baseline="0" dirty="0">
                          <a:cs typeface="B Mitra" pitchFamily="2" charset="-78"/>
                        </a:rPr>
                        <a:t> در بسیاری معابر</a:t>
                      </a:r>
                      <a:endParaRPr lang="en-US" sz="1100" b="1" dirty="0">
                        <a:cs typeface="B Mitra" pitchFamily="2" charset="-78"/>
                      </a:endParaRPr>
                    </a:p>
                    <a:p>
                      <a:pPr marL="0" marR="0" indent="0" algn="just" defTabSz="1645920" rtl="1" eaLnBrk="1" fontAlgn="auto" latinLnBrk="0" hangingPunct="1">
                        <a:lnSpc>
                          <a:spcPct val="100000"/>
                        </a:lnSpc>
                        <a:spcBef>
                          <a:spcPts val="0"/>
                        </a:spcBef>
                        <a:spcAft>
                          <a:spcPts val="0"/>
                        </a:spcAft>
                        <a:buClrTx/>
                        <a:buSzTx/>
                        <a:buFont typeface="Arial" pitchFamily="34" charset="0"/>
                        <a:buNone/>
                        <a:tabLst/>
                        <a:defRPr/>
                      </a:pPr>
                      <a:endParaRPr lang="en-US" sz="1100" b="1" dirty="0">
                        <a:cs typeface="B Mitra" pitchFamily="2" charset="-78"/>
                      </a:endParaRP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1100" b="1" dirty="0">
                          <a:cs typeface="B Mitra" pitchFamily="2" charset="-78"/>
                        </a:rPr>
                        <a:t>وجود میدان فرحزاد به عنوان کانون وگره محلی شاخص خوانایی محدوده کمک کرده است.</a:t>
                      </a:r>
                    </a:p>
                  </a:txBody>
                  <a:tcPr marL="99060" marR="99060" marT="28575" marB="28575"/>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2000" b="1" dirty="0">
                        <a:cs typeface="B Homa" pitchFamily="2" charset="-78"/>
                      </a:endParaRPr>
                    </a:p>
                  </a:txBody>
                  <a:tcPr marL="156020" marR="156020" marT="60008" marB="60008"/>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cs typeface="B Homa" pitchFamily="2" charset="-78"/>
                      </a:endParaRPr>
                    </a:p>
                  </a:txBody>
                  <a:tcPr marL="156020" marR="156020" marT="60008" marB="60008"/>
                </a:tc>
              </a:tr>
              <a:tr h="496551">
                <a:tc vMerge="1">
                  <a:txBody>
                    <a:bodyPr/>
                    <a:lstStyle/>
                    <a:p>
                      <a:endParaRPr lang="en-US"/>
                    </a:p>
                  </a:txBody>
                  <a:tcPr/>
                </a:tc>
                <a:tc vMerge="1">
                  <a:txBody>
                    <a:bodyPr/>
                    <a:lstStyle/>
                    <a:p>
                      <a:pPr algn="just" rtl="1"/>
                      <a:endParaRPr lang="en-US" sz="1900" dirty="0"/>
                    </a:p>
                  </a:txBody>
                  <a:tcPr marL="156020" marR="156020" marT="60008" marB="60008"/>
                </a:tc>
                <a:tc>
                  <a:txBody>
                    <a:bodyPr/>
                    <a:lstStyle/>
                    <a:p>
                      <a:pPr marL="0" marR="0" indent="0" algn="just" defTabSz="1645920" rtl="1" eaLnBrk="1" fontAlgn="auto" latinLnBrk="0" hangingPunct="1">
                        <a:lnSpc>
                          <a:spcPct val="100000"/>
                        </a:lnSpc>
                        <a:spcBef>
                          <a:spcPts val="0"/>
                        </a:spcBef>
                        <a:spcAft>
                          <a:spcPts val="0"/>
                        </a:spcAft>
                        <a:buClrTx/>
                        <a:buSzTx/>
                        <a:buFont typeface="Arial" pitchFamily="34" charset="0"/>
                        <a:buNone/>
                        <a:tabLst/>
                        <a:defRPr/>
                      </a:pPr>
                      <a:r>
                        <a:rPr lang="fa-IR" sz="1100" b="1" dirty="0">
                          <a:cs typeface="B Mitra" pitchFamily="2" charset="-78"/>
                        </a:rPr>
                        <a:t>کمبود کاربری فضای سبز به خصوص در بخش های شمالی</a:t>
                      </a:r>
                    </a:p>
                    <a:p>
                      <a:pPr algn="just" rtl="1">
                        <a:lnSpc>
                          <a:spcPct val="100000"/>
                        </a:lnSpc>
                        <a:buFont typeface="Arial" pitchFamily="34" charset="0"/>
                        <a:buNone/>
                      </a:pPr>
                      <a:endParaRPr lang="en-US" sz="1100" b="1" dirty="0">
                        <a:cs typeface="B Mitra" pitchFamily="2" charset="-78"/>
                      </a:endParaRP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1100" b="1" dirty="0">
                          <a:cs typeface="B Mitra" pitchFamily="2" charset="-78"/>
                        </a:rPr>
                        <a:t>وجود پل ذوالفقار به عنوان کانون وگره محلی شاخص که به خوانایی محدوده کمک کرده است.</a:t>
                      </a:r>
                    </a:p>
                  </a:txBody>
                  <a:tcPr marL="99060" marR="99060" marT="28575" marB="28575"/>
                </a:tc>
                <a:tc vMerge="1">
                  <a:txBody>
                    <a:bodyPr/>
                    <a:lstStyle/>
                    <a:p>
                      <a:endParaRPr lang="en-US"/>
                    </a:p>
                  </a:txBody>
                  <a:tcPr/>
                </a:tc>
                <a:tc vMerge="1">
                  <a:txBody>
                    <a:bodyPr/>
                    <a:lstStyle/>
                    <a:p>
                      <a:endParaRPr lang="en-US"/>
                    </a:p>
                  </a:txBody>
                  <a:tcPr/>
                </a:tc>
              </a:tr>
              <a:tr h="631266">
                <a:tc vMerge="1">
                  <a:txBody>
                    <a:bodyPr/>
                    <a:lstStyle/>
                    <a:p>
                      <a:endParaRPr lang="en-US"/>
                    </a:p>
                  </a:txBody>
                  <a:tcPr/>
                </a:tc>
                <a:tc vMerge="1">
                  <a:txBody>
                    <a:bodyPr/>
                    <a:lstStyle/>
                    <a:p>
                      <a:pPr algn="just" rtl="1"/>
                      <a:endParaRPr lang="en-US" sz="1900" dirty="0"/>
                    </a:p>
                  </a:txBody>
                  <a:tcPr marL="156020" marR="156020" marT="60008" marB="60008"/>
                </a:tc>
                <a:tc>
                  <a:txBody>
                    <a:bodyPr/>
                    <a:lstStyle/>
                    <a:p>
                      <a:pPr marL="0" marR="0" indent="0" algn="just" defTabSz="1645920" rtl="1" eaLnBrk="1" fontAlgn="auto" latinLnBrk="0" hangingPunct="1">
                        <a:lnSpc>
                          <a:spcPct val="100000"/>
                        </a:lnSpc>
                        <a:spcBef>
                          <a:spcPts val="0"/>
                        </a:spcBef>
                        <a:spcAft>
                          <a:spcPts val="0"/>
                        </a:spcAft>
                        <a:buClrTx/>
                        <a:buSzTx/>
                        <a:buFont typeface="Arial" pitchFamily="34" charset="0"/>
                        <a:buNone/>
                        <a:tabLst/>
                        <a:defRPr/>
                      </a:pPr>
                      <a:r>
                        <a:rPr lang="fa-IR" sz="1100" b="1" dirty="0">
                          <a:cs typeface="B Mitra" pitchFamily="2" charset="-78"/>
                        </a:rPr>
                        <a:t>ناتوانی شبکه ارگانیک در پاسخگویی به نیازهای جدید دسترسی برای اتوموبیل به سبب باریک بودن معابر و پستی و بلندی زیاد آنها</a:t>
                      </a:r>
                      <a:endParaRPr lang="en-US" sz="1100" b="1" dirty="0">
                        <a:cs typeface="B Mitra" pitchFamily="2" charset="-78"/>
                      </a:endParaRP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1100" b="1" dirty="0">
                          <a:cs typeface="B Mitra" pitchFamily="2" charset="-78"/>
                        </a:rPr>
                        <a:t>وجود عناصر مذهبی به عنوان کانون شاخص و سرزنده و ایفای نقش</a:t>
                      </a:r>
                      <a:r>
                        <a:rPr lang="fa-IR" sz="1100" b="1" baseline="0" dirty="0">
                          <a:cs typeface="B Mitra" pitchFamily="2" charset="-78"/>
                        </a:rPr>
                        <a:t> نشانه ای</a:t>
                      </a:r>
                      <a:r>
                        <a:rPr lang="fa-IR" sz="1100" b="1" dirty="0">
                          <a:cs typeface="B Mitra" pitchFamily="2" charset="-78"/>
                        </a:rPr>
                        <a:t> که به خوانایی بافت کمک کرده است.</a:t>
                      </a:r>
                    </a:p>
                  </a:txBody>
                  <a:tcPr marL="99060" marR="99060" marT="28575" marB="28575"/>
                </a:tc>
                <a:tc vMerge="1">
                  <a:txBody>
                    <a:bodyPr/>
                    <a:lstStyle/>
                    <a:p>
                      <a:endParaRPr lang="en-US"/>
                    </a:p>
                  </a:txBody>
                  <a:tcPr/>
                </a:tc>
                <a:tc vMerge="1">
                  <a:txBody>
                    <a:bodyPr/>
                    <a:lstStyle/>
                    <a:p>
                      <a:endParaRPr lang="en-US"/>
                    </a:p>
                  </a:txBody>
                  <a:tcPr/>
                </a:tc>
              </a:tr>
              <a:tr h="470808">
                <a:tc vMerge="1">
                  <a:txBody>
                    <a:bodyPr/>
                    <a:lstStyle/>
                    <a:p>
                      <a:endParaRPr lang="en-US"/>
                    </a:p>
                  </a:txBody>
                  <a:tcPr/>
                </a:tc>
                <a:tc vMerge="1">
                  <a:txBody>
                    <a:bodyPr/>
                    <a:lstStyle/>
                    <a:p>
                      <a:endParaRPr lang="en-US" sz="1900" dirty="0"/>
                    </a:p>
                  </a:txBody>
                  <a:tcPr marL="156020" marR="156020" marT="60008" marB="60008"/>
                </a:tc>
                <a:tc>
                  <a:txBody>
                    <a:bodyPr/>
                    <a:lstStyle/>
                    <a:p>
                      <a:pPr marL="0" marR="0" indent="0" algn="just" defTabSz="1645920" rtl="1" eaLnBrk="1" fontAlgn="auto" latinLnBrk="0" hangingPunct="1">
                        <a:lnSpc>
                          <a:spcPct val="100000"/>
                        </a:lnSpc>
                        <a:spcBef>
                          <a:spcPts val="0"/>
                        </a:spcBef>
                        <a:spcAft>
                          <a:spcPts val="0"/>
                        </a:spcAft>
                        <a:buClrTx/>
                        <a:buSzTx/>
                        <a:buFont typeface="Arial" pitchFamily="34" charset="0"/>
                        <a:buNone/>
                        <a:tabLst/>
                        <a:defRPr/>
                      </a:pPr>
                      <a:r>
                        <a:rPr lang="fa-IR" sz="1100" b="1" dirty="0">
                          <a:cs typeface="B Mitra" pitchFamily="2" charset="-78"/>
                        </a:rPr>
                        <a:t>کمبود فضاهای باز جمعی به خصوص در بخش های شمالی</a:t>
                      </a: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1100" b="1" dirty="0">
                          <a:cs typeface="B Mitra" pitchFamily="2" charset="-78"/>
                        </a:rPr>
                        <a:t>وجود فضاهایی سرزنده به عنوان مراکز محلات مختلف که به خوانایی</a:t>
                      </a:r>
                      <a:r>
                        <a:rPr lang="fa-IR" sz="1100" b="1" baseline="0" dirty="0">
                          <a:cs typeface="B Mitra" pitchFamily="2" charset="-78"/>
                        </a:rPr>
                        <a:t> بافت کمک کرده است</a:t>
                      </a:r>
                      <a:endParaRPr lang="fa-IR" sz="1100" b="1" dirty="0">
                        <a:cs typeface="B Mitra" pitchFamily="2" charset="-78"/>
                      </a:endParaRPr>
                    </a:p>
                  </a:txBody>
                  <a:tcPr marL="99060" marR="99060" marT="28575" marB="28575"/>
                </a:tc>
                <a:tc vMerge="1">
                  <a:txBody>
                    <a:bodyPr/>
                    <a:lstStyle/>
                    <a:p>
                      <a:endParaRPr lang="en-US"/>
                    </a:p>
                  </a:txBody>
                  <a:tcPr/>
                </a:tc>
                <a:tc vMerge="1">
                  <a:txBody>
                    <a:bodyPr/>
                    <a:lstStyle/>
                    <a:p>
                      <a:endParaRPr lang="en-US"/>
                    </a:p>
                  </a:txBody>
                  <a:tcPr/>
                </a:tc>
              </a:tr>
              <a:tr h="710293">
                <a:tc vMerge="1">
                  <a:txBody>
                    <a:bodyPr/>
                    <a:lstStyle/>
                    <a:p>
                      <a:endParaRPr lang="en-US"/>
                    </a:p>
                  </a:txBody>
                  <a:tcPr/>
                </a:tc>
                <a:tc vMerge="1">
                  <a:txBody>
                    <a:bodyPr/>
                    <a:lstStyle/>
                    <a:p>
                      <a:endParaRPr lang="en-US"/>
                    </a:p>
                  </a:txBody>
                  <a:tcPr/>
                </a:tc>
                <a:tc>
                  <a:txBody>
                    <a:bodyPr/>
                    <a:lstStyle/>
                    <a:p>
                      <a:pPr marL="0" marR="0" indent="0" algn="just" defTabSz="1645920" rtl="1" eaLnBrk="1" fontAlgn="auto" latinLnBrk="0" hangingPunct="1">
                        <a:lnSpc>
                          <a:spcPct val="100000"/>
                        </a:lnSpc>
                        <a:spcBef>
                          <a:spcPts val="0"/>
                        </a:spcBef>
                        <a:spcAft>
                          <a:spcPts val="0"/>
                        </a:spcAft>
                        <a:buClrTx/>
                        <a:buSzTx/>
                        <a:buFont typeface="Arial" pitchFamily="34" charset="0"/>
                        <a:buNone/>
                        <a:tabLst/>
                        <a:defRPr/>
                      </a:pPr>
                      <a:r>
                        <a:rPr lang="fa-IR" sz="1100" b="1" dirty="0">
                          <a:cs typeface="B Mitra" pitchFamily="2" charset="-78"/>
                        </a:rPr>
                        <a:t>تغییر ناگهانی ارتفاع ساخت و سازهای جدید بخش شرقی و ناهماهنگی آن با بقیه بافت و با بستر طبیعی</a:t>
                      </a:r>
                    </a:p>
                    <a:p>
                      <a:pPr marL="0" marR="0" indent="0" algn="just" defTabSz="1645920" rtl="1" eaLnBrk="1" fontAlgn="auto" latinLnBrk="0" hangingPunct="1">
                        <a:lnSpc>
                          <a:spcPct val="100000"/>
                        </a:lnSpc>
                        <a:spcBef>
                          <a:spcPts val="0"/>
                        </a:spcBef>
                        <a:spcAft>
                          <a:spcPts val="0"/>
                        </a:spcAft>
                        <a:buClrTx/>
                        <a:buSzTx/>
                        <a:buFont typeface="Arial" pitchFamily="34" charset="0"/>
                        <a:buNone/>
                        <a:tabLst/>
                        <a:defRPr/>
                      </a:pPr>
                      <a:endParaRPr lang="en-US" sz="1100" b="1" dirty="0">
                        <a:cs typeface="B Mitra" pitchFamily="2" charset="-78"/>
                      </a:endParaRP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1100" b="1" dirty="0">
                          <a:cs typeface="B Mitra" pitchFamily="2" charset="-78"/>
                        </a:rPr>
                        <a:t>وجود خیابانهای ارتباط دهنده شمال به جنوب و لوپی که امکان دور زدن و دسترسی به کل بافت را میسر می کند.</a:t>
                      </a:r>
                    </a:p>
                  </a:txBody>
                  <a:tcPr marL="99060" marR="99060" marT="28575" marB="28575"/>
                </a:tc>
                <a:tc vMerge="1">
                  <a:txBody>
                    <a:bodyPr/>
                    <a:lstStyle/>
                    <a:p>
                      <a:endParaRPr lang="en-US"/>
                    </a:p>
                  </a:txBody>
                  <a:tcPr/>
                </a:tc>
                <a:tc vMerge="1">
                  <a:txBody>
                    <a:bodyPr/>
                    <a:lstStyle/>
                    <a:p>
                      <a:endParaRPr lang="en-US"/>
                    </a:p>
                  </a:txBody>
                  <a:tcPr/>
                </a:tc>
              </a:tr>
              <a:tr h="470808">
                <a:tc vMerge="1">
                  <a:txBody>
                    <a:bodyPr/>
                    <a:lstStyle/>
                    <a:p>
                      <a:endParaRPr lang="en-US"/>
                    </a:p>
                  </a:txBody>
                  <a:tcPr/>
                </a:tc>
                <a:tc vMerge="1">
                  <a:txBody>
                    <a:bodyPr/>
                    <a:lstStyle/>
                    <a:p>
                      <a:endParaRPr lang="en-US"/>
                    </a:p>
                  </a:txBody>
                  <a:tcPr/>
                </a:tc>
                <a:tc rowSpan="4">
                  <a:txBody>
                    <a:bodyPr/>
                    <a:lstStyle/>
                    <a:p>
                      <a:pPr algn="just" rtl="1"/>
                      <a:endParaRPr lang="en-US" sz="1100" b="1" dirty="0">
                        <a:cs typeface="B Mitra" pitchFamily="2" charset="-78"/>
                      </a:endParaRPr>
                    </a:p>
                  </a:txBody>
                  <a:tcPr marL="99060" marR="99060" marT="28575" marB="28575"/>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1100" b="1" dirty="0">
                          <a:cs typeface="B Mitra" pitchFamily="2" charset="-78"/>
                        </a:rPr>
                        <a:t>ارگانیک بودن بافت و تناسبات و پیچش کوچه ها به تنوع و غریب گز بودن آنها منتهی شده است.</a:t>
                      </a:r>
                      <a:endParaRPr lang="en-US" sz="1100" b="1" dirty="0">
                        <a:cs typeface="B Mitra" pitchFamily="2" charset="-78"/>
                      </a:endParaRPr>
                    </a:p>
                  </a:txBody>
                  <a:tcPr marL="99060" marR="99060" marT="28575" marB="28575"/>
                </a:tc>
                <a:tc vMerge="1">
                  <a:txBody>
                    <a:bodyPr/>
                    <a:lstStyle/>
                    <a:p>
                      <a:endParaRPr lang="en-US"/>
                    </a:p>
                  </a:txBody>
                  <a:tcPr/>
                </a:tc>
                <a:tc vMerge="1">
                  <a:txBody>
                    <a:bodyPr/>
                    <a:lstStyle/>
                    <a:p>
                      <a:endParaRPr lang="en-US"/>
                    </a:p>
                  </a:txBody>
                  <a:tcPr/>
                </a:tc>
              </a:tr>
              <a:tr h="449036">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1100" b="1" dirty="0">
                          <a:cs typeface="B Mitra" pitchFamily="2" charset="-78"/>
                        </a:rPr>
                        <a:t>احترام و توجه به شیب و پستی و بلندی های زمین در ساخت و سازها </a:t>
                      </a:r>
                    </a:p>
                  </a:txBody>
                  <a:tcPr marL="99060" marR="99060" marT="28575" marB="28575"/>
                </a:tc>
                <a:tc vMerge="1">
                  <a:txBody>
                    <a:bodyPr/>
                    <a:lstStyle/>
                    <a:p>
                      <a:endParaRPr lang="en-US"/>
                    </a:p>
                  </a:txBody>
                  <a:tcPr/>
                </a:tc>
                <a:tc vMerge="1">
                  <a:txBody>
                    <a:bodyPr/>
                    <a:lstStyle/>
                    <a:p>
                      <a:endParaRPr lang="en-US"/>
                    </a:p>
                  </a:txBody>
                  <a:tcPr/>
                </a:tc>
              </a:tr>
              <a:tr h="332922">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1100" b="1" dirty="0">
                          <a:cs typeface="B Mitra" pitchFamily="2" charset="-78"/>
                        </a:rPr>
                        <a:t>وجود رودخانه برحزاد به عنوان مجرای هدایت آبهای سطحی</a:t>
                      </a:r>
                    </a:p>
                  </a:txBody>
                  <a:tcPr marL="99060" marR="99060" marT="28575" marB="28575"/>
                </a:tc>
                <a:tc vMerge="1">
                  <a:txBody>
                    <a:bodyPr/>
                    <a:lstStyle/>
                    <a:p>
                      <a:endParaRPr lang="en-US"/>
                    </a:p>
                  </a:txBody>
                  <a:tcPr/>
                </a:tc>
                <a:tc vMerge="1">
                  <a:txBody>
                    <a:bodyPr/>
                    <a:lstStyle/>
                    <a:p>
                      <a:endParaRPr lang="en-US"/>
                    </a:p>
                  </a:txBody>
                  <a:tcPr/>
                </a:tc>
              </a:tr>
              <a:tr h="195036">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indent="0" algn="just" defTabSz="914400" rtl="1" eaLnBrk="1" fontAlgn="auto" latinLnBrk="0" hangingPunct="1">
                        <a:lnSpc>
                          <a:spcPct val="100000"/>
                        </a:lnSpc>
                        <a:spcBef>
                          <a:spcPts val="0"/>
                        </a:spcBef>
                        <a:spcAft>
                          <a:spcPts val="0"/>
                        </a:spcAft>
                        <a:buClrTx/>
                        <a:buSzTx/>
                        <a:buFont typeface="Arial" pitchFamily="34" charset="0"/>
                        <a:buNone/>
                        <a:tabLst/>
                        <a:defRPr/>
                      </a:pPr>
                      <a:r>
                        <a:rPr lang="fa-IR" sz="1000" b="1" dirty="0">
                          <a:cs typeface="B Mitra" pitchFamily="2" charset="-78"/>
                        </a:rPr>
                        <a:t>وجود باغات وسیع</a:t>
                      </a:r>
                      <a:r>
                        <a:rPr lang="fa-IR" sz="1000" b="1" baseline="0" dirty="0">
                          <a:cs typeface="B Mitra" pitchFamily="2" charset="-78"/>
                        </a:rPr>
                        <a:t> در محله</a:t>
                      </a:r>
                      <a:endParaRPr lang="fa-IR" sz="1000" b="1" dirty="0">
                        <a:cs typeface="B Mitra" pitchFamily="2" charset="-78"/>
                      </a:endParaRPr>
                    </a:p>
                  </a:txBody>
                  <a:tcPr marL="99060" marR="99060" marT="28575" marB="28575"/>
                </a:tc>
                <a:tc vMerge="1">
                  <a:txBody>
                    <a:bodyPr/>
                    <a:lstStyle/>
                    <a:p>
                      <a:endParaRPr lang="en-US"/>
                    </a:p>
                  </a:txBody>
                  <a:tcPr/>
                </a:tc>
                <a:tc vMerge="1">
                  <a:txBody>
                    <a:bodyPr/>
                    <a:lstStyle/>
                    <a:p>
                      <a:endParaRPr lang="en-US"/>
                    </a:p>
                  </a:txBody>
                  <a:tcPr/>
                </a:tc>
              </a:tr>
            </a:tbl>
          </a:graphicData>
        </a:graphic>
      </p:graphicFrame>
      <p:sp>
        <p:nvSpPr>
          <p:cNvPr id="3" name="Rectangle 2"/>
          <p:cNvSpPr/>
          <p:nvPr/>
        </p:nvSpPr>
        <p:spPr>
          <a:xfrm rot="16200000">
            <a:off x="2005941" y="4306396"/>
            <a:ext cx="546652" cy="4509054"/>
          </a:xfrm>
          <a:prstGeom prst="rect">
            <a:avLst/>
          </a:prstGeom>
          <a:solidFill>
            <a:schemeClr val="accent3">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 name="TextBox 3"/>
          <p:cNvSpPr txBox="1"/>
          <p:nvPr/>
        </p:nvSpPr>
        <p:spPr>
          <a:xfrm>
            <a:off x="114300" y="6296025"/>
            <a:ext cx="4419600" cy="461963"/>
          </a:xfrm>
          <a:prstGeom prst="rect">
            <a:avLst/>
          </a:prstGeom>
          <a:noFill/>
        </p:spPr>
        <p:txBody>
          <a:bodyPr>
            <a:spAutoFit/>
          </a:bodyPr>
          <a:lstStyle/>
          <a:p>
            <a:pPr algn="r" rtl="1" eaLnBrk="1" fontAlgn="auto" hangingPunct="1">
              <a:spcBef>
                <a:spcPts val="0"/>
              </a:spcBef>
              <a:spcAft>
                <a:spcPts val="0"/>
              </a:spcAft>
              <a:defRPr/>
            </a:pPr>
            <a:r>
              <a:rPr lang="fa-IR"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تحلیل و ارزیابی اطلاعات به روش</a:t>
            </a:r>
            <a:r>
              <a:rPr lang="en-US" sz="2400" b="1" dirty="0">
                <a:solidFill>
                  <a:schemeClr val="bg1">
                    <a:lumMod val="95000"/>
                  </a:schemeClr>
                </a:solidFill>
                <a:effectLst>
                  <a:outerShdw blurRad="38100" dist="38100" dir="2700000" algn="tl">
                    <a:srgbClr val="000000">
                      <a:alpha val="43137"/>
                    </a:srgbClr>
                  </a:outerShdw>
                </a:effectLst>
                <a:latin typeface="+mn-lt"/>
                <a:cs typeface="B Mitra" pitchFamily="2" charset="-78"/>
              </a:rPr>
              <a:t>SWOT </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emplate>
  <TotalTime>9576</TotalTime>
  <Words>13263</Words>
  <Application>Microsoft Office PowerPoint</Application>
  <PresentationFormat>On-screen Show (4:3)</PresentationFormat>
  <Paragraphs>1741</Paragraphs>
  <Slides>65</Slides>
  <Notes>9</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65</vt:i4>
      </vt:variant>
    </vt:vector>
  </HeadingPairs>
  <TitlesOfParts>
    <vt:vector size="77" baseType="lpstr">
      <vt:lpstr>Calibri</vt:lpstr>
      <vt:lpstr>Arial</vt:lpstr>
      <vt:lpstr>Cambria</vt:lpstr>
      <vt:lpstr>Adobe Garamond Pro</vt:lpstr>
      <vt:lpstr>B Zar</vt:lpstr>
      <vt:lpstr>B Nazanin</vt:lpstr>
      <vt:lpstr>B Mitra</vt:lpstr>
      <vt:lpstr>B Roya</vt:lpstr>
      <vt:lpstr>2 Homa</vt:lpstr>
      <vt:lpstr>Times New Roman</vt:lpstr>
      <vt:lpstr>B Homa</vt:lpstr>
      <vt:lpstr>Adjacency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mina</dc:creator>
  <cp:lastModifiedBy>Mohammad</cp:lastModifiedBy>
  <cp:revision>535</cp:revision>
  <dcterms:created xsi:type="dcterms:W3CDTF">2011-07-21T15:25:33Z</dcterms:created>
  <dcterms:modified xsi:type="dcterms:W3CDTF">2020-12-02T23:45:52Z</dcterms:modified>
</cp:coreProperties>
</file>